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8" r:id="rId3"/>
    <p:sldMasterId id="2147483678" r:id="rId4"/>
  </p:sldMasterIdLst>
  <p:notesMasterIdLst>
    <p:notesMasterId r:id="rId16"/>
  </p:notesMasterIdLst>
  <p:sldIdLst>
    <p:sldId id="262" r:id="rId5"/>
    <p:sldId id="257" r:id="rId6"/>
    <p:sldId id="259" r:id="rId7"/>
    <p:sldId id="267" r:id="rId8"/>
    <p:sldId id="268" r:id="rId9"/>
    <p:sldId id="270" r:id="rId10"/>
    <p:sldId id="308" r:id="rId11"/>
    <p:sldId id="317" r:id="rId12"/>
    <p:sldId id="303" r:id="rId13"/>
    <p:sldId id="304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94" autoAdjust="0"/>
  </p:normalViewPr>
  <p:slideViewPr>
    <p:cSldViewPr snapToGrid="0" snapToObjects="1">
      <p:cViewPr>
        <p:scale>
          <a:sx n="100" d="100"/>
          <a:sy n="100" d="100"/>
        </p:scale>
        <p:origin x="142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50F56-056B-3D46-BB1E-09D00B7A7B0F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8986-2758-0148-8401-B030045C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NCOF =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Center for Organic Farming,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the Ministry of Agriculture.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293068" y="4696190"/>
            <a:ext cx="206641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03002" y="3749855"/>
            <a:ext cx="5043233" cy="47725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203002" y="2023824"/>
            <a:ext cx="5629585" cy="158271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03002" y="5324748"/>
            <a:ext cx="3558125" cy="433699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3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7648575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926138"/>
            <a:ext cx="7194550" cy="56038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sz="1200" dirty="0" smtClean="0"/>
              <a:t>Caption / content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2475614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349428" y="1724025"/>
            <a:ext cx="5047681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4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194574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8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3057671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8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5914081"/>
            <a:ext cx="372678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0" name="Media Placeholder 5"/>
          <p:cNvSpPr>
            <a:spLocks noGrp="1"/>
          </p:cNvSpPr>
          <p:nvPr>
            <p:ph type="media" sz="quarter" idx="13" hasCustomPrompt="1"/>
          </p:nvPr>
        </p:nvSpPr>
        <p:spPr>
          <a:xfrm>
            <a:off x="4670128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70128" y="5914081"/>
            <a:ext cx="349176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749300" y="1618592"/>
            <a:ext cx="7648575" cy="455043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5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300" y="504253"/>
            <a:ext cx="3733206" cy="504253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38148" y="504252"/>
            <a:ext cx="3758961" cy="2278479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38148" y="2952998"/>
            <a:ext cx="3758961" cy="25937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9300" y="5702420"/>
            <a:ext cx="7647809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3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8418" y="1999697"/>
            <a:ext cx="5594586" cy="899847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 baseline="0"/>
            </a:lvl1pPr>
          </a:lstStyle>
          <a:p>
            <a:r>
              <a:rPr lang="en-GB" dirty="0" smtClean="0"/>
              <a:t>Add ‘thank you’ message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8419" y="2894402"/>
            <a:ext cx="6400800" cy="46242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email@email.com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28419" y="4720259"/>
            <a:ext cx="5427662" cy="471487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buNone/>
              <a:defRPr sz="1200" baseline="0">
                <a:solidFill>
                  <a:schemeClr val="tx2"/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Name | Location</a:t>
            </a:r>
          </a:p>
        </p:txBody>
      </p:sp>
    </p:spTree>
    <p:extLst>
      <p:ext uri="{BB962C8B-B14F-4D97-AF65-F5344CB8AC3E}">
        <p14:creationId xmlns:p14="http://schemas.microsoft.com/office/powerpoint/2010/main" val="290958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vers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93995" y="3650157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193995" y="5725451"/>
            <a:ext cx="252049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93995" y="3831327"/>
            <a:ext cx="5043233" cy="126348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93995" y="1947332"/>
            <a:ext cx="5629585" cy="163251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93995" y="5291753"/>
            <a:ext cx="3558125" cy="38576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48963" y="4106943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48963" y="4848223"/>
            <a:ext cx="3558125" cy="36729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8963" y="1971427"/>
            <a:ext cx="5629585" cy="1562562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ection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947766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51151" y="3348555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26774" y="2927190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24129" y="3963671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24130" y="3361790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4129" y="5450287"/>
            <a:ext cx="5715667" cy="47899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4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81" r:id="rId4"/>
    <p:sldLayoutId id="214748368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2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3001" y="2023824"/>
            <a:ext cx="7297457" cy="1582715"/>
          </a:xfrm>
        </p:spPr>
        <p:txBody>
          <a:bodyPr/>
          <a:lstStyle/>
          <a:p>
            <a:r>
              <a:rPr lang="en-US" sz="3200" dirty="0" smtClean="0"/>
              <a:t>Public support to PGS development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993" y="1478468"/>
            <a:ext cx="7952172" cy="5178966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Main risk of government involvement in PGS it to have a top-down approach that clashes with the participatory nature of PGS.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ym typeface="Wingdings"/>
              </a:rPr>
              <a:t> </a:t>
            </a:r>
            <a:r>
              <a:rPr lang="en-US" i="1" dirty="0" smtClean="0"/>
              <a:t>Possible to mitigate through </a:t>
            </a:r>
            <a:r>
              <a:rPr lang="en-US" i="1" dirty="0"/>
              <a:t>participation processes and an effort to delegate to and trust </a:t>
            </a:r>
            <a:r>
              <a:rPr lang="en-US" i="1" dirty="0" smtClean="0"/>
              <a:t>grassroots organizations</a:t>
            </a:r>
            <a:r>
              <a:rPr lang="en-US" dirty="0" smtClean="0"/>
              <a:t>. </a:t>
            </a: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Government official recognition of PGS through the regulation often leads to less flexibility and more formality in the way that PGS operate.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ym typeface="Wingdings"/>
              </a:rPr>
              <a:t> </a:t>
            </a:r>
            <a:r>
              <a:rPr lang="en-US" i="1" dirty="0" smtClean="0"/>
              <a:t>Can be mitigated through national dialogue and use of IFOAM-</a:t>
            </a:r>
            <a:r>
              <a:rPr lang="en-US" i="1" dirty="0"/>
              <a:t>OI </a:t>
            </a:r>
            <a:r>
              <a:rPr lang="en-US" i="1" dirty="0" smtClean="0"/>
              <a:t>recommendations  and policy guidelines.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Common </a:t>
            </a:r>
            <a:r>
              <a:rPr lang="en-US" dirty="0" smtClean="0"/>
              <a:t>problem is </a:t>
            </a:r>
            <a:r>
              <a:rPr lang="en-US" dirty="0" smtClean="0"/>
              <a:t>too </a:t>
            </a:r>
            <a:r>
              <a:rPr lang="en-US" dirty="0"/>
              <a:t>much focus on the capacity building component and not enough (effective) engagement with the market (private sector)</a:t>
            </a:r>
            <a:r>
              <a:rPr lang="en-US" dirty="0" smtClean="0"/>
              <a:t>, lack of sustainability </a:t>
            </a:r>
            <a:r>
              <a:rPr lang="en-US" dirty="0"/>
              <a:t>after the end of the </a:t>
            </a:r>
            <a:r>
              <a:rPr lang="en-US" dirty="0" smtClean="0"/>
              <a:t>project’s </a:t>
            </a:r>
            <a:r>
              <a:rPr lang="en-US" dirty="0"/>
              <a:t>funding period.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ym typeface="Wingdings"/>
              </a:rPr>
              <a:t> To mitigate, p</a:t>
            </a:r>
            <a:r>
              <a:rPr lang="en-US" i="1" dirty="0" smtClean="0"/>
              <a:t>artner </a:t>
            </a:r>
            <a:r>
              <a:rPr lang="en-US" i="1" dirty="0" smtClean="0"/>
              <a:t>with and engage the </a:t>
            </a:r>
            <a:r>
              <a:rPr lang="en-US" i="1" dirty="0"/>
              <a:t>local private organic sector </a:t>
            </a:r>
            <a:r>
              <a:rPr lang="en-US" i="1" dirty="0" smtClean="0"/>
              <a:t>representatives in the management of the PGS support projects. </a:t>
            </a:r>
          </a:p>
        </p:txBody>
      </p:sp>
    </p:spTree>
    <p:extLst>
      <p:ext uri="{BB962C8B-B14F-4D97-AF65-F5344CB8AC3E}">
        <p14:creationId xmlns:p14="http://schemas.microsoft.com/office/powerpoint/2010/main" val="42777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Complete policy toolkit available at </a:t>
            </a:r>
            <a:r>
              <a:rPr lang="en-US" sz="1600" dirty="0" err="1" smtClean="0"/>
              <a:t>www.ifoam.bio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25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283250" cy="1443037"/>
          </a:xfrm>
        </p:spPr>
        <p:txBody>
          <a:bodyPr/>
          <a:lstStyle/>
          <a:p>
            <a:r>
              <a:rPr lang="en-US" sz="3000" dirty="0" smtClean="0"/>
              <a:t>Political justification for supporting Participatory Guarantee </a:t>
            </a:r>
            <a:r>
              <a:rPr lang="en-US" sz="3000" dirty="0" smtClean="0"/>
              <a:t>Systems (PGS)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77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823007" cy="1143000"/>
          </a:xfrm>
        </p:spPr>
        <p:txBody>
          <a:bodyPr/>
          <a:lstStyle/>
          <a:p>
            <a:r>
              <a:rPr lang="en-US" dirty="0" smtClean="0"/>
              <a:t>Why supporting PGS?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2600" y="1547707"/>
            <a:ext cx="7962899" cy="4889500"/>
          </a:xfr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sz="1900" dirty="0"/>
              <a:t>PGS offers numerous benefits, </a:t>
            </a:r>
            <a:r>
              <a:rPr lang="en-US" sz="1900" dirty="0" smtClean="0"/>
              <a:t>including:</a:t>
            </a:r>
          </a:p>
          <a:p>
            <a:pPr marL="108585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800" dirty="0" smtClean="0"/>
              <a:t>improved </a:t>
            </a:r>
            <a:r>
              <a:rPr lang="en-US" sz="1800" dirty="0"/>
              <a:t>access to organic markets through a guarantee system for small-scale producers </a:t>
            </a:r>
            <a:r>
              <a:rPr lang="en-US" sz="1800" dirty="0" smtClean="0"/>
              <a:t>(more </a:t>
            </a:r>
            <a:r>
              <a:rPr lang="en-US" sz="1800" dirty="0"/>
              <a:t>affordable than third party certification), </a:t>
            </a:r>
            <a:endParaRPr lang="en-US" sz="1800" dirty="0" smtClean="0"/>
          </a:p>
          <a:p>
            <a:pPr marL="108585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800" dirty="0" smtClean="0"/>
              <a:t>increased </a:t>
            </a:r>
            <a:r>
              <a:rPr lang="en-US" sz="1800" dirty="0"/>
              <a:t>education and awareness among consumers (by involving them in the guarantee process), </a:t>
            </a:r>
            <a:endParaRPr lang="en-US" sz="1800" dirty="0" smtClean="0"/>
          </a:p>
          <a:p>
            <a:pPr marL="108585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800" dirty="0" smtClean="0"/>
              <a:t>promotion </a:t>
            </a:r>
            <a:r>
              <a:rPr lang="en-US" sz="1800" dirty="0"/>
              <a:t>of short supply chains and local market development, </a:t>
            </a:r>
            <a:endParaRPr lang="en-US" sz="1800" dirty="0" smtClean="0"/>
          </a:p>
          <a:p>
            <a:pPr marL="1085850" lvl="1" indent="-342900">
              <a:spcAft>
                <a:spcPts val="2400"/>
              </a:spcAft>
              <a:buFont typeface="Wingdings" charset="2"/>
              <a:buChar char="ü"/>
            </a:pPr>
            <a:r>
              <a:rPr lang="en-US" sz="1800" dirty="0" smtClean="0"/>
              <a:t>farmer </a:t>
            </a:r>
            <a:r>
              <a:rPr lang="en-US" sz="1800" dirty="0"/>
              <a:t>capacity building and empowerment. </a:t>
            </a: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900" dirty="0" smtClean="0"/>
              <a:t>Public support </a:t>
            </a:r>
            <a:r>
              <a:rPr lang="en-US" sz="1900" dirty="0"/>
              <a:t>in the initial stage of PGS </a:t>
            </a:r>
            <a:r>
              <a:rPr lang="en-US" sz="1900" dirty="0" smtClean="0"/>
              <a:t>development is necessary </a:t>
            </a:r>
            <a:r>
              <a:rPr lang="en-US" sz="1900" dirty="0"/>
              <a:t>to provide resources for investment in capacity building and organizational </a:t>
            </a:r>
            <a:r>
              <a:rPr lang="en-US" sz="1900" dirty="0" smtClean="0"/>
              <a:t>development.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42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118150" cy="1443037"/>
          </a:xfrm>
        </p:spPr>
        <p:txBody>
          <a:bodyPr/>
          <a:lstStyle/>
          <a:p>
            <a:r>
              <a:rPr lang="en-US" dirty="0" smtClean="0"/>
              <a:t>Possible ways to support PGS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8204008" cy="1143000"/>
          </a:xfrm>
        </p:spPr>
        <p:txBody>
          <a:bodyPr/>
          <a:lstStyle/>
          <a:p>
            <a:r>
              <a:rPr lang="en-US" dirty="0" smtClean="0"/>
              <a:t>Forms of support to PGS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/>
              <a:t>right </a:t>
            </a:r>
            <a:r>
              <a:rPr lang="en-US" sz="2000" dirty="0" smtClean="0"/>
              <a:t>regulatory framework </a:t>
            </a:r>
            <a:r>
              <a:rPr lang="en-US" sz="2000" dirty="0" smtClean="0"/>
              <a:t>is very </a:t>
            </a:r>
            <a:r>
              <a:rPr lang="en-US" sz="2000" dirty="0" smtClean="0"/>
              <a:t>important: accommodate PGS in the organic regulation (See IFOAM-OI policy </a:t>
            </a:r>
            <a:r>
              <a:rPr lang="en-US" sz="2000" dirty="0" smtClean="0"/>
              <a:t>brief “How Governments Can Support PGS”).</a:t>
            </a:r>
            <a:endParaRPr lang="en-US" sz="20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2000" dirty="0" smtClean="0"/>
              <a:t>Finance projects that set-up PGS </a:t>
            </a:r>
            <a:r>
              <a:rPr lang="en-US" sz="2000" dirty="0" smtClean="0"/>
              <a:t>initiatives (must </a:t>
            </a:r>
            <a:r>
              <a:rPr lang="en-US" sz="2000" dirty="0" smtClean="0"/>
              <a:t>be at least 3-years long).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sz="2000" dirty="0" smtClean="0"/>
              <a:t>Ongoing support: partial funding of existing PGS initiatives for expenses such as </a:t>
            </a:r>
            <a:r>
              <a:rPr lang="en-US" sz="2000" dirty="0"/>
              <a:t>farmer training, committee meetings, development of standards and operating manuals, </a:t>
            </a:r>
            <a:r>
              <a:rPr lang="en-US" sz="2000" dirty="0" smtClean="0"/>
              <a:t>communication </a:t>
            </a:r>
            <a:r>
              <a:rPr lang="en-US" sz="2000" dirty="0"/>
              <a:t>and </a:t>
            </a:r>
            <a:r>
              <a:rPr lang="en-US" sz="2000" dirty="0" smtClean="0"/>
              <a:t>networking. 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9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Country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494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900" dirty="0" smtClean="0"/>
              <a:t>NGO sector pioneered PGS in India, reaching 6,000 certified farmers in 2015 and consolidating into a single national PGS </a:t>
            </a:r>
            <a:r>
              <a:rPr lang="en-US" sz="1900" dirty="0" smtClean="0"/>
              <a:t>program: </a:t>
            </a:r>
            <a:r>
              <a:rPr lang="en-US" sz="1900" dirty="0" smtClean="0"/>
              <a:t>the PGS Organic Council.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900" dirty="0" smtClean="0"/>
              <a:t>But demand from farmers is too big for NGO capacities. NCOF stepped in to support PGS growth, launching its </a:t>
            </a:r>
            <a:r>
              <a:rPr lang="en-US" sz="1900" dirty="0" smtClean="0"/>
              <a:t>own PGS </a:t>
            </a:r>
            <a:r>
              <a:rPr lang="en-US" sz="1900" dirty="0" smtClean="0"/>
              <a:t>program in 2011.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900" dirty="0" smtClean="0"/>
              <a:t>NCOF PGS </a:t>
            </a:r>
            <a:r>
              <a:rPr lang="en-US" sz="1900" dirty="0" smtClean="0"/>
              <a:t>program aims </a:t>
            </a:r>
            <a:r>
              <a:rPr lang="en-US" sz="1900" dirty="0" smtClean="0"/>
              <a:t>to complement </a:t>
            </a:r>
            <a:r>
              <a:rPr lang="en-US" sz="1900" dirty="0"/>
              <a:t>the NGO PGS </a:t>
            </a:r>
            <a:r>
              <a:rPr lang="en-US" sz="1900" dirty="0" smtClean="0"/>
              <a:t>program, </a:t>
            </a:r>
            <a:r>
              <a:rPr lang="en-US" sz="1900" dirty="0"/>
              <a:t>with the advantage that the government bears the cost of institutional networking, surveillance </a:t>
            </a:r>
            <a:r>
              <a:rPr lang="en-US" sz="1900" dirty="0" smtClean="0"/>
              <a:t>&amp; monitoring and data </a:t>
            </a:r>
            <a:r>
              <a:rPr lang="en-US" sz="1900" dirty="0"/>
              <a:t>management. NGOs can participate </a:t>
            </a:r>
            <a:r>
              <a:rPr lang="en-US" sz="1900" dirty="0" smtClean="0"/>
              <a:t>and </a:t>
            </a:r>
            <a:r>
              <a:rPr lang="en-US" sz="1900" dirty="0"/>
              <a:t>receive financial support to cover the work of data collection and upload on the central PGS website. 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900" dirty="0" smtClean="0"/>
              <a:t>Due to increased resources, PGS </a:t>
            </a:r>
            <a:r>
              <a:rPr lang="en-US" sz="1900" dirty="0"/>
              <a:t>India network </a:t>
            </a:r>
            <a:r>
              <a:rPr lang="en-US" sz="1900" dirty="0" smtClean="0"/>
              <a:t>reached &gt;130,000 </a:t>
            </a:r>
            <a:r>
              <a:rPr lang="en-US" sz="1900" dirty="0"/>
              <a:t>farmers at the end of 2016</a:t>
            </a:r>
            <a:r>
              <a:rPr lang="en-US" sz="1900" dirty="0" smtClean="0"/>
              <a:t>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900" dirty="0" smtClean="0"/>
              <a:t>Government also opened PGS shops &amp; cafés.</a:t>
            </a:r>
            <a:endParaRPr lang="en-US" sz="1900" dirty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 smtClean="0"/>
          </a:p>
          <a:p>
            <a:pPr marL="1028700" lvl="1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579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Other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9168" y="1300620"/>
            <a:ext cx="8168265" cy="5341479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1900" dirty="0" smtClean="0"/>
              <a:t>In Peru, several local governments support PGS through local official recognition and supporting their implementation.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1900" dirty="0" smtClean="0"/>
              <a:t>The municipality of Bella Vista in Argentina is an active stakeholder in the set-up of their local PGS.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1900" dirty="0"/>
              <a:t>The government of Mexico, in 2010 gave support of around EUR 82,000 to the national PGS network </a:t>
            </a:r>
            <a:r>
              <a:rPr lang="en-US" sz="1900" dirty="0" smtClean="0"/>
              <a:t>to </a:t>
            </a:r>
            <a:r>
              <a:rPr lang="en-US" sz="1900" dirty="0"/>
              <a:t>form 20 PGS </a:t>
            </a:r>
            <a:r>
              <a:rPr lang="en-US" sz="1900" dirty="0" smtClean="0"/>
              <a:t>initiatives. 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1900" dirty="0"/>
              <a:t>In Costa Rica the government provided technical and financial support for the establishment of PGS </a:t>
            </a:r>
            <a:r>
              <a:rPr lang="en-US" sz="1900" dirty="0" smtClean="0"/>
              <a:t>initiatives. 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1900" dirty="0"/>
              <a:t>Brazil : In 2016, </a:t>
            </a:r>
            <a:r>
              <a:rPr lang="en-US" sz="1900" dirty="0" smtClean="0"/>
              <a:t>EUR </a:t>
            </a:r>
            <a:r>
              <a:rPr lang="en-US" sz="1900" dirty="0"/>
              <a:t>91,000 </a:t>
            </a:r>
            <a:r>
              <a:rPr lang="en-US" sz="1900" dirty="0" smtClean="0"/>
              <a:t>for support to family </a:t>
            </a:r>
            <a:r>
              <a:rPr lang="en-US" sz="1900" dirty="0"/>
              <a:t>farmers and technicians involved in </a:t>
            </a:r>
            <a:r>
              <a:rPr lang="en-US" sz="1900" dirty="0" smtClean="0"/>
              <a:t>PGS initiatives</a:t>
            </a:r>
            <a:r>
              <a:rPr lang="en-US" sz="1900" dirty="0"/>
              <a:t>. 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1900" dirty="0" smtClean="0"/>
              <a:t>Central and local </a:t>
            </a:r>
            <a:r>
              <a:rPr lang="en-US" sz="1900" dirty="0" smtClean="0"/>
              <a:t>government in </a:t>
            </a:r>
            <a:r>
              <a:rPr lang="en-US" sz="1900" dirty="0" smtClean="0"/>
              <a:t>the Philippines support </a:t>
            </a:r>
            <a:r>
              <a:rPr lang="en-US" sz="1900" dirty="0"/>
              <a:t>PGS </a:t>
            </a:r>
            <a:r>
              <a:rPr lang="en-US" sz="1900" dirty="0" smtClean="0"/>
              <a:t>through </a:t>
            </a:r>
            <a:r>
              <a:rPr lang="en-US" sz="1900" dirty="0"/>
              <a:t>funding </a:t>
            </a:r>
            <a:r>
              <a:rPr lang="en-US" sz="1900" dirty="0" smtClean="0"/>
              <a:t>initial </a:t>
            </a:r>
            <a:r>
              <a:rPr lang="en-US" sz="1900" dirty="0"/>
              <a:t>operation, including training, committee meetings, and development of standards and manual of operations.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612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Pitfalls and challenges of this form of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icyToolkit_PPT_4-3Ratio_TEMPLAT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Titl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ank you slid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PolicyToolkit_PPT_4-3Ratio_TEMPLATE.potx</Template>
  <TotalTime>1821</TotalTime>
  <Words>628</Words>
  <Application>Microsoft Macintosh PowerPoint</Application>
  <PresentationFormat>On-screen Show (4:3)</PresentationFormat>
  <Paragraphs>54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Century Gothic</vt:lpstr>
      <vt:lpstr>Wingdings</vt:lpstr>
      <vt:lpstr>Arial</vt:lpstr>
      <vt:lpstr>PolicyToolkit_PPT_4-3Ratio_TEMPLATE</vt:lpstr>
      <vt:lpstr>Section Title</vt:lpstr>
      <vt:lpstr>Content</vt:lpstr>
      <vt:lpstr>Thank you slide</vt:lpstr>
      <vt:lpstr>Public support to PGS development</vt:lpstr>
      <vt:lpstr>PowerPoint Presentation</vt:lpstr>
      <vt:lpstr>Why supporting PGS?</vt:lpstr>
      <vt:lpstr>PowerPoint Presentation</vt:lpstr>
      <vt:lpstr>Forms of support to PGS</vt:lpstr>
      <vt:lpstr>PowerPoint Presentation</vt:lpstr>
      <vt:lpstr>India</vt:lpstr>
      <vt:lpstr>Other examples</vt:lpstr>
      <vt:lpstr>PowerPoint Presentation</vt:lpstr>
      <vt:lpstr>Lessons learned</vt:lpstr>
      <vt:lpstr>Thank you for your attention!</vt:lpstr>
    </vt:vector>
  </TitlesOfParts>
  <Company>IFOAM e.V.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German</dc:creator>
  <cp:lastModifiedBy>Microsoft Office User</cp:lastModifiedBy>
  <cp:revision>179</cp:revision>
  <dcterms:created xsi:type="dcterms:W3CDTF">2017-03-17T11:12:10Z</dcterms:created>
  <dcterms:modified xsi:type="dcterms:W3CDTF">2017-09-12T14:11:46Z</dcterms:modified>
</cp:coreProperties>
</file>