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31"/>
  </p:notesMasterIdLst>
  <p:sldIdLst>
    <p:sldId id="262" r:id="rId5"/>
    <p:sldId id="257" r:id="rId6"/>
    <p:sldId id="259" r:id="rId7"/>
    <p:sldId id="267" r:id="rId8"/>
    <p:sldId id="268" r:id="rId9"/>
    <p:sldId id="318" r:id="rId10"/>
    <p:sldId id="319" r:id="rId11"/>
    <p:sldId id="320" r:id="rId12"/>
    <p:sldId id="321" r:id="rId13"/>
    <p:sldId id="322" r:id="rId14"/>
    <p:sldId id="270" r:id="rId15"/>
    <p:sldId id="308" r:id="rId16"/>
    <p:sldId id="317" r:id="rId17"/>
    <p:sldId id="324" r:id="rId18"/>
    <p:sldId id="323" r:id="rId19"/>
    <p:sldId id="303" r:id="rId20"/>
    <p:sldId id="304" r:id="rId21"/>
    <p:sldId id="325" r:id="rId22"/>
    <p:sldId id="326" r:id="rId23"/>
    <p:sldId id="327" r:id="rId24"/>
    <p:sldId id="328" r:id="rId25"/>
    <p:sldId id="331" r:id="rId26"/>
    <p:sldId id="330" r:id="rId27"/>
    <p:sldId id="329" r:id="rId28"/>
    <p:sldId id="332" r:id="rId29"/>
    <p:sldId id="26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1351" autoAdjust="0"/>
  </p:normalViewPr>
  <p:slideViewPr>
    <p:cSldViewPr snapToGrid="0" snapToObjects="1">
      <p:cViewPr>
        <p:scale>
          <a:sx n="100" d="100"/>
          <a:sy n="100" d="100"/>
        </p:scale>
        <p:origin x="1424"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Public:Current:5_Value_Chain:5020%20Other%20Value%20Chain%20Activities:1.%20Policy%20&amp;%20sector%20advice:2.%20Support%20policies:Toolkit%20drafting:Other%20toolkit%20elements:Burkina%20data.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Untitled:Users:Joelle:Desktop:2.%20Support%20policies%20copy%20from%20server%2024%20June%202016:Country%20info%20collection:2.%20Africa:Uganda:Ugan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37899983246775"/>
          <c:y val="0.0472727272727273"/>
          <c:w val="0.826919221533478"/>
          <c:h val="0.665276406365603"/>
        </c:manualLayout>
      </c:layout>
      <c:lineChart>
        <c:grouping val="standard"/>
        <c:varyColors val="0"/>
        <c:ser>
          <c:idx val="1"/>
          <c:order val="0"/>
          <c:tx>
            <c:strRef>
              <c:f>organic!$A$2</c:f>
              <c:strCache>
                <c:ptCount val="1"/>
                <c:pt idx="0">
                  <c:v>Number of organic cotton farmers</c:v>
                </c:pt>
              </c:strCache>
            </c:strRef>
          </c:tx>
          <c:marker>
            <c:symbol val="none"/>
          </c:marker>
          <c:cat>
            <c:numRef>
              <c:f>organic!$B$1:$L$1</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organic!$B$2:$L$2</c:f>
              <c:numCache>
                <c:formatCode>General</c:formatCode>
                <c:ptCount val="11"/>
                <c:pt idx="0">
                  <c:v>72.0</c:v>
                </c:pt>
                <c:pt idx="1">
                  <c:v>663.0</c:v>
                </c:pt>
                <c:pt idx="2">
                  <c:v>1151.0</c:v>
                </c:pt>
                <c:pt idx="3">
                  <c:v>2886.0</c:v>
                </c:pt>
                <c:pt idx="4">
                  <c:v>6837.0</c:v>
                </c:pt>
                <c:pt idx="5">
                  <c:v>2893.0</c:v>
                </c:pt>
                <c:pt idx="6">
                  <c:v>2456.0</c:v>
                </c:pt>
                <c:pt idx="7">
                  <c:v>6589.0</c:v>
                </c:pt>
                <c:pt idx="8">
                  <c:v>5435.0</c:v>
                </c:pt>
                <c:pt idx="9">
                  <c:v>6860.0</c:v>
                </c:pt>
                <c:pt idx="10">
                  <c:v>8662.0</c:v>
                </c:pt>
              </c:numCache>
            </c:numRef>
          </c:val>
          <c:smooth val="0"/>
        </c:ser>
        <c:ser>
          <c:idx val="2"/>
          <c:order val="1"/>
          <c:tx>
            <c:strRef>
              <c:f>organic!$A$3</c:f>
              <c:strCache>
                <c:ptCount val="1"/>
                <c:pt idx="0">
                  <c:v>Surface in organic cotton (ha)</c:v>
                </c:pt>
              </c:strCache>
            </c:strRef>
          </c:tx>
          <c:marker>
            <c:symbol val="none"/>
          </c:marker>
          <c:cat>
            <c:numRef>
              <c:f>organic!$B$1:$L$1</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organic!$B$3:$L$3</c:f>
              <c:numCache>
                <c:formatCode>General</c:formatCode>
                <c:ptCount val="11"/>
                <c:pt idx="0">
                  <c:v>30.0</c:v>
                </c:pt>
                <c:pt idx="1">
                  <c:v>332.0</c:v>
                </c:pt>
                <c:pt idx="2">
                  <c:v>685.0</c:v>
                </c:pt>
                <c:pt idx="3">
                  <c:v>1809.0</c:v>
                </c:pt>
                <c:pt idx="4">
                  <c:v>4123.0</c:v>
                </c:pt>
                <c:pt idx="5">
                  <c:v>2004.0</c:v>
                </c:pt>
                <c:pt idx="6">
                  <c:v>1334.0</c:v>
                </c:pt>
                <c:pt idx="7">
                  <c:v>4157.0</c:v>
                </c:pt>
                <c:pt idx="8">
                  <c:v>3127.0</c:v>
                </c:pt>
                <c:pt idx="9">
                  <c:v>4195.0</c:v>
                </c:pt>
                <c:pt idx="10">
                  <c:v>4927.0</c:v>
                </c:pt>
              </c:numCache>
            </c:numRef>
          </c:val>
          <c:smooth val="0"/>
        </c:ser>
        <c:ser>
          <c:idx val="3"/>
          <c:order val="2"/>
          <c:tx>
            <c:strRef>
              <c:f>organic!$A$4</c:f>
              <c:strCache>
                <c:ptCount val="1"/>
                <c:pt idx="0">
                  <c:v>Tons of organic cotton production</c:v>
                </c:pt>
              </c:strCache>
            </c:strRef>
          </c:tx>
          <c:marker>
            <c:symbol val="none"/>
          </c:marker>
          <c:cat>
            <c:numRef>
              <c:f>organic!$B$1:$L$1</c:f>
              <c:numCache>
                <c:formatCode>General</c:formatCode>
                <c:ptCount val="11"/>
                <c:pt idx="0">
                  <c:v>2004.0</c:v>
                </c:pt>
                <c:pt idx="1">
                  <c:v>2005.0</c:v>
                </c:pt>
                <c:pt idx="2">
                  <c:v>2006.0</c:v>
                </c:pt>
                <c:pt idx="3">
                  <c:v>2007.0</c:v>
                </c:pt>
                <c:pt idx="4">
                  <c:v>2008.0</c:v>
                </c:pt>
                <c:pt idx="5">
                  <c:v>2009.0</c:v>
                </c:pt>
                <c:pt idx="6">
                  <c:v>2010.0</c:v>
                </c:pt>
                <c:pt idx="7">
                  <c:v>2011.0</c:v>
                </c:pt>
                <c:pt idx="8">
                  <c:v>2012.0</c:v>
                </c:pt>
                <c:pt idx="9">
                  <c:v>2013.0</c:v>
                </c:pt>
                <c:pt idx="10">
                  <c:v>2014.0</c:v>
                </c:pt>
              </c:numCache>
            </c:numRef>
          </c:cat>
          <c:val>
            <c:numRef>
              <c:f>organic!$B$4:$L$4</c:f>
              <c:numCache>
                <c:formatCode>General</c:formatCode>
                <c:ptCount val="11"/>
                <c:pt idx="0">
                  <c:v>0.0</c:v>
                </c:pt>
                <c:pt idx="1">
                  <c:v>0.0</c:v>
                </c:pt>
                <c:pt idx="2">
                  <c:v>347.0</c:v>
                </c:pt>
                <c:pt idx="3">
                  <c:v>996.0</c:v>
                </c:pt>
                <c:pt idx="4">
                  <c:v>2226.0</c:v>
                </c:pt>
                <c:pt idx="5">
                  <c:v>709.0</c:v>
                </c:pt>
                <c:pt idx="6">
                  <c:v>575.0</c:v>
                </c:pt>
                <c:pt idx="7">
                  <c:v>1979.0</c:v>
                </c:pt>
                <c:pt idx="8">
                  <c:v>1480.0</c:v>
                </c:pt>
                <c:pt idx="9">
                  <c:v>2104.0</c:v>
                </c:pt>
                <c:pt idx="10">
                  <c:v>2622.0</c:v>
                </c:pt>
              </c:numCache>
            </c:numRef>
          </c:val>
          <c:smooth val="0"/>
        </c:ser>
        <c:dLbls>
          <c:showLegendKey val="0"/>
          <c:showVal val="0"/>
          <c:showCatName val="0"/>
          <c:showSerName val="0"/>
          <c:showPercent val="0"/>
          <c:showBubbleSize val="0"/>
        </c:dLbls>
        <c:smooth val="0"/>
        <c:axId val="1578613984"/>
        <c:axId val="1506512928"/>
      </c:lineChart>
      <c:catAx>
        <c:axId val="1578613984"/>
        <c:scaling>
          <c:orientation val="minMax"/>
        </c:scaling>
        <c:delete val="0"/>
        <c:axPos val="b"/>
        <c:numFmt formatCode="General" sourceLinked="1"/>
        <c:majorTickMark val="out"/>
        <c:minorTickMark val="none"/>
        <c:tickLblPos val="nextTo"/>
        <c:crossAx val="1506512928"/>
        <c:crosses val="autoZero"/>
        <c:auto val="1"/>
        <c:lblAlgn val="ctr"/>
        <c:lblOffset val="100"/>
        <c:noMultiLvlLbl val="0"/>
      </c:catAx>
      <c:valAx>
        <c:axId val="1506512928"/>
        <c:scaling>
          <c:orientation val="minMax"/>
        </c:scaling>
        <c:delete val="0"/>
        <c:axPos val="l"/>
        <c:majorGridlines>
          <c:spPr>
            <a:ln>
              <a:noFill/>
            </a:ln>
          </c:spPr>
        </c:majorGridlines>
        <c:numFmt formatCode="General" sourceLinked="1"/>
        <c:majorTickMark val="out"/>
        <c:minorTickMark val="none"/>
        <c:tickLblPos val="nextTo"/>
        <c:crossAx val="1578613984"/>
        <c:crosses val="autoZero"/>
        <c:crossBetween val="between"/>
      </c:valAx>
    </c:plotArea>
    <c:legend>
      <c:legendPos val="r"/>
      <c:layout>
        <c:manualLayout>
          <c:xMode val="edge"/>
          <c:yMode val="edge"/>
          <c:x val="0.0939716312056737"/>
          <c:y val="0.808666480998557"/>
          <c:w val="0.774822695035461"/>
          <c:h val="0.157831115162052"/>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a:t>Total</a:t>
            </a:r>
            <a:r>
              <a:rPr lang="en-US" sz="1200" baseline="0"/>
              <a:t> a</a:t>
            </a:r>
            <a:r>
              <a:rPr lang="en-US" sz="1200"/>
              <a:t>rea</a:t>
            </a:r>
            <a:r>
              <a:rPr lang="en-US" sz="1200" baseline="0"/>
              <a:t> under organic (certified) in Uganda in Ha</a:t>
            </a:r>
            <a:endParaRPr lang="en-US" sz="1200"/>
          </a:p>
        </c:rich>
      </c:tx>
      <c:layout>
        <c:manualLayout>
          <c:xMode val="edge"/>
          <c:yMode val="edge"/>
          <c:x val="0.151841386788018"/>
          <c:y val="0.00995272455834785"/>
        </c:manualLayout>
      </c:layout>
      <c:overlay val="0"/>
    </c:title>
    <c:autoTitleDeleted val="0"/>
    <c:plotArea>
      <c:layout/>
      <c:lineChart>
        <c:grouping val="standard"/>
        <c:varyColors val="0"/>
        <c:ser>
          <c:idx val="0"/>
          <c:order val="0"/>
          <c:tx>
            <c:strRef>
              <c:f>Sheet1!$B$12</c:f>
              <c:strCache>
                <c:ptCount val="1"/>
                <c:pt idx="0">
                  <c:v>Hectares</c:v>
                </c:pt>
              </c:strCache>
            </c:strRef>
          </c:tx>
          <c:marker>
            <c:symbol val="none"/>
          </c:marker>
          <c:cat>
            <c:strRef>
              <c:f>Sheet1!$A$13:$A$23</c:f>
              <c:strCache>
                <c:ptCount val="11"/>
                <c:pt idx="0">
                  <c:v>2002/03</c:v>
                </c:pt>
                <c:pt idx="1">
                  <c:v>2004/05</c:v>
                </c:pt>
                <c:pt idx="2">
                  <c:v>2006/07</c:v>
                </c:pt>
                <c:pt idx="3">
                  <c:v>2007/08</c:v>
                </c:pt>
                <c:pt idx="4">
                  <c:v>2008/09</c:v>
                </c:pt>
                <c:pt idx="5">
                  <c:v>2009/10</c:v>
                </c:pt>
                <c:pt idx="6">
                  <c:v>2010/11</c:v>
                </c:pt>
                <c:pt idx="7">
                  <c:v>2011/12</c:v>
                </c:pt>
                <c:pt idx="8">
                  <c:v>2012/13</c:v>
                </c:pt>
                <c:pt idx="9">
                  <c:v>2013/14</c:v>
                </c:pt>
                <c:pt idx="10">
                  <c:v>2014/15</c:v>
                </c:pt>
              </c:strCache>
            </c:strRef>
          </c:cat>
          <c:val>
            <c:numRef>
              <c:f>Sheet1!$B$13:$B$23</c:f>
              <c:numCache>
                <c:formatCode>_(* #,##0_);_(* \(#,##0\);_(* "-"??_);_(@_)</c:formatCode>
                <c:ptCount val="11"/>
                <c:pt idx="0">
                  <c:v>125000.0</c:v>
                </c:pt>
                <c:pt idx="1">
                  <c:v>182000.0</c:v>
                </c:pt>
                <c:pt idx="2">
                  <c:v>246767.0</c:v>
                </c:pt>
                <c:pt idx="3">
                  <c:v>296202.6</c:v>
                </c:pt>
                <c:pt idx="4">
                  <c:v>210245.22</c:v>
                </c:pt>
                <c:pt idx="5">
                  <c:v>226954.1</c:v>
                </c:pt>
                <c:pt idx="6">
                  <c:v>228419.4</c:v>
                </c:pt>
                <c:pt idx="7">
                  <c:v>228166.4</c:v>
                </c:pt>
                <c:pt idx="8">
                  <c:v>231157.0</c:v>
                </c:pt>
                <c:pt idx="9">
                  <c:v>230232.0</c:v>
                </c:pt>
                <c:pt idx="10">
                  <c:v>240197.0</c:v>
                </c:pt>
              </c:numCache>
            </c:numRef>
          </c:val>
          <c:smooth val="0"/>
          <c:extLst xmlns:c16r2="http://schemas.microsoft.com/office/drawing/2015/06/chart">
            <c:ext xmlns:c16="http://schemas.microsoft.com/office/drawing/2014/chart" uri="{C3380CC4-5D6E-409C-BE32-E72D297353CC}">
              <c16:uniqueId val="{00000000-1DC8-44B0-ACDA-D3924952936D}"/>
            </c:ext>
          </c:extLst>
        </c:ser>
        <c:dLbls>
          <c:showLegendKey val="0"/>
          <c:showVal val="0"/>
          <c:showCatName val="0"/>
          <c:showSerName val="0"/>
          <c:showPercent val="0"/>
          <c:showBubbleSize val="0"/>
        </c:dLbls>
        <c:smooth val="0"/>
        <c:axId val="1579781168"/>
        <c:axId val="1509595616"/>
      </c:lineChart>
      <c:catAx>
        <c:axId val="1579781168"/>
        <c:scaling>
          <c:orientation val="minMax"/>
        </c:scaling>
        <c:delete val="0"/>
        <c:axPos val="b"/>
        <c:numFmt formatCode="General" sourceLinked="0"/>
        <c:majorTickMark val="out"/>
        <c:minorTickMark val="none"/>
        <c:tickLblPos val="nextTo"/>
        <c:crossAx val="1509595616"/>
        <c:crosses val="autoZero"/>
        <c:auto val="1"/>
        <c:lblAlgn val="ctr"/>
        <c:lblOffset val="100"/>
        <c:noMultiLvlLbl val="0"/>
      </c:catAx>
      <c:valAx>
        <c:axId val="1509595616"/>
        <c:scaling>
          <c:orientation val="minMax"/>
        </c:scaling>
        <c:delete val="0"/>
        <c:axPos val="l"/>
        <c:majorGridlines>
          <c:spPr>
            <a:ln>
              <a:noFill/>
            </a:ln>
          </c:spPr>
        </c:majorGridlines>
        <c:numFmt formatCode="_(* #,##0_);_(* \(#,##0\);_(* &quot;-&quot;??_);_(@_)" sourceLinked="1"/>
        <c:majorTickMark val="out"/>
        <c:minorTickMark val="none"/>
        <c:tickLblPos val="nextTo"/>
        <c:crossAx val="157978116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0.38705</cdr:x>
      <cdr:y>0.0795</cdr:y>
    </cdr:from>
    <cdr:to>
      <cdr:x>0.43181</cdr:x>
      <cdr:y>0.21723</cdr:y>
    </cdr:to>
    <cdr:sp macro="" textlink="">
      <cdr:nvSpPr>
        <cdr:cNvPr id="2" name="Down Arrow 1"/>
        <cdr:cNvSpPr/>
      </cdr:nvSpPr>
      <cdr:spPr>
        <a:xfrm xmlns:a="http://schemas.openxmlformats.org/drawingml/2006/main">
          <a:off x="2893340" y="268112"/>
          <a:ext cx="334578" cy="464525"/>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9/13/17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for l</a:t>
            </a:r>
            <a:r>
              <a:rPr lang="en-US" dirty="0" smtClean="0"/>
              <a:t>abelin</a:t>
            </a:r>
            <a:r>
              <a:rPr lang="en-US" baseline="0" dirty="0" smtClean="0"/>
              <a:t>g of nutrient content</a:t>
            </a:r>
            <a:r>
              <a:rPr lang="en-US" dirty="0" smtClean="0"/>
              <a:t>: </a:t>
            </a:r>
            <a:r>
              <a:rPr lang="en-US" dirty="0" smtClean="0"/>
              <a:t>should be based</a:t>
            </a:r>
            <a:r>
              <a:rPr lang="en-US" baseline="0" dirty="0" smtClean="0"/>
              <a:t> on average values instead.</a:t>
            </a:r>
          </a:p>
          <a:p>
            <a:endParaRPr lang="en-US" baseline="0" dirty="0" smtClean="0"/>
          </a:p>
          <a:p>
            <a:r>
              <a:rPr lang="en-US" baseline="0" dirty="0" smtClean="0"/>
              <a:t>Limited interest to develop new organic inputs and pay for the registration: E.g</a:t>
            </a:r>
            <a:r>
              <a:rPr lang="en-US" baseline="0" dirty="0" smtClean="0"/>
              <a:t>. who would be willing to pay for registering nettle decoction as an allowed pesticide? Government should sponsor those kind of registrations which are for products with no intellectual property right.</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12</a:t>
            </a:fld>
            <a:endParaRPr lang="en-US"/>
          </a:p>
        </p:txBody>
      </p:sp>
    </p:spTree>
    <p:extLst>
      <p:ext uri="{BB962C8B-B14F-4D97-AF65-F5344CB8AC3E}">
        <p14:creationId xmlns:p14="http://schemas.microsoft.com/office/powerpoint/2010/main" val="277777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the EU, compared to the USA, has higher costs and a slower approval system for organic plant production products to enter the market.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current EU regulations, substances need to be first approved in the general legislation before they can be added to the organic regulation list. The process can take years, even if the product is already recognized as food (this is for example currently the case with sucrose as a plant protection substance – stuck in years of registration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Microbials: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(bio pesticide </a:t>
            </a:r>
            <a:r>
              <a:rPr lang="en-US" sz="1200" kern="1200" dirty="0" smtClean="0">
                <a:solidFill>
                  <a:schemeClr val="tx1"/>
                </a:solidFill>
                <a:effectLst/>
                <a:latin typeface="+mn-lt"/>
                <a:ea typeface="+mn-ea"/>
                <a:cs typeface="+mn-cs"/>
              </a:rPr>
              <a:t>products made of viruses, bacteria, nematodes and fungi, which are acceptable in organic production)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13</a:t>
            </a:fld>
            <a:endParaRPr lang="en-US"/>
          </a:p>
        </p:txBody>
      </p:sp>
    </p:spTree>
    <p:extLst>
      <p:ext uri="{BB962C8B-B14F-4D97-AF65-F5344CB8AC3E}">
        <p14:creationId xmlns:p14="http://schemas.microsoft.com/office/powerpoint/2010/main" val="277777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Brazil, the law on OA </a:t>
            </a:r>
            <a:r>
              <a:rPr lang="en-US" sz="1200" kern="1200" dirty="0" smtClean="0">
                <a:solidFill>
                  <a:schemeClr val="tx1"/>
                </a:solidFill>
                <a:effectLst/>
                <a:latin typeface="+mn-lt"/>
                <a:ea typeface="+mn-ea"/>
                <a:cs typeface="+mn-cs"/>
              </a:rPr>
              <a:t>relieves family farmers and traditional groups, as well as their cooperatives or association, from the obligation to register varieties in the national registry.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15</a:t>
            </a:fld>
            <a:endParaRPr lang="en-US"/>
          </a:p>
        </p:txBody>
      </p:sp>
    </p:spTree>
    <p:extLst>
      <p:ext uri="{BB962C8B-B14F-4D97-AF65-F5344CB8AC3E}">
        <p14:creationId xmlns:p14="http://schemas.microsoft.com/office/powerpoint/2010/main" val="184574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17</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Coexistence regulations can be of different nature, including ex-ante (preventive) coexistence regulations, which GM farmers must follow if they want to plant a GM crops, and ex-post coexistence regulations defining liabilities for contamination. Ex-ante coexistence regulations can include, for example, isolation distance (fixed minimum distance between GM and non-GM crop fields of the same specie, imposed on the GM growing farmer) or temporal isolation (differences in corn sowing dates or in maturity class used).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19</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Tropane</a:t>
            </a:r>
            <a:r>
              <a:rPr lang="en-US" sz="1200" kern="1200" dirty="0" smtClean="0">
                <a:solidFill>
                  <a:schemeClr val="tx1"/>
                </a:solidFill>
                <a:effectLst/>
                <a:latin typeface="+mn-lt"/>
                <a:ea typeface="+mn-ea"/>
                <a:cs typeface="+mn-cs"/>
              </a:rPr>
              <a:t> alkaloids (TAs) and </a:t>
            </a:r>
            <a:r>
              <a:rPr lang="en-US" sz="1200" kern="1200" dirty="0" err="1" smtClean="0">
                <a:solidFill>
                  <a:schemeClr val="tx1"/>
                </a:solidFill>
                <a:effectLst/>
                <a:latin typeface="+mn-lt"/>
                <a:ea typeface="+mn-ea"/>
                <a:cs typeface="+mn-cs"/>
              </a:rPr>
              <a:t>Pyrrolizidine</a:t>
            </a:r>
            <a:r>
              <a:rPr lang="en-US" sz="1200" kern="1200" dirty="0" smtClean="0">
                <a:solidFill>
                  <a:schemeClr val="tx1"/>
                </a:solidFill>
                <a:effectLst/>
                <a:latin typeface="+mn-lt"/>
                <a:ea typeface="+mn-ea"/>
                <a:cs typeface="+mn-cs"/>
              </a:rPr>
              <a:t> alkaloids (PAs)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22</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Egypt</a:t>
            </a:r>
            <a:r>
              <a:rPr lang="en-US" sz="1200" kern="1200" dirty="0" smtClean="0">
                <a:solidFill>
                  <a:schemeClr val="tx1"/>
                </a:solidFill>
                <a:effectLst/>
                <a:latin typeface="+mn-lt"/>
                <a:ea typeface="+mn-ea"/>
                <a:cs typeface="+mn-cs"/>
              </a:rPr>
              <a:t> is an example of a country that had a chemically-intensive approach to pest management in cotton, whereby the government, starting in the 1950s, organized a program of intensive aerial spraying of chemical insecticides three to four times a season. The government’s approach changed radically in the early 1990s, after SEKEM, an organic company, demonstrated the effectiveness of organic pest control.</a:t>
            </a:r>
            <a:r>
              <a:rPr lang="en-US" dirty="0" smtClean="0">
                <a:effectLst/>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house, in an entire region, received compulsory DDT spraying, and even though the spraying was indoor residual spray, the contamination impact on organic products that are stored in-house after the harvest was significant and expected to last many years after the spraying. Indeed, any detectable trace of DDT on organic products makes their certification invalid for their target market, namely the EU market. </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24</a:t>
            </a:fld>
            <a:endParaRPr lang="en-US"/>
          </a:p>
        </p:txBody>
      </p:sp>
    </p:spTree>
    <p:extLst>
      <p:ext uri="{BB962C8B-B14F-4D97-AF65-F5344CB8AC3E}">
        <p14:creationId xmlns:p14="http://schemas.microsoft.com/office/powerpoint/2010/main" val="27268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554788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2004470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3993469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4248184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1561887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5123636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979450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3175980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33713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13715429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Tree>
    <p:extLst>
      <p:ext uri="{BB962C8B-B14F-4D97-AF65-F5344CB8AC3E}">
        <p14:creationId xmlns:p14="http://schemas.microsoft.com/office/powerpoint/2010/main" val="2736731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2.xml"/><Relationship Id="rId7"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1" r:id="rId4"/>
    <p:sldLayoutId id="2147483682" r:id="rId5"/>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smtClean="0"/>
              <a:t>Review agriculture &amp; food policies for impacts on organic agriculture</a:t>
            </a:r>
            <a:endParaRPr lang="en-US" sz="32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conventional pesticides (2)</a:t>
            </a:r>
            <a:endParaRPr lang="en-US" dirty="0"/>
          </a:p>
        </p:txBody>
      </p:sp>
      <p:sp>
        <p:nvSpPr>
          <p:cNvPr id="3" name="Text Placeholder 2"/>
          <p:cNvSpPr>
            <a:spLocks noGrp="1"/>
          </p:cNvSpPr>
          <p:nvPr>
            <p:ph type="body" sz="quarter" idx="10"/>
          </p:nvPr>
        </p:nvSpPr>
        <p:spPr>
          <a:xfrm>
            <a:off x="749493" y="1736726"/>
            <a:ext cx="7647808" cy="3482974"/>
          </a:xfrm>
        </p:spPr>
        <p:txBody>
          <a:bodyPr/>
          <a:lstStyle/>
          <a:p>
            <a:pPr>
              <a:spcAft>
                <a:spcPts val="1200"/>
              </a:spcAft>
            </a:pPr>
            <a:r>
              <a:rPr lang="en-US" sz="1900" dirty="0" smtClean="0"/>
              <a:t>Taxing pesticides can bring </a:t>
            </a:r>
            <a:r>
              <a:rPr lang="en-US" sz="1900" dirty="0"/>
              <a:t>substantial </a:t>
            </a:r>
            <a:r>
              <a:rPr lang="en-US" sz="1900" dirty="0" smtClean="0"/>
              <a:t>revenues </a:t>
            </a:r>
            <a:r>
              <a:rPr lang="en-US" sz="1900" dirty="0"/>
              <a:t>to the state (e.g. </a:t>
            </a:r>
            <a:r>
              <a:rPr lang="en-US" sz="1900" dirty="0" smtClean="0"/>
              <a:t>2013 in Denmark: pesticide </a:t>
            </a:r>
            <a:r>
              <a:rPr lang="en-US" sz="1900" dirty="0"/>
              <a:t>tax revenues </a:t>
            </a:r>
            <a:r>
              <a:rPr lang="en-US" sz="1900" dirty="0" smtClean="0"/>
              <a:t>was </a:t>
            </a:r>
            <a:r>
              <a:rPr lang="en-US" sz="1900" dirty="0" smtClean="0"/>
              <a:t>EUR </a:t>
            </a:r>
            <a:r>
              <a:rPr lang="en-US" sz="1900" dirty="0" smtClean="0"/>
              <a:t>88</a:t>
            </a:r>
            <a:r>
              <a:rPr lang="en-US" sz="1900" dirty="0"/>
              <a:t> </a:t>
            </a:r>
            <a:r>
              <a:rPr lang="en-US" sz="1900" dirty="0" smtClean="0"/>
              <a:t> million)</a:t>
            </a:r>
          </a:p>
          <a:p>
            <a:pPr>
              <a:spcAft>
                <a:spcPts val="1200"/>
              </a:spcAft>
            </a:pPr>
            <a:r>
              <a:rPr lang="en-US" sz="1900" dirty="0" smtClean="0"/>
              <a:t>Revenue can be re-invested into OA research and support (e.g. Italy, Denmark, Sweden) </a:t>
            </a:r>
          </a:p>
          <a:p>
            <a:pPr>
              <a:spcAft>
                <a:spcPts val="1200"/>
              </a:spcAft>
            </a:pPr>
            <a:r>
              <a:rPr lang="en-US" sz="1900" dirty="0" smtClean="0"/>
              <a:t>Designing an effective pesticide </a:t>
            </a:r>
            <a:r>
              <a:rPr lang="en-US" sz="1900" dirty="0"/>
              <a:t>taxation system is </a:t>
            </a:r>
            <a:r>
              <a:rPr lang="en-US" sz="1900" dirty="0" smtClean="0"/>
              <a:t>complex </a:t>
            </a:r>
            <a:r>
              <a:rPr lang="en-US" sz="1900" dirty="0" smtClean="0">
                <a:sym typeface="Wingdings"/>
              </a:rPr>
              <a:t> see more detailed resources in the IFOAM-OI Toolkit on Public Support to Organic Agriculture. </a:t>
            </a:r>
            <a:endParaRPr lang="en-US" sz="1900"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092700" y="4887432"/>
            <a:ext cx="2495806" cy="1654141"/>
          </a:xfrm>
          <a:prstGeom prst="rect">
            <a:avLst/>
          </a:prstGeom>
        </p:spPr>
      </p:pic>
      <p:pic>
        <p:nvPicPr>
          <p:cNvPr id="6" name="Picture 5"/>
          <p:cNvPicPr>
            <a:picLocks noChangeAspect="1"/>
          </p:cNvPicPr>
          <p:nvPr/>
        </p:nvPicPr>
        <p:blipFill>
          <a:blip r:embed="rId3"/>
          <a:stretch>
            <a:fillRect/>
          </a:stretch>
        </p:blipFill>
        <p:spPr>
          <a:xfrm>
            <a:off x="1460693" y="4887432"/>
            <a:ext cx="2882707" cy="1655608"/>
          </a:xfrm>
          <a:prstGeom prst="rect">
            <a:avLst/>
          </a:prstGeom>
        </p:spPr>
      </p:pic>
    </p:spTree>
    <p:extLst>
      <p:ext uri="{BB962C8B-B14F-4D97-AF65-F5344CB8AC3E}">
        <p14:creationId xmlns:p14="http://schemas.microsoft.com/office/powerpoint/2010/main" val="2041731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pPr lvl="0"/>
            <a:r>
              <a:rPr lang="en-US" sz="3000" dirty="0"/>
              <a:t>R</a:t>
            </a:r>
            <a:r>
              <a:rPr lang="en-US" sz="3000" dirty="0" smtClean="0"/>
              <a:t>egulations </a:t>
            </a:r>
            <a:r>
              <a:rPr lang="en-US" sz="3000" dirty="0"/>
              <a:t>on farm-made and organic fertilizers, plant protection products and farmers seeds</a:t>
            </a:r>
          </a:p>
        </p:txBody>
      </p:sp>
    </p:spTree>
    <p:extLst>
      <p:ext uri="{BB962C8B-B14F-4D97-AF65-F5344CB8AC3E}">
        <p14:creationId xmlns:p14="http://schemas.microsoft.com/office/powerpoint/2010/main" val="3114260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Potential policy problem</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12</a:t>
            </a:fld>
            <a:endParaRPr lang="en-US" dirty="0"/>
          </a:p>
        </p:txBody>
      </p:sp>
      <p:sp>
        <p:nvSpPr>
          <p:cNvPr id="6" name="Text Placeholder 3"/>
          <p:cNvSpPr>
            <a:spLocks noGrp="1"/>
          </p:cNvSpPr>
          <p:nvPr>
            <p:ph type="body" sz="quarter" idx="10"/>
          </p:nvPr>
        </p:nvSpPr>
        <p:spPr>
          <a:xfrm>
            <a:off x="533400" y="1549400"/>
            <a:ext cx="8168265" cy="4889500"/>
          </a:xfrm>
        </p:spPr>
        <p:txBody>
          <a:bodyPr/>
          <a:lstStyle/>
          <a:p>
            <a:pPr marL="342900" indent="-342900">
              <a:spcBef>
                <a:spcPts val="0"/>
              </a:spcBef>
              <a:spcAft>
                <a:spcPts val="3600"/>
              </a:spcAft>
              <a:buFont typeface="Arial"/>
              <a:buChar char="•"/>
            </a:pPr>
            <a:r>
              <a:rPr lang="en-US" sz="1900" dirty="0"/>
              <a:t>C</a:t>
            </a:r>
            <a:r>
              <a:rPr lang="en-US" sz="1900" dirty="0" smtClean="0"/>
              <a:t>omplex </a:t>
            </a:r>
            <a:r>
              <a:rPr lang="en-US" sz="1900" dirty="0"/>
              <a:t>registration </a:t>
            </a:r>
            <a:r>
              <a:rPr lang="en-US" sz="1900" dirty="0" smtClean="0"/>
              <a:t>requirements can make it technically </a:t>
            </a:r>
            <a:r>
              <a:rPr lang="en-US" sz="1900" dirty="0"/>
              <a:t>illegal for farmers to use any unregistered pesticide or fertilizer, even if it is biologically based and prepared on farm. </a:t>
            </a:r>
            <a:endParaRPr lang="en-US" sz="1900" dirty="0" smtClean="0"/>
          </a:p>
          <a:p>
            <a:pPr marL="342900" indent="-342900">
              <a:spcBef>
                <a:spcPts val="0"/>
              </a:spcBef>
              <a:spcAft>
                <a:spcPts val="3600"/>
              </a:spcAft>
              <a:buFont typeface="Arial"/>
              <a:buChar char="•"/>
            </a:pPr>
            <a:r>
              <a:rPr lang="en-US" sz="1900" dirty="0"/>
              <a:t>S</a:t>
            </a:r>
            <a:r>
              <a:rPr lang="en-US" sz="1900" dirty="0" smtClean="0"/>
              <a:t>tringent </a:t>
            </a:r>
            <a:r>
              <a:rPr lang="en-US" sz="1900" dirty="0"/>
              <a:t>registration procedures for pesticides </a:t>
            </a:r>
            <a:r>
              <a:rPr lang="en-US" sz="1900" dirty="0" smtClean="0"/>
              <a:t>are easy for big agrochemical companies to meet, but nearly impossible for small scale producers of organic inputs.</a:t>
            </a:r>
          </a:p>
          <a:p>
            <a:pPr marL="342900" indent="-342900">
              <a:spcBef>
                <a:spcPts val="0"/>
              </a:spcBef>
              <a:spcAft>
                <a:spcPts val="3600"/>
              </a:spcAft>
              <a:buFont typeface="Arial"/>
              <a:buChar char="•"/>
            </a:pPr>
            <a:r>
              <a:rPr lang="en-US" sz="1900" dirty="0" smtClean="0"/>
              <a:t>Similarly for fertilizers when requirements </a:t>
            </a:r>
            <a:r>
              <a:rPr lang="en-US" sz="1900" dirty="0"/>
              <a:t>for commercial fertilizers demand full exact labeling of nutrient </a:t>
            </a:r>
            <a:r>
              <a:rPr lang="en-US" sz="1900" dirty="0" smtClean="0"/>
              <a:t>content – can be unfeasible </a:t>
            </a:r>
            <a:r>
              <a:rPr lang="en-US" sz="1900" dirty="0"/>
              <a:t>for composts and other natural origin </a:t>
            </a:r>
            <a:r>
              <a:rPr lang="en-US" sz="1900" dirty="0" smtClean="0"/>
              <a:t>fertilizers. </a:t>
            </a:r>
          </a:p>
          <a:p>
            <a:pPr marL="342900" indent="-342900">
              <a:spcBef>
                <a:spcPts val="0"/>
              </a:spcBef>
              <a:spcAft>
                <a:spcPts val="3600"/>
              </a:spcAft>
              <a:buFont typeface="Arial"/>
              <a:buChar char="•"/>
            </a:pPr>
            <a:r>
              <a:rPr lang="en-US" sz="1900" dirty="0" smtClean="0"/>
              <a:t>Organic market is still small: limited economic interest for the companies to develop new organic inputs or varieties or to pay for registration (e.g. nettle decoction).</a:t>
            </a:r>
          </a:p>
          <a:p>
            <a:pPr marL="342900" indent="-342900">
              <a:spcBef>
                <a:spcPts val="0"/>
              </a:spcBef>
              <a:spcAft>
                <a:spcPts val="3600"/>
              </a:spcAft>
              <a:buFont typeface="Arial"/>
              <a:buChar char="•"/>
            </a:pPr>
            <a:endParaRPr lang="en-US" sz="1900" dirty="0" smtClean="0"/>
          </a:p>
          <a:p>
            <a:pPr marL="1028700" lvl="1">
              <a:spcBef>
                <a:spcPts val="0"/>
              </a:spcBef>
              <a:spcAft>
                <a:spcPts val="3600"/>
              </a:spcAft>
              <a:buFontTx/>
              <a:buChar char="-"/>
            </a:pPr>
            <a:endParaRPr lang="en-US" sz="1900" dirty="0" smtClean="0"/>
          </a:p>
          <a:p>
            <a:pPr marL="342900" indent="-342900">
              <a:spcBef>
                <a:spcPts val="0"/>
              </a:spcBef>
              <a:spcAft>
                <a:spcPts val="3600"/>
              </a:spcAft>
              <a:buFont typeface="Arial"/>
              <a:buChar char="•"/>
            </a:pPr>
            <a:endParaRPr lang="en-US" sz="1900" dirty="0"/>
          </a:p>
        </p:txBody>
      </p:sp>
    </p:spTree>
    <p:extLst>
      <p:ext uri="{BB962C8B-B14F-4D97-AF65-F5344CB8AC3E}">
        <p14:creationId xmlns:p14="http://schemas.microsoft.com/office/powerpoint/2010/main" val="195795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EU situation</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13</a:t>
            </a:fld>
            <a:endParaRPr lang="en-US" dirty="0"/>
          </a:p>
        </p:txBody>
      </p:sp>
      <p:sp>
        <p:nvSpPr>
          <p:cNvPr id="6" name="Text Placeholder 3"/>
          <p:cNvSpPr>
            <a:spLocks noGrp="1"/>
          </p:cNvSpPr>
          <p:nvPr>
            <p:ph type="body" sz="quarter" idx="10"/>
          </p:nvPr>
        </p:nvSpPr>
        <p:spPr>
          <a:xfrm>
            <a:off x="533400" y="1511300"/>
            <a:ext cx="8168265" cy="4889500"/>
          </a:xfrm>
        </p:spPr>
        <p:txBody>
          <a:bodyPr/>
          <a:lstStyle/>
          <a:p>
            <a:pPr marL="342900" indent="-342900">
              <a:spcBef>
                <a:spcPts val="0"/>
              </a:spcBef>
              <a:spcAft>
                <a:spcPts val="3000"/>
              </a:spcAft>
              <a:buFont typeface="Arial"/>
              <a:buChar char="•"/>
            </a:pPr>
            <a:r>
              <a:rPr lang="en-US" sz="1900" dirty="0" smtClean="0"/>
              <a:t>Still mostly unfavorable to organic inputs.</a:t>
            </a:r>
          </a:p>
          <a:p>
            <a:pPr marL="342900" indent="-342900">
              <a:spcBef>
                <a:spcPts val="0"/>
              </a:spcBef>
              <a:spcAft>
                <a:spcPts val="3000"/>
              </a:spcAft>
              <a:buFont typeface="Arial"/>
              <a:buChar char="•"/>
            </a:pPr>
            <a:r>
              <a:rPr lang="en-US" sz="1900" dirty="0" smtClean="0"/>
              <a:t>E.g. EU has no differentiated provisions for the approval of plant preparations or micro-organisms as pesticides. Criteria can incentivize </a:t>
            </a:r>
            <a:r>
              <a:rPr lang="en-US" sz="1900" dirty="0"/>
              <a:t>purified single-compound botanicals, as opposed to more unrefined </a:t>
            </a:r>
            <a:r>
              <a:rPr lang="en-US" sz="1900" dirty="0" smtClean="0"/>
              <a:t>preparations.  </a:t>
            </a:r>
          </a:p>
          <a:p>
            <a:pPr marL="342900" indent="-342900">
              <a:spcBef>
                <a:spcPts val="0"/>
              </a:spcBef>
              <a:spcAft>
                <a:spcPts val="3000"/>
              </a:spcAft>
              <a:buFont typeface="Arial"/>
              <a:buChar char="•"/>
            </a:pPr>
            <a:r>
              <a:rPr lang="en-US" sz="1900" dirty="0" smtClean="0"/>
              <a:t>Process can take years, even if the substance is already approved as food (so obviously non-toxic), e.g. sucrose.</a:t>
            </a:r>
          </a:p>
          <a:p>
            <a:pPr marL="342900" indent="-342900">
              <a:spcBef>
                <a:spcPts val="0"/>
              </a:spcBef>
              <a:spcAft>
                <a:spcPts val="3000"/>
              </a:spcAft>
              <a:buFont typeface="Arial"/>
              <a:buChar char="•"/>
            </a:pPr>
            <a:r>
              <a:rPr lang="en-US" sz="1900" dirty="0" smtClean="0"/>
              <a:t>Some efforts to lower the registration fees for microbials in some countries.</a:t>
            </a:r>
          </a:p>
          <a:p>
            <a:pPr marL="342900" indent="-342900">
              <a:spcBef>
                <a:spcPts val="0"/>
              </a:spcBef>
              <a:spcAft>
                <a:spcPts val="3000"/>
              </a:spcAft>
              <a:buFont typeface="Arial"/>
              <a:buChar char="•"/>
            </a:pPr>
            <a:r>
              <a:rPr lang="en-US" sz="1900" dirty="0" smtClean="0"/>
              <a:t>Some hope for improvement: in 2016, EU initiated review to propose a simplified system for low</a:t>
            </a:r>
            <a:r>
              <a:rPr lang="en-US" sz="1900" dirty="0"/>
              <a:t>-risk </a:t>
            </a:r>
            <a:r>
              <a:rPr lang="en-US" sz="1900" dirty="0" smtClean="0"/>
              <a:t>substances. </a:t>
            </a:r>
            <a:endParaRPr lang="en-US" sz="1900" dirty="0"/>
          </a:p>
        </p:txBody>
      </p:sp>
    </p:spTree>
    <p:extLst>
      <p:ext uri="{BB962C8B-B14F-4D97-AF65-F5344CB8AC3E}">
        <p14:creationId xmlns:p14="http://schemas.microsoft.com/office/powerpoint/2010/main" val="2561264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of non-mainstream varieties</a:t>
            </a:r>
            <a:endParaRPr lang="en-US" dirty="0"/>
          </a:p>
        </p:txBody>
      </p:sp>
      <p:sp>
        <p:nvSpPr>
          <p:cNvPr id="3" name="Text Placeholder 2"/>
          <p:cNvSpPr>
            <a:spLocks noGrp="1"/>
          </p:cNvSpPr>
          <p:nvPr>
            <p:ph type="body" sz="quarter" idx="10"/>
          </p:nvPr>
        </p:nvSpPr>
        <p:spPr>
          <a:xfrm>
            <a:off x="444500" y="1668462"/>
            <a:ext cx="8089900" cy="5074603"/>
          </a:xfrm>
        </p:spPr>
        <p:txBody>
          <a:bodyPr/>
          <a:lstStyle/>
          <a:p>
            <a:pPr>
              <a:spcAft>
                <a:spcPts val="2000"/>
              </a:spcAft>
            </a:pPr>
            <a:r>
              <a:rPr lang="en-US" dirty="0" smtClean="0"/>
              <a:t>OA uses locally adapted varieties, farmer-saved seeds and old and non-mainstream varieties </a:t>
            </a:r>
            <a:r>
              <a:rPr lang="en-US" dirty="0" smtClean="0">
                <a:sym typeface="Wingdings"/>
              </a:rPr>
              <a:t> no big commercial interest to develop or register those.</a:t>
            </a:r>
          </a:p>
          <a:p>
            <a:pPr>
              <a:spcAft>
                <a:spcPts val="2000"/>
              </a:spcAft>
            </a:pPr>
            <a:r>
              <a:rPr lang="en-US" dirty="0" smtClean="0">
                <a:sym typeface="Wingdings"/>
              </a:rPr>
              <a:t>Variety registration costs and seed certification costs are too high and procedures too complex for small companies and farmers.</a:t>
            </a:r>
          </a:p>
          <a:p>
            <a:pPr>
              <a:spcAft>
                <a:spcPts val="2000"/>
              </a:spcAft>
            </a:pPr>
            <a:r>
              <a:rPr lang="en-US" dirty="0" smtClean="0">
                <a:sym typeface="Wingdings"/>
              </a:rPr>
              <a:t>Criteria for variety to be distinct, uniform and stable difficult to meet for old and farmers’ varieties (genetically diverse).</a:t>
            </a:r>
          </a:p>
          <a:p>
            <a:pPr>
              <a:spcAft>
                <a:spcPts val="2000"/>
              </a:spcAft>
            </a:pPr>
            <a:r>
              <a:rPr lang="en-US" dirty="0" smtClean="0">
                <a:sym typeface="Wingdings"/>
              </a:rPr>
              <a:t>Some countries have specific VCU test (</a:t>
            </a:r>
            <a:r>
              <a:rPr lang="en-US" dirty="0" smtClean="0"/>
              <a:t>value </a:t>
            </a:r>
            <a:r>
              <a:rPr lang="en-US" dirty="0"/>
              <a:t>for cultivation and </a:t>
            </a:r>
            <a:r>
              <a:rPr lang="en-US" dirty="0" smtClean="0"/>
              <a:t>use) for organic varieties, but some don’t.</a:t>
            </a:r>
          </a:p>
          <a:p>
            <a:pPr>
              <a:spcAft>
                <a:spcPts val="2000"/>
              </a:spcAft>
            </a:pPr>
            <a:r>
              <a:rPr lang="en-US" dirty="0" smtClean="0"/>
              <a:t>Some countries have lower registration fees for organic varieties (e.g. Austria) but most countries don’t.</a:t>
            </a:r>
          </a:p>
          <a:p>
            <a:pPr>
              <a:spcAft>
                <a:spcPts val="2000"/>
              </a:spcAft>
            </a:pPr>
            <a:r>
              <a:rPr lang="en-US" dirty="0"/>
              <a:t>C</a:t>
            </a:r>
            <a:r>
              <a:rPr lang="en-US" dirty="0" smtClean="0"/>
              <a:t>ompulsory chemical seed </a:t>
            </a:r>
            <a:r>
              <a:rPr lang="en-US" dirty="0"/>
              <a:t>treatments </a:t>
            </a:r>
            <a:r>
              <a:rPr lang="en-US" dirty="0" smtClean="0"/>
              <a:t>can also pose problems.</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14</a:t>
            </a:fld>
            <a:endParaRPr lang="en-US" dirty="0"/>
          </a:p>
        </p:txBody>
      </p:sp>
    </p:spTree>
    <p:extLst>
      <p:ext uri="{BB962C8B-B14F-4D97-AF65-F5344CB8AC3E}">
        <p14:creationId xmlns:p14="http://schemas.microsoft.com/office/powerpoint/2010/main" val="344911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a:t>
            </a:r>
            <a:endParaRPr lang="en-US" dirty="0"/>
          </a:p>
        </p:txBody>
      </p:sp>
      <p:sp>
        <p:nvSpPr>
          <p:cNvPr id="3" name="Text Placeholder 2"/>
          <p:cNvSpPr>
            <a:spLocks noGrp="1"/>
          </p:cNvSpPr>
          <p:nvPr>
            <p:ph type="body" sz="quarter" idx="10"/>
          </p:nvPr>
        </p:nvSpPr>
        <p:spPr>
          <a:xfrm>
            <a:off x="469900" y="1668463"/>
            <a:ext cx="7927975" cy="4532312"/>
          </a:xfrm>
        </p:spPr>
        <p:txBody>
          <a:bodyPr/>
          <a:lstStyle/>
          <a:p>
            <a:pPr>
              <a:spcAft>
                <a:spcPts val="3000"/>
              </a:spcAft>
            </a:pPr>
            <a:r>
              <a:rPr lang="en-US" dirty="0"/>
              <a:t>Separate and </a:t>
            </a:r>
            <a:r>
              <a:rPr lang="en-US" dirty="0" smtClean="0"/>
              <a:t>simplified </a:t>
            </a:r>
            <a:r>
              <a:rPr lang="en-US" dirty="0"/>
              <a:t>registration procedures should </a:t>
            </a:r>
            <a:r>
              <a:rPr lang="en-US" dirty="0" smtClean="0"/>
              <a:t>be </a:t>
            </a:r>
            <a:r>
              <a:rPr lang="en-US" dirty="0"/>
              <a:t>developed </a:t>
            </a:r>
            <a:r>
              <a:rPr lang="en-US" dirty="0" smtClean="0"/>
              <a:t>for </a:t>
            </a:r>
            <a:r>
              <a:rPr lang="en-US" dirty="0"/>
              <a:t>well-known low-risk substances with high natural background (e.g. rock powders) and/or commonly used for other purposes (e.g. </a:t>
            </a:r>
            <a:r>
              <a:rPr lang="en-US" dirty="0" smtClean="0"/>
              <a:t>in food)</a:t>
            </a:r>
            <a:r>
              <a:rPr lang="en-US" dirty="0"/>
              <a:t>. </a:t>
            </a:r>
            <a:endParaRPr lang="en-US" dirty="0" smtClean="0"/>
          </a:p>
          <a:p>
            <a:pPr>
              <a:spcAft>
                <a:spcPts val="1200"/>
              </a:spcAft>
            </a:pPr>
            <a:r>
              <a:rPr lang="en-US" dirty="0" smtClean="0"/>
              <a:t>Good example: Brazil:</a:t>
            </a:r>
          </a:p>
          <a:p>
            <a:pPr lvl="1">
              <a:spcAft>
                <a:spcPts val="1200"/>
              </a:spcAft>
            </a:pPr>
            <a:r>
              <a:rPr lang="en-US" sz="1800" dirty="0" smtClean="0"/>
              <a:t> since 2003 exempts organic fertilizers and pesticides from the classical registration process.</a:t>
            </a:r>
          </a:p>
          <a:p>
            <a:pPr lvl="1">
              <a:spcAft>
                <a:spcPts val="3000"/>
              </a:spcAft>
            </a:pPr>
            <a:r>
              <a:rPr lang="en-US" sz="1800" dirty="0" smtClean="0"/>
              <a:t>Government </a:t>
            </a:r>
            <a:r>
              <a:rPr lang="en-US" sz="1800" dirty="0" smtClean="0"/>
              <a:t>also financed the registration of 50 organic inputs by financing studies, tests and registration applications.</a:t>
            </a:r>
          </a:p>
          <a:p>
            <a:pPr marL="342900" lvl="1" indent="-342900">
              <a:spcAft>
                <a:spcPts val="1200"/>
              </a:spcAft>
              <a:buClr>
                <a:schemeClr val="tx2"/>
              </a:buClr>
              <a:buSzPct val="70000"/>
              <a:buFont typeface="Wingdings" charset="2"/>
              <a:buChar char="v"/>
            </a:pPr>
            <a:r>
              <a:rPr lang="en-US" sz="1800" dirty="0" smtClean="0"/>
              <a:t>Law should exempt local </a:t>
            </a:r>
            <a:r>
              <a:rPr lang="en-US" sz="1800" dirty="0" smtClean="0"/>
              <a:t>&amp; traditional </a:t>
            </a:r>
            <a:r>
              <a:rPr lang="en-US" sz="1800" dirty="0"/>
              <a:t>varieties from cumbersome registration and testing </a:t>
            </a:r>
            <a:r>
              <a:rPr lang="en-US" sz="1800" dirty="0" smtClean="0"/>
              <a:t>requirements (e.g. Brazil), and have simplified and cheaper approval processes for organic varieties. </a:t>
            </a:r>
            <a:endParaRPr lang="en-US" sz="1800"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15</a:t>
            </a:fld>
            <a:endParaRPr lang="en-US" dirty="0"/>
          </a:p>
        </p:txBody>
      </p:sp>
    </p:spTree>
    <p:extLst>
      <p:ext uri="{BB962C8B-B14F-4D97-AF65-F5344CB8AC3E}">
        <p14:creationId xmlns:p14="http://schemas.microsoft.com/office/powerpoint/2010/main" val="360288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94350" cy="1443037"/>
          </a:xfrm>
        </p:spPr>
        <p:txBody>
          <a:bodyPr/>
          <a:lstStyle/>
          <a:p>
            <a:r>
              <a:rPr lang="en-US" dirty="0" smtClean="0"/>
              <a:t>Government-supported agricultural risk management programs</a:t>
            </a:r>
            <a:endParaRPr lang="en-US" dirty="0"/>
          </a:p>
        </p:txBody>
      </p:sp>
    </p:spTree>
    <p:extLst>
      <p:ext uri="{BB962C8B-B14F-4D97-AF65-F5344CB8AC3E}">
        <p14:creationId xmlns:p14="http://schemas.microsoft.com/office/powerpoint/2010/main" val="362447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compensation schemes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17</a:t>
            </a:fld>
            <a:endParaRPr lang="en-US" dirty="0"/>
          </a:p>
        </p:txBody>
      </p:sp>
      <p:sp>
        <p:nvSpPr>
          <p:cNvPr id="4" name="Text Placeholder 3"/>
          <p:cNvSpPr>
            <a:spLocks noGrp="1"/>
          </p:cNvSpPr>
          <p:nvPr>
            <p:ph type="body" sz="quarter" idx="10"/>
          </p:nvPr>
        </p:nvSpPr>
        <p:spPr>
          <a:xfrm>
            <a:off x="381000" y="1389568"/>
            <a:ext cx="8320665" cy="5178966"/>
          </a:xfrm>
        </p:spPr>
        <p:txBody>
          <a:bodyPr>
            <a:noAutofit/>
          </a:bodyPr>
          <a:lstStyle/>
          <a:p>
            <a:pPr marL="285750" indent="-285750">
              <a:spcBef>
                <a:spcPts val="0"/>
              </a:spcBef>
              <a:spcAft>
                <a:spcPts val="2400"/>
              </a:spcAft>
              <a:buFont typeface="Arial"/>
              <a:buChar char="•"/>
            </a:pPr>
            <a:r>
              <a:rPr lang="en-US" sz="1900" dirty="0" smtClean="0"/>
              <a:t>Farm insurance </a:t>
            </a:r>
            <a:r>
              <a:rPr lang="en-US" sz="1900" dirty="0" smtClean="0"/>
              <a:t>programs </a:t>
            </a:r>
            <a:r>
              <a:rPr lang="en-US" sz="1900" dirty="0" smtClean="0"/>
              <a:t>give financial compensation to farmers in case of calamities (droughts, animal epidemic, etc.). </a:t>
            </a:r>
          </a:p>
          <a:p>
            <a:pPr marL="285750" indent="-285750">
              <a:spcBef>
                <a:spcPts val="0"/>
              </a:spcBef>
              <a:spcAft>
                <a:spcPts val="2400"/>
              </a:spcAft>
              <a:buFont typeface="Arial"/>
              <a:buChar char="•"/>
            </a:pPr>
            <a:r>
              <a:rPr lang="en-US" sz="1900" dirty="0" smtClean="0"/>
              <a:t>Generally a positive thing for farmers, but the compensation modalities can disadvantage organic farmers.</a:t>
            </a:r>
          </a:p>
          <a:p>
            <a:pPr marL="285750" indent="-285750">
              <a:spcBef>
                <a:spcPts val="0"/>
              </a:spcBef>
              <a:spcAft>
                <a:spcPts val="1800"/>
              </a:spcAft>
              <a:buFont typeface="Arial"/>
              <a:buChar char="•"/>
            </a:pPr>
            <a:r>
              <a:rPr lang="en-US" sz="1900" dirty="0" smtClean="0"/>
              <a:t>If government-sponsored farm insurance program, make sure it does not advantage conventional over organic farmers, e.g. by:</a:t>
            </a:r>
            <a:r>
              <a:rPr lang="en-US" sz="1900" i="1" dirty="0" smtClean="0"/>
              <a:t> </a:t>
            </a:r>
          </a:p>
          <a:p>
            <a:pPr marL="285750">
              <a:spcBef>
                <a:spcPts val="0"/>
              </a:spcBef>
              <a:spcAft>
                <a:spcPts val="1200"/>
              </a:spcAft>
              <a:buFont typeface="Wingdings" charset="2"/>
              <a:buChar char="ü"/>
            </a:pPr>
            <a:r>
              <a:rPr lang="en-US" sz="1900" i="1" dirty="0" smtClean="0"/>
              <a:t> Applying same price level to organic </a:t>
            </a:r>
            <a:r>
              <a:rPr lang="en-US" sz="1900" i="1" dirty="0" smtClean="0"/>
              <a:t>&amp; conventional </a:t>
            </a:r>
            <a:r>
              <a:rPr lang="en-US" sz="1900" i="1" dirty="0" smtClean="0"/>
              <a:t>crops/animals</a:t>
            </a:r>
          </a:p>
          <a:p>
            <a:pPr marL="285750">
              <a:spcBef>
                <a:spcPts val="0"/>
              </a:spcBef>
              <a:spcAft>
                <a:spcPts val="1200"/>
              </a:spcAft>
              <a:buFont typeface="Wingdings" charset="2"/>
              <a:buChar char="ü"/>
            </a:pPr>
            <a:r>
              <a:rPr lang="en-US" sz="1900" i="1" dirty="0" smtClean="0"/>
              <a:t> Focus only on few commodities (organic farms are more diverse)</a:t>
            </a:r>
          </a:p>
          <a:p>
            <a:pPr marL="285750">
              <a:spcBef>
                <a:spcPts val="0"/>
              </a:spcBef>
              <a:spcAft>
                <a:spcPts val="1200"/>
              </a:spcAft>
              <a:buFont typeface="Wingdings" charset="2"/>
              <a:buChar char="ü"/>
            </a:pPr>
            <a:r>
              <a:rPr lang="en-US" sz="1900" i="1" dirty="0" smtClean="0"/>
              <a:t> Tying crop insurance to certain non-organic practices (e.g. use of synthetic inputs)</a:t>
            </a:r>
          </a:p>
          <a:p>
            <a:pPr marL="285750">
              <a:spcBef>
                <a:spcPts val="0"/>
              </a:spcBef>
              <a:spcAft>
                <a:spcPts val="1200"/>
              </a:spcAft>
              <a:buFont typeface="Wingdings" charset="2"/>
              <a:buChar char="ü"/>
            </a:pPr>
            <a:r>
              <a:rPr lang="en-US" sz="1900" i="1" dirty="0" smtClean="0"/>
              <a:t> Only recognize “natural” disasters and omit GMO contamination as another external cause of market loss.</a:t>
            </a:r>
          </a:p>
          <a:p>
            <a:pPr marL="1028700" lvl="1">
              <a:spcBef>
                <a:spcPts val="0"/>
              </a:spcBef>
              <a:spcAft>
                <a:spcPts val="1800"/>
              </a:spcAft>
              <a:buFont typeface="Arial"/>
              <a:buChar char="•"/>
            </a:pPr>
            <a:endParaRPr lang="en-US" sz="1900" i="1" dirty="0" smtClean="0"/>
          </a:p>
        </p:txBody>
      </p:sp>
    </p:spTree>
    <p:extLst>
      <p:ext uri="{BB962C8B-B14F-4D97-AF65-F5344CB8AC3E}">
        <p14:creationId xmlns:p14="http://schemas.microsoft.com/office/powerpoint/2010/main" val="427771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94350" cy="1443037"/>
          </a:xfrm>
        </p:spPr>
        <p:txBody>
          <a:bodyPr/>
          <a:lstStyle/>
          <a:p>
            <a:r>
              <a:rPr lang="en-US" dirty="0" smtClean="0"/>
              <a:t>Allowance of GMO crops</a:t>
            </a:r>
            <a:endParaRPr lang="en-US" dirty="0"/>
          </a:p>
        </p:txBody>
      </p:sp>
    </p:spTree>
    <p:extLst>
      <p:ext uri="{BB962C8B-B14F-4D97-AF65-F5344CB8AC3E}">
        <p14:creationId xmlns:p14="http://schemas.microsoft.com/office/powerpoint/2010/main" val="2799153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 of GMO contamination</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19</a:t>
            </a:fld>
            <a:endParaRPr lang="en-US" dirty="0"/>
          </a:p>
        </p:txBody>
      </p:sp>
      <p:sp>
        <p:nvSpPr>
          <p:cNvPr id="4" name="Text Placeholder 3"/>
          <p:cNvSpPr>
            <a:spLocks noGrp="1"/>
          </p:cNvSpPr>
          <p:nvPr>
            <p:ph type="body" sz="quarter" idx="10"/>
          </p:nvPr>
        </p:nvSpPr>
        <p:spPr>
          <a:xfrm>
            <a:off x="508001" y="1516568"/>
            <a:ext cx="8064500" cy="5178966"/>
          </a:xfrm>
        </p:spPr>
        <p:txBody>
          <a:bodyPr>
            <a:noAutofit/>
          </a:bodyPr>
          <a:lstStyle/>
          <a:p>
            <a:pPr marL="285750" indent="-285750">
              <a:spcBef>
                <a:spcPts val="0"/>
              </a:spcBef>
              <a:spcAft>
                <a:spcPts val="3600"/>
              </a:spcAft>
              <a:buFont typeface="Arial"/>
              <a:buChar char="•"/>
            </a:pPr>
            <a:r>
              <a:rPr lang="en-US" dirty="0"/>
              <a:t>Widespread GM contamination is a </a:t>
            </a:r>
            <a:r>
              <a:rPr lang="en-US" dirty="0" smtClean="0"/>
              <a:t>major risk for a country’s organic sector. Can lead to increased </a:t>
            </a:r>
            <a:r>
              <a:rPr lang="en-US" dirty="0"/>
              <a:t>costs, loss of reputation, and loss of market for an organic supply </a:t>
            </a:r>
            <a:r>
              <a:rPr lang="en-US" dirty="0" smtClean="0"/>
              <a:t>chain. </a:t>
            </a:r>
          </a:p>
          <a:p>
            <a:pPr marL="285750" indent="-285750">
              <a:spcBef>
                <a:spcPts val="0"/>
              </a:spcBef>
              <a:spcAft>
                <a:spcPts val="3600"/>
              </a:spcAft>
              <a:buFont typeface="Arial"/>
              <a:buChar char="•"/>
            </a:pPr>
            <a:r>
              <a:rPr lang="en-US" dirty="0" smtClean="0"/>
              <a:t>Solution is “GMO-free region” or country. In 2015</a:t>
            </a:r>
            <a:r>
              <a:rPr lang="en-US" dirty="0"/>
              <a:t>, 37 countries have officially banned the cultivation of GM </a:t>
            </a:r>
            <a:r>
              <a:rPr lang="en-US" dirty="0" smtClean="0"/>
              <a:t>crops.</a:t>
            </a:r>
          </a:p>
          <a:p>
            <a:pPr marL="285750" indent="-285750">
              <a:spcBef>
                <a:spcPts val="0"/>
              </a:spcBef>
              <a:spcAft>
                <a:spcPts val="3600"/>
              </a:spcAft>
              <a:buFont typeface="Arial"/>
              <a:buChar char="•"/>
            </a:pPr>
            <a:r>
              <a:rPr lang="en-US" dirty="0" smtClean="0"/>
              <a:t>If GMOs are allowed, then need for GMO </a:t>
            </a:r>
            <a:r>
              <a:rPr lang="en-US" dirty="0"/>
              <a:t>co-existence regulations, aiming at </a:t>
            </a:r>
            <a:r>
              <a:rPr lang="en-US" dirty="0" smtClean="0"/>
              <a:t>avoiding GMO contaminations and compensating farmers whose crops are contaminated (e.g. Portugal where GMO seed suppliers pay into the compensation fund). </a:t>
            </a:r>
          </a:p>
          <a:p>
            <a:pPr marL="285750" indent="-285750">
              <a:spcBef>
                <a:spcPts val="0"/>
              </a:spcBef>
              <a:spcAft>
                <a:spcPts val="3600"/>
              </a:spcAft>
              <a:buFont typeface="Arial"/>
              <a:buChar char="•"/>
            </a:pPr>
            <a:r>
              <a:rPr lang="en-US" dirty="0" smtClean="0"/>
              <a:t>If GMOs are allowed to be grown or imported, then there should be at least compulsory GMO labeling for transparency to consumers.</a:t>
            </a:r>
          </a:p>
        </p:txBody>
      </p:sp>
    </p:spTree>
    <p:extLst>
      <p:ext uri="{BB962C8B-B14F-4D97-AF65-F5344CB8AC3E}">
        <p14:creationId xmlns:p14="http://schemas.microsoft.com/office/powerpoint/2010/main" val="1652383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283250" cy="1443037"/>
          </a:xfrm>
        </p:spPr>
        <p:txBody>
          <a:bodyPr/>
          <a:lstStyle/>
          <a:p>
            <a:r>
              <a:rPr lang="en-US" sz="3000" dirty="0" smtClean="0"/>
              <a:t>Introduction and context</a:t>
            </a:r>
            <a:endParaRPr lang="en-US" sz="3000" dirty="0"/>
          </a:p>
        </p:txBody>
      </p:sp>
    </p:spTree>
    <p:extLst>
      <p:ext uri="{BB962C8B-B14F-4D97-AF65-F5344CB8AC3E}">
        <p14:creationId xmlns:p14="http://schemas.microsoft.com/office/powerpoint/2010/main" val="4097715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of the GM cotton approval in Burkina </a:t>
            </a:r>
            <a:r>
              <a:rPr lang="en-US" dirty="0" smtClean="0"/>
              <a:t>Faso</a:t>
            </a:r>
            <a:endParaRPr lang="en-US" dirty="0"/>
          </a:p>
        </p:txBody>
      </p:sp>
      <p:sp>
        <p:nvSpPr>
          <p:cNvPr id="3" name="Text Placeholder 2"/>
          <p:cNvSpPr>
            <a:spLocks noGrp="1"/>
          </p:cNvSpPr>
          <p:nvPr>
            <p:ph type="body" sz="quarter" idx="10"/>
          </p:nvPr>
        </p:nvSpPr>
        <p:spPr>
          <a:xfrm>
            <a:off x="393700" y="1508126"/>
            <a:ext cx="8307965" cy="4532312"/>
          </a:xfrm>
        </p:spPr>
        <p:txBody>
          <a:bodyPr/>
          <a:lstStyle/>
          <a:p>
            <a:pPr>
              <a:spcAft>
                <a:spcPts val="1200"/>
              </a:spcAft>
            </a:pPr>
            <a:r>
              <a:rPr lang="en-US" sz="1700" dirty="0"/>
              <a:t>In 2006, </a:t>
            </a:r>
            <a:r>
              <a:rPr lang="en-US" sz="1700" dirty="0" smtClean="0"/>
              <a:t>Burkina Faso </a:t>
            </a:r>
            <a:r>
              <a:rPr lang="en-US" sz="1700" dirty="0" smtClean="0"/>
              <a:t>legalized use </a:t>
            </a:r>
            <a:r>
              <a:rPr lang="en-US" sz="1700" dirty="0"/>
              <a:t>of GM cotton seeds. In 2008, </a:t>
            </a:r>
            <a:r>
              <a:rPr lang="en-US" sz="1700" dirty="0" err="1"/>
              <a:t>Bt</a:t>
            </a:r>
            <a:r>
              <a:rPr lang="en-US" sz="1700" dirty="0"/>
              <a:t>-Cotton was commercially released </a:t>
            </a:r>
            <a:r>
              <a:rPr lang="en-US" sz="1700" dirty="0" smtClean="0"/>
              <a:t>&amp; widely </a:t>
            </a:r>
            <a:r>
              <a:rPr lang="en-US" sz="1700" dirty="0"/>
              <a:t>adopted (in 2011, 70% of the fields). </a:t>
            </a:r>
            <a:endParaRPr lang="en-US" sz="1700" dirty="0" smtClean="0"/>
          </a:p>
          <a:p>
            <a:pPr>
              <a:spcAft>
                <a:spcPts val="1200"/>
              </a:spcAft>
            </a:pPr>
            <a:r>
              <a:rPr lang="en-US" sz="1700" dirty="0"/>
              <a:t>A</a:t>
            </a:r>
            <a:r>
              <a:rPr lang="en-US" sz="1700" dirty="0" smtClean="0"/>
              <a:t>gronomic </a:t>
            </a:r>
            <a:r>
              <a:rPr lang="en-US" sz="1700" dirty="0"/>
              <a:t>and commercial disaster. In 2015, the inter-professional cotton associations </a:t>
            </a:r>
            <a:r>
              <a:rPr lang="en-US" sz="1700" dirty="0" smtClean="0"/>
              <a:t>decided </a:t>
            </a:r>
            <a:r>
              <a:rPr lang="en-US" sz="1700" dirty="0"/>
              <a:t>to phase out the use of </a:t>
            </a:r>
            <a:r>
              <a:rPr lang="en-US" sz="1700" dirty="0" smtClean="0"/>
              <a:t>Bt</a:t>
            </a:r>
            <a:r>
              <a:rPr lang="en-US" sz="1700" dirty="0" smtClean="0"/>
              <a:t>-C</a:t>
            </a:r>
            <a:r>
              <a:rPr lang="en-US" sz="1700" dirty="0" smtClean="0"/>
              <a:t>otton </a:t>
            </a:r>
            <a:r>
              <a:rPr lang="en-US" sz="1700" dirty="0" smtClean="0"/>
              <a:t>seeds. </a:t>
            </a:r>
          </a:p>
          <a:p>
            <a:pPr>
              <a:spcAft>
                <a:spcPts val="1200"/>
              </a:spcAft>
            </a:pPr>
            <a:r>
              <a:rPr lang="en-US" sz="1700" dirty="0" smtClean="0"/>
              <a:t>This episode </a:t>
            </a:r>
            <a:r>
              <a:rPr lang="en-US" sz="1700" dirty="0"/>
              <a:t>has done considerable harm to the growth of the organic cotton sector in Burkina Faso: </a:t>
            </a:r>
          </a:p>
          <a:p>
            <a:endParaRPr lang="en-US" dirty="0"/>
          </a:p>
          <a:p>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20</a:t>
            </a:fld>
            <a:endParaRPr lang="en-US" dirty="0"/>
          </a:p>
        </p:txBody>
      </p:sp>
      <p:graphicFrame>
        <p:nvGraphicFramePr>
          <p:cNvPr id="6" name="Chart 5"/>
          <p:cNvGraphicFramePr/>
          <p:nvPr>
            <p:extLst>
              <p:ext uri="{D42A27DB-BD31-4B8C-83A1-F6EECF244321}">
                <p14:modId xmlns:p14="http://schemas.microsoft.com/office/powerpoint/2010/main" val="2496362945"/>
              </p:ext>
            </p:extLst>
          </p:nvPr>
        </p:nvGraphicFramePr>
        <p:xfrm>
          <a:off x="921747" y="3619500"/>
          <a:ext cx="7250960" cy="3238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0053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94350" cy="1443037"/>
          </a:xfrm>
        </p:spPr>
        <p:txBody>
          <a:bodyPr/>
          <a:lstStyle/>
          <a:p>
            <a:r>
              <a:rPr lang="en-US" dirty="0" smtClean="0"/>
              <a:t>Food safety and other health requirements</a:t>
            </a:r>
            <a:endParaRPr lang="en-US" dirty="0"/>
          </a:p>
        </p:txBody>
      </p:sp>
    </p:spTree>
    <p:extLst>
      <p:ext uri="{BB962C8B-B14F-4D97-AF65-F5344CB8AC3E}">
        <p14:creationId xmlns:p14="http://schemas.microsoft.com/office/powerpoint/2010/main" val="4063181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food safety / health requirements disadvantaging OA</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22</a:t>
            </a:fld>
            <a:endParaRPr lang="en-US" dirty="0"/>
          </a:p>
        </p:txBody>
      </p:sp>
      <p:sp>
        <p:nvSpPr>
          <p:cNvPr id="4" name="Text Placeholder 3"/>
          <p:cNvSpPr>
            <a:spLocks noGrp="1"/>
          </p:cNvSpPr>
          <p:nvPr>
            <p:ph type="body" sz="quarter" idx="10"/>
          </p:nvPr>
        </p:nvSpPr>
        <p:spPr>
          <a:xfrm>
            <a:off x="508001" y="1663700"/>
            <a:ext cx="8064500" cy="5082634"/>
          </a:xfrm>
        </p:spPr>
        <p:txBody>
          <a:bodyPr>
            <a:noAutofit/>
          </a:bodyPr>
          <a:lstStyle/>
          <a:p>
            <a:pPr marL="285750" indent="-285750">
              <a:spcBef>
                <a:spcPts val="0"/>
              </a:spcBef>
              <a:spcAft>
                <a:spcPts val="2400"/>
              </a:spcAft>
              <a:buFont typeface="Arial"/>
              <a:buChar char="•"/>
            </a:pPr>
            <a:r>
              <a:rPr lang="en-US" dirty="0" smtClean="0"/>
              <a:t>Restrictions on the use of animal manure (related to food-born illness fear).</a:t>
            </a:r>
          </a:p>
          <a:p>
            <a:pPr marL="285750" indent="-285750">
              <a:spcBef>
                <a:spcPts val="0"/>
              </a:spcBef>
              <a:spcAft>
                <a:spcPts val="2400"/>
              </a:spcAft>
              <a:buFont typeface="Arial"/>
              <a:buChar char="•"/>
            </a:pPr>
            <a:r>
              <a:rPr lang="en-US" dirty="0" smtClean="0"/>
              <a:t>Over-demanding and </a:t>
            </a:r>
            <a:r>
              <a:rPr lang="en-US" dirty="0"/>
              <a:t>i</a:t>
            </a:r>
            <a:r>
              <a:rPr lang="en-US" dirty="0" smtClean="0"/>
              <a:t>nflexible requirements for the design of production facilities, e.g. for on-farm processing. Flexibility required for on-farm processing and small processing facilities.</a:t>
            </a:r>
          </a:p>
          <a:p>
            <a:pPr marL="285750" indent="-285750">
              <a:spcBef>
                <a:spcPts val="0"/>
              </a:spcBef>
              <a:spcAft>
                <a:spcPts val="2400"/>
              </a:spcAft>
              <a:buFont typeface="Arial"/>
              <a:buChar char="•"/>
            </a:pPr>
            <a:r>
              <a:rPr lang="en-US" dirty="0" smtClean="0"/>
              <a:t>Levels of contaminants such as TAs or PAs in harvest (present in weeds so higher in organic fields).</a:t>
            </a:r>
          </a:p>
          <a:p>
            <a:pPr marL="285750" indent="-285750">
              <a:spcBef>
                <a:spcPts val="0"/>
              </a:spcBef>
              <a:spcAft>
                <a:spcPts val="2400"/>
              </a:spcAft>
              <a:buFont typeface="Arial"/>
              <a:buChar char="•"/>
            </a:pPr>
            <a:r>
              <a:rPr lang="en-US" dirty="0"/>
              <a:t>Requirements to prevent epizootic diseases </a:t>
            </a:r>
            <a:r>
              <a:rPr lang="en-US" dirty="0" smtClean="0"/>
              <a:t> (e.g. to keep birds indoors in Japan after the bird flue, </a:t>
            </a:r>
            <a:r>
              <a:rPr lang="en-US" dirty="0"/>
              <a:t>prohibition to exchange and spread manure in the fields during foot &amp; mouth </a:t>
            </a:r>
            <a:r>
              <a:rPr lang="en-US" dirty="0" smtClean="0"/>
              <a:t>epidemics) without compensation schemes for organic farmers.</a:t>
            </a:r>
          </a:p>
          <a:p>
            <a:pPr marL="285750" indent="-285750">
              <a:spcBef>
                <a:spcPts val="0"/>
              </a:spcBef>
              <a:spcAft>
                <a:spcPts val="2400"/>
              </a:spcAft>
              <a:buFont typeface="Arial"/>
              <a:buChar char="•"/>
            </a:pPr>
            <a:r>
              <a:rPr lang="en-US" dirty="0"/>
              <a:t>M</a:t>
            </a:r>
            <a:r>
              <a:rPr lang="en-US" dirty="0" smtClean="0"/>
              <a:t>andatory </a:t>
            </a:r>
            <a:r>
              <a:rPr lang="en-US" dirty="0"/>
              <a:t>requirements for irradiation or fumigation with materials that are prohibited in organic </a:t>
            </a:r>
            <a:r>
              <a:rPr lang="en-US" dirty="0" smtClean="0"/>
              <a:t>production. </a:t>
            </a:r>
          </a:p>
        </p:txBody>
      </p:sp>
    </p:spTree>
    <p:extLst>
      <p:ext uri="{BB962C8B-B14F-4D97-AF65-F5344CB8AC3E}">
        <p14:creationId xmlns:p14="http://schemas.microsoft.com/office/powerpoint/2010/main" val="3967299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94350" cy="1443037"/>
          </a:xfrm>
        </p:spPr>
        <p:txBody>
          <a:bodyPr/>
          <a:lstStyle/>
          <a:p>
            <a:r>
              <a:rPr lang="en-US" dirty="0" smtClean="0"/>
              <a:t>Other aspects to consider</a:t>
            </a:r>
            <a:endParaRPr lang="en-US" dirty="0"/>
          </a:p>
        </p:txBody>
      </p:sp>
    </p:spTree>
    <p:extLst>
      <p:ext uri="{BB962C8B-B14F-4D97-AF65-F5344CB8AC3E}">
        <p14:creationId xmlns:p14="http://schemas.microsoft.com/office/powerpoint/2010/main" val="404236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of certain pesticides imports and use </a:t>
            </a:r>
          </a:p>
        </p:txBody>
      </p:sp>
      <p:sp>
        <p:nvSpPr>
          <p:cNvPr id="3" name="Slide Number Placeholder 2"/>
          <p:cNvSpPr>
            <a:spLocks noGrp="1"/>
          </p:cNvSpPr>
          <p:nvPr>
            <p:ph type="sldNum" sz="quarter" idx="4"/>
          </p:nvPr>
        </p:nvSpPr>
        <p:spPr/>
        <p:txBody>
          <a:bodyPr/>
          <a:lstStyle/>
          <a:p>
            <a:fld id="{5D5447A0-53F5-A642-8614-F3F890D89D69}" type="slidenum">
              <a:rPr lang="en-US" smtClean="0"/>
              <a:pPr/>
              <a:t>24</a:t>
            </a:fld>
            <a:endParaRPr lang="en-US" dirty="0"/>
          </a:p>
        </p:txBody>
      </p:sp>
      <p:sp>
        <p:nvSpPr>
          <p:cNvPr id="4" name="Text Placeholder 3"/>
          <p:cNvSpPr>
            <a:spLocks noGrp="1"/>
          </p:cNvSpPr>
          <p:nvPr>
            <p:ph type="body" sz="quarter" idx="10"/>
          </p:nvPr>
        </p:nvSpPr>
        <p:spPr>
          <a:xfrm>
            <a:off x="508001" y="1663700"/>
            <a:ext cx="8064500" cy="5082634"/>
          </a:xfrm>
        </p:spPr>
        <p:txBody>
          <a:bodyPr>
            <a:noAutofit/>
          </a:bodyPr>
          <a:lstStyle/>
          <a:p>
            <a:pPr marL="285750" indent="-285750">
              <a:spcBef>
                <a:spcPts val="0"/>
              </a:spcBef>
              <a:spcAft>
                <a:spcPts val="2400"/>
              </a:spcAft>
              <a:buFont typeface="Arial"/>
              <a:buChar char="•"/>
            </a:pPr>
            <a:r>
              <a:rPr lang="en-US" dirty="0" smtClean="0"/>
              <a:t>Aerial spraying of pesticides (e.g. Egypt before the 1990s).</a:t>
            </a:r>
          </a:p>
          <a:p>
            <a:pPr marL="285750" indent="-285750">
              <a:spcBef>
                <a:spcPts val="0"/>
              </a:spcBef>
              <a:spcAft>
                <a:spcPts val="2400"/>
              </a:spcAft>
              <a:buFont typeface="Arial"/>
              <a:buChar char="•"/>
            </a:pPr>
            <a:r>
              <a:rPr lang="en-US" dirty="0" smtClean="0"/>
              <a:t>Compulsory spraying of DDT in Uganda in 2008 to fight against malaria </a:t>
            </a:r>
            <a:r>
              <a:rPr lang="en-US" dirty="0" smtClean="0">
                <a:sym typeface="Wingdings"/>
              </a:rPr>
              <a:t> </a:t>
            </a:r>
            <a:r>
              <a:rPr lang="en-US" dirty="0" smtClean="0"/>
              <a:t>permanent </a:t>
            </a:r>
            <a:r>
              <a:rPr lang="en-US" dirty="0"/>
              <a:t>loss of organic certification status of more than 16,000 organic farms </a:t>
            </a:r>
            <a:r>
              <a:rPr lang="en-US" dirty="0" smtClean="0"/>
              <a:t>+ long lasting impact on the sector:</a:t>
            </a:r>
          </a:p>
          <a:p>
            <a:pPr marL="285750" indent="-285750">
              <a:spcBef>
                <a:spcPts val="0"/>
              </a:spcBef>
              <a:spcAft>
                <a:spcPts val="2400"/>
              </a:spcAft>
              <a:buFont typeface="Arial"/>
              <a:buChar char="•"/>
            </a:pPr>
            <a:endParaRPr lang="en-US" dirty="0"/>
          </a:p>
          <a:p>
            <a:pPr marL="285750" indent="-285750">
              <a:spcBef>
                <a:spcPts val="0"/>
              </a:spcBef>
              <a:spcAft>
                <a:spcPts val="2400"/>
              </a:spcAft>
              <a:buFont typeface="Arial"/>
              <a:buChar char="•"/>
            </a:pPr>
            <a:endParaRPr lang="en-US" dirty="0" smtClean="0"/>
          </a:p>
        </p:txBody>
      </p:sp>
      <p:graphicFrame>
        <p:nvGraphicFramePr>
          <p:cNvPr id="5" name="Chart 4"/>
          <p:cNvGraphicFramePr/>
          <p:nvPr>
            <p:extLst>
              <p:ext uri="{D42A27DB-BD31-4B8C-83A1-F6EECF244321}">
                <p14:modId xmlns:p14="http://schemas.microsoft.com/office/powerpoint/2010/main" val="834297336"/>
              </p:ext>
            </p:extLst>
          </p:nvPr>
        </p:nvGraphicFramePr>
        <p:xfrm>
          <a:off x="1632902" y="3613467"/>
          <a:ext cx="5243195" cy="2552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070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Text Placeholder 2"/>
          <p:cNvSpPr>
            <a:spLocks noGrp="1"/>
          </p:cNvSpPr>
          <p:nvPr>
            <p:ph type="body" sz="quarter" idx="10"/>
          </p:nvPr>
        </p:nvSpPr>
        <p:spPr/>
        <p:txBody>
          <a:bodyPr/>
          <a:lstStyle/>
          <a:p>
            <a:pPr>
              <a:spcAft>
                <a:spcPts val="3000"/>
              </a:spcAft>
            </a:pPr>
            <a:r>
              <a:rPr lang="en-US" sz="1900" dirty="0"/>
              <a:t>Competing environmental </a:t>
            </a:r>
            <a:r>
              <a:rPr lang="en-US" sz="1900" dirty="0" smtClean="0"/>
              <a:t>schemes (e.g. subsidies for low-pesticide agriculture).</a:t>
            </a:r>
            <a:endParaRPr lang="en-US" sz="1900" dirty="0"/>
          </a:p>
          <a:p>
            <a:pPr>
              <a:spcAft>
                <a:spcPts val="3000"/>
              </a:spcAft>
            </a:pPr>
            <a:r>
              <a:rPr lang="en-US" sz="1900" dirty="0" smtClean="0"/>
              <a:t>Support </a:t>
            </a:r>
            <a:r>
              <a:rPr lang="en-US" sz="1900" dirty="0"/>
              <a:t>for energy crops (biogas and biofuel plants</a:t>
            </a:r>
            <a:r>
              <a:rPr lang="en-US" sz="1900" dirty="0" smtClean="0"/>
              <a:t>)</a:t>
            </a:r>
            <a:r>
              <a:rPr lang="en-US" sz="1900" dirty="0"/>
              <a:t> </a:t>
            </a:r>
            <a:r>
              <a:rPr lang="en-US" sz="1900" dirty="0" smtClean="0"/>
              <a:t>also competing in land use.</a:t>
            </a:r>
          </a:p>
          <a:p>
            <a:pPr>
              <a:spcAft>
                <a:spcPts val="3000"/>
              </a:spcAft>
            </a:pPr>
            <a:r>
              <a:rPr lang="en-US" sz="1900" dirty="0"/>
              <a:t>Laws related to farm land </a:t>
            </a:r>
            <a:r>
              <a:rPr lang="en-US" sz="1900" dirty="0" smtClean="0"/>
              <a:t>access (access to land unaffordable for young farmers, unstable tenancy status whereas OA farmers need to invest in their soils over the long-term, etc.)</a:t>
            </a:r>
            <a:endParaRPr lang="en-US" sz="1900"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1358900" y="5272434"/>
            <a:ext cx="2362200" cy="1334133"/>
          </a:xfrm>
          <a:prstGeom prst="rect">
            <a:avLst/>
          </a:prstGeom>
        </p:spPr>
      </p:pic>
      <p:pic>
        <p:nvPicPr>
          <p:cNvPr id="7" name="Picture 6"/>
          <p:cNvPicPr>
            <a:picLocks noChangeAspect="1"/>
          </p:cNvPicPr>
          <p:nvPr/>
        </p:nvPicPr>
        <p:blipFill>
          <a:blip r:embed="rId3"/>
          <a:stretch>
            <a:fillRect/>
          </a:stretch>
        </p:blipFill>
        <p:spPr>
          <a:xfrm>
            <a:off x="4152900" y="5269233"/>
            <a:ext cx="2997200" cy="1337334"/>
          </a:xfrm>
          <a:prstGeom prst="rect">
            <a:avLst/>
          </a:prstGeom>
        </p:spPr>
      </p:pic>
    </p:spTree>
    <p:extLst>
      <p:ext uri="{BB962C8B-B14F-4D97-AF65-F5344CB8AC3E}">
        <p14:creationId xmlns:p14="http://schemas.microsoft.com/office/powerpoint/2010/main" val="2951093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7823007" cy="1143000"/>
          </a:xfrm>
        </p:spPr>
        <p:txBody>
          <a:bodyPr/>
          <a:lstStyle/>
          <a:p>
            <a:r>
              <a:rPr lang="en-US" dirty="0" smtClean="0"/>
              <a:t>Why review agriculture and food policies?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a:xfrm>
            <a:off x="482600" y="1636607"/>
            <a:ext cx="7962899" cy="4889500"/>
          </a:xfrm>
        </p:spPr>
        <p:txBody>
          <a:bodyPr/>
          <a:lstStyle/>
          <a:p>
            <a:pPr marL="342900" lvl="0" indent="-342900">
              <a:spcAft>
                <a:spcPts val="3000"/>
              </a:spcAft>
              <a:buFont typeface="Arial"/>
              <a:buChar char="•"/>
            </a:pPr>
            <a:r>
              <a:rPr lang="en-US" sz="2000" dirty="0" smtClean="0"/>
              <a:t>Often, national strategies to promote </a:t>
            </a:r>
            <a:r>
              <a:rPr lang="en-US" sz="2000" dirty="0" smtClean="0"/>
              <a:t>Organic Agriculture (OA) </a:t>
            </a:r>
            <a:r>
              <a:rPr lang="en-US" sz="2000" dirty="0" smtClean="0"/>
              <a:t>focus on pro-OA policies (and regulations). </a:t>
            </a:r>
          </a:p>
          <a:p>
            <a:pPr marL="342900" lvl="0" indent="-342900">
              <a:spcAft>
                <a:spcPts val="3000"/>
              </a:spcAft>
              <a:buFont typeface="Arial"/>
              <a:buChar char="•"/>
            </a:pPr>
            <a:r>
              <a:rPr lang="en-US" sz="2000" dirty="0" smtClean="0"/>
              <a:t>However, some general agriculture and food policies can have huge impacts on OA development (sometimes bigger impact than specific OA policies).</a:t>
            </a:r>
          </a:p>
          <a:p>
            <a:pPr marL="342900" lvl="0" indent="-342900">
              <a:spcAft>
                <a:spcPts val="3000"/>
              </a:spcAft>
              <a:buFont typeface="Arial"/>
              <a:buChar char="•"/>
            </a:pPr>
            <a:r>
              <a:rPr lang="en-US" sz="2000" dirty="0" smtClean="0"/>
              <a:t>A </a:t>
            </a:r>
            <a:r>
              <a:rPr lang="en-US" sz="2000" dirty="0"/>
              <a:t>good comprehensive national strategy </a:t>
            </a:r>
            <a:r>
              <a:rPr lang="en-US" sz="2000" dirty="0" smtClean="0"/>
              <a:t>should review general policies and propose changes to reduce or </a:t>
            </a:r>
            <a:r>
              <a:rPr lang="en-US" sz="2000" dirty="0"/>
              <a:t>mitigate </a:t>
            </a:r>
            <a:r>
              <a:rPr lang="en-US" sz="2000" dirty="0" smtClean="0"/>
              <a:t>their </a:t>
            </a:r>
            <a:r>
              <a:rPr lang="en-US" sz="2000" dirty="0"/>
              <a:t>negative effects </a:t>
            </a:r>
            <a:r>
              <a:rPr lang="en-US" sz="2000" dirty="0" smtClean="0"/>
              <a:t>on the </a:t>
            </a:r>
            <a:r>
              <a:rPr lang="en-US" sz="2000" dirty="0"/>
              <a:t>organic </a:t>
            </a:r>
            <a:r>
              <a:rPr lang="en-US" sz="2000" dirty="0" smtClean="0"/>
              <a:t>sector. </a:t>
            </a:r>
          </a:p>
          <a:p>
            <a:pPr marL="342900" lvl="0" indent="-342900">
              <a:spcAft>
                <a:spcPts val="3000"/>
              </a:spcAft>
              <a:buFont typeface="Arial"/>
              <a:buChar char="•"/>
            </a:pPr>
            <a:r>
              <a:rPr lang="en-US" sz="2000" dirty="0" smtClean="0"/>
              <a:t>If general policies cannot be changed, specific OA policies can be added to compensate for the negative effects (e.g. </a:t>
            </a:r>
            <a:r>
              <a:rPr lang="en-US" sz="2000" dirty="0"/>
              <a:t>new incentives balance </a:t>
            </a:r>
            <a:r>
              <a:rPr lang="en-US" sz="2000" dirty="0" smtClean="0"/>
              <a:t>out </a:t>
            </a:r>
            <a:r>
              <a:rPr lang="en-US" sz="2000" dirty="0" smtClean="0"/>
              <a:t>disincentives).</a:t>
            </a:r>
            <a:endParaRPr lang="en-US" sz="1900" dirty="0" smtClean="0"/>
          </a:p>
          <a:p>
            <a:pPr marL="285750" indent="-285750">
              <a:spcBef>
                <a:spcPts val="0"/>
              </a:spcBef>
              <a:spcAft>
                <a:spcPts val="3000"/>
              </a:spcAft>
              <a:buFont typeface="Arial"/>
              <a:buChar char="•"/>
            </a:pPr>
            <a:endParaRPr lang="en-US" sz="1900" dirty="0" smtClean="0"/>
          </a:p>
          <a:p>
            <a:pPr marL="285750" indent="-285750">
              <a:spcBef>
                <a:spcPts val="0"/>
              </a:spcBef>
              <a:spcAft>
                <a:spcPts val="3000"/>
              </a:spcAft>
              <a:buFont typeface="Arial"/>
              <a:buChar char="•"/>
            </a:pPr>
            <a:endParaRPr lang="en-US" sz="1900" dirty="0" smtClean="0"/>
          </a:p>
          <a:p>
            <a:pPr marL="285750" indent="-285750">
              <a:spcBef>
                <a:spcPts val="0"/>
              </a:spcBef>
              <a:spcAft>
                <a:spcPts val="3000"/>
              </a:spcAft>
              <a:buFont typeface="Arial"/>
              <a:buChar char="•"/>
            </a:pPr>
            <a:endParaRPr lang="en-US" sz="1900" dirty="0" smtClean="0"/>
          </a:p>
          <a:p>
            <a:pPr marL="342900" indent="-342900">
              <a:spcBef>
                <a:spcPts val="0"/>
              </a:spcBef>
              <a:spcAft>
                <a:spcPts val="3000"/>
              </a:spcAft>
              <a:buFont typeface="Arial"/>
              <a:buChar char="•"/>
            </a:pPr>
            <a:endParaRPr lang="en-US" sz="1900" dirty="0" smtClean="0"/>
          </a:p>
          <a:p>
            <a:pPr marL="342900" indent="-342900">
              <a:spcBef>
                <a:spcPts val="0"/>
              </a:spcBef>
              <a:spcAft>
                <a:spcPts val="3000"/>
              </a:spcAft>
              <a:buFont typeface="Arial"/>
              <a:buChar char="•"/>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18150" cy="1443037"/>
          </a:xfrm>
        </p:spPr>
        <p:txBody>
          <a:bodyPr/>
          <a:lstStyle/>
          <a:p>
            <a:r>
              <a:rPr lang="en-US" dirty="0" smtClean="0"/>
              <a:t>Subsidies on chemical fertilizers or synthetic pesticides</a:t>
            </a:r>
            <a:endParaRPr lang="en-US" dirty="0"/>
          </a:p>
        </p:txBody>
      </p:sp>
    </p:spTree>
    <p:extLst>
      <p:ext uri="{BB962C8B-B14F-4D97-AF65-F5344CB8AC3E}">
        <p14:creationId xmlns:p14="http://schemas.microsoft.com/office/powerpoint/2010/main" val="138107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8204008" cy="1143000"/>
          </a:xfrm>
        </p:spPr>
        <p:txBody>
          <a:bodyPr/>
          <a:lstStyle/>
          <a:p>
            <a:r>
              <a:rPr lang="en-US" dirty="0" smtClean="0"/>
              <a:t>Potential policy problem</a:t>
            </a:r>
            <a:endParaRPr lang="en-US" dirty="0"/>
          </a:p>
        </p:txBody>
      </p:sp>
      <p:sp>
        <p:nvSpPr>
          <p:cNvPr id="4" name="Text Placeholder 3"/>
          <p:cNvSpPr>
            <a:spLocks noGrp="1"/>
          </p:cNvSpPr>
          <p:nvPr>
            <p:ph type="body" sz="quarter" idx="10"/>
          </p:nvPr>
        </p:nvSpPr>
        <p:spPr>
          <a:xfrm>
            <a:off x="533400" y="1574800"/>
            <a:ext cx="8168265" cy="4889500"/>
          </a:xfrm>
        </p:spPr>
        <p:txBody>
          <a:bodyPr/>
          <a:lstStyle/>
          <a:p>
            <a:pPr marL="342900" indent="-342900">
              <a:spcBef>
                <a:spcPts val="0"/>
              </a:spcBef>
              <a:spcAft>
                <a:spcPts val="3600"/>
              </a:spcAft>
              <a:buFont typeface="Arial"/>
              <a:buChar char="•"/>
            </a:pPr>
            <a:r>
              <a:rPr lang="en-US" sz="2000" dirty="0" smtClean="0"/>
              <a:t>If a country subsidizes chemical </a:t>
            </a:r>
            <a:r>
              <a:rPr lang="en-US" sz="2000" dirty="0" smtClean="0"/>
              <a:t>fertilizers/pesticides </a:t>
            </a:r>
            <a:r>
              <a:rPr lang="en-US" sz="2000" dirty="0" smtClean="0"/>
              <a:t>but does not equally subsidize organic fertilizers (including those produced on-farm), the incentives work against OA.</a:t>
            </a:r>
          </a:p>
          <a:p>
            <a:pPr marL="342900" indent="-342900">
              <a:spcBef>
                <a:spcPts val="0"/>
              </a:spcBef>
              <a:spcAft>
                <a:spcPts val="3600"/>
              </a:spcAft>
              <a:buFont typeface="Arial"/>
              <a:buChar char="•"/>
            </a:pPr>
            <a:r>
              <a:rPr lang="en-US" sz="2000" dirty="0" smtClean="0"/>
              <a:t>Same for reduced VAT for chemical </a:t>
            </a:r>
            <a:r>
              <a:rPr lang="en-US" sz="2000" dirty="0" smtClean="0"/>
              <a:t>fertilizers/pesticides</a:t>
            </a:r>
            <a:r>
              <a:rPr lang="en-US" sz="2000" dirty="0" smtClean="0"/>
              <a:t>.</a:t>
            </a:r>
          </a:p>
          <a:p>
            <a:pPr marL="342900" indent="-342900">
              <a:spcBef>
                <a:spcPts val="0"/>
              </a:spcBef>
              <a:spcAft>
                <a:spcPts val="3600"/>
              </a:spcAft>
              <a:buFont typeface="Arial"/>
              <a:buChar char="•"/>
            </a:pPr>
            <a:r>
              <a:rPr lang="en-US" sz="2000" dirty="0" smtClean="0"/>
              <a:t>Those incentives to use chemicals in agriculture don’t only discourage OA, they encourage the use of chemicals </a:t>
            </a:r>
            <a:r>
              <a:rPr lang="en-US" sz="2000" dirty="0" smtClean="0">
                <a:sym typeface="Wingdings"/>
              </a:rPr>
              <a:t> negative environmental impact.</a:t>
            </a:r>
            <a:endParaRPr lang="en-US" sz="2000" dirty="0"/>
          </a:p>
        </p:txBody>
      </p:sp>
      <p:pic>
        <p:nvPicPr>
          <p:cNvPr id="3" name="Picture 2"/>
          <p:cNvPicPr>
            <a:picLocks noChangeAspect="1"/>
          </p:cNvPicPr>
          <p:nvPr/>
        </p:nvPicPr>
        <p:blipFill>
          <a:blip r:embed="rId3"/>
          <a:stretch>
            <a:fillRect/>
          </a:stretch>
        </p:blipFill>
        <p:spPr>
          <a:xfrm>
            <a:off x="4965700" y="4953001"/>
            <a:ext cx="2400300" cy="1600200"/>
          </a:xfrm>
          <a:prstGeom prst="rect">
            <a:avLst/>
          </a:prstGeom>
        </p:spPr>
      </p:pic>
      <p:pic>
        <p:nvPicPr>
          <p:cNvPr id="5" name="Picture 4"/>
          <p:cNvPicPr>
            <a:picLocks noChangeAspect="1"/>
          </p:cNvPicPr>
          <p:nvPr/>
        </p:nvPicPr>
        <p:blipFill>
          <a:blip r:embed="rId4"/>
          <a:stretch>
            <a:fillRect/>
          </a:stretch>
        </p:blipFill>
        <p:spPr>
          <a:xfrm>
            <a:off x="1828800" y="4953001"/>
            <a:ext cx="2405006" cy="1600200"/>
          </a:xfrm>
          <a:prstGeom prst="rect">
            <a:avLst/>
          </a:prstGeom>
        </p:spPr>
      </p:pic>
    </p:spTree>
    <p:extLst>
      <p:ext uri="{BB962C8B-B14F-4D97-AF65-F5344CB8AC3E}">
        <p14:creationId xmlns:p14="http://schemas.microsoft.com/office/powerpoint/2010/main" val="171599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of policy improvement</a:t>
            </a:r>
            <a:endParaRPr lang="en-US" dirty="0"/>
          </a:p>
        </p:txBody>
      </p:sp>
      <p:sp>
        <p:nvSpPr>
          <p:cNvPr id="3" name="Text Placeholder 2"/>
          <p:cNvSpPr>
            <a:spLocks noGrp="1"/>
          </p:cNvSpPr>
          <p:nvPr>
            <p:ph type="body" sz="quarter" idx="10"/>
          </p:nvPr>
        </p:nvSpPr>
        <p:spPr/>
        <p:txBody>
          <a:bodyPr/>
          <a:lstStyle/>
          <a:p>
            <a:pPr>
              <a:spcAft>
                <a:spcPts val="1800"/>
              </a:spcAft>
            </a:pPr>
            <a:r>
              <a:rPr lang="en-US" sz="1900" dirty="0" smtClean="0"/>
              <a:t>General global trend to phase out chemical fertilizer subsidies and reduced VATs and </a:t>
            </a:r>
            <a:r>
              <a:rPr lang="en-US" sz="1900" dirty="0"/>
              <a:t>shift towards the opposite policy </a:t>
            </a:r>
            <a:r>
              <a:rPr lang="en-US" sz="1900" dirty="0" smtClean="0"/>
              <a:t>instruments.</a:t>
            </a:r>
            <a:endParaRPr lang="en-US" sz="1900" dirty="0" smtClean="0"/>
          </a:p>
          <a:p>
            <a:pPr>
              <a:spcAft>
                <a:spcPts val="1800"/>
              </a:spcAft>
            </a:pPr>
            <a:r>
              <a:rPr lang="en-US" sz="1900" dirty="0"/>
              <a:t>T</a:t>
            </a:r>
            <a:r>
              <a:rPr lang="en-US" sz="1900" dirty="0" smtClean="0"/>
              <a:t>axes </a:t>
            </a:r>
            <a:r>
              <a:rPr lang="en-US" sz="1900" dirty="0"/>
              <a:t>on synthetic pesticides and fertilizers and/or preferential fiscal treatment of organic fertilizers and </a:t>
            </a:r>
            <a:r>
              <a:rPr lang="en-US" sz="1900" dirty="0" smtClean="0"/>
              <a:t>bio pesticides </a:t>
            </a:r>
            <a:r>
              <a:rPr lang="en-US" sz="1900" dirty="0" smtClean="0"/>
              <a:t>are increasingly adopted.</a:t>
            </a:r>
          </a:p>
          <a:p>
            <a:pPr>
              <a:spcAft>
                <a:spcPts val="1800"/>
              </a:spcAft>
            </a:pPr>
            <a:r>
              <a:rPr lang="en-US" sz="1900" dirty="0" smtClean="0"/>
              <a:t>EU pushing its member countries to make </a:t>
            </a:r>
            <a:r>
              <a:rPr lang="en-US" sz="1900" dirty="0" smtClean="0"/>
              <a:t>this shift</a:t>
            </a:r>
            <a:r>
              <a:rPr lang="en-US" sz="1900" dirty="0" smtClean="0"/>
              <a:t>.</a:t>
            </a:r>
          </a:p>
          <a:p>
            <a:pPr>
              <a:spcAft>
                <a:spcPts val="1800"/>
              </a:spcAft>
            </a:pPr>
            <a:r>
              <a:rPr lang="en-US" sz="1900" dirty="0"/>
              <a:t>Australia, New Zealand or the US do not </a:t>
            </a:r>
            <a:r>
              <a:rPr lang="en-US" sz="1900" dirty="0" smtClean="0"/>
              <a:t>subsidize fertilizers.</a:t>
            </a:r>
          </a:p>
          <a:p>
            <a:pPr>
              <a:spcAft>
                <a:spcPts val="1800"/>
              </a:spcAft>
            </a:pPr>
            <a:r>
              <a:rPr lang="en-US" sz="1900" dirty="0"/>
              <a:t>In </a:t>
            </a:r>
            <a:r>
              <a:rPr lang="en-US" sz="1900" dirty="0" smtClean="0"/>
              <a:t>d</a:t>
            </a:r>
            <a:r>
              <a:rPr lang="en-US" sz="1900" dirty="0" smtClean="0"/>
              <a:t>eveloping countries</a:t>
            </a:r>
            <a:r>
              <a:rPr lang="en-US" sz="1900" dirty="0" smtClean="0"/>
              <a:t>, situation still </a:t>
            </a:r>
            <a:r>
              <a:rPr lang="en-US" sz="1900" dirty="0"/>
              <a:t>mostly unfavorable to </a:t>
            </a:r>
            <a:r>
              <a:rPr lang="en-US" sz="1900" dirty="0" smtClean="0"/>
              <a:t>OA. </a:t>
            </a:r>
            <a:r>
              <a:rPr lang="en-US" sz="1900" dirty="0"/>
              <a:t>M</a:t>
            </a:r>
            <a:r>
              <a:rPr lang="en-US" sz="1900" dirty="0" smtClean="0"/>
              <a:t>ost </a:t>
            </a:r>
            <a:r>
              <a:rPr lang="en-US" sz="1900" dirty="0"/>
              <a:t>countries (especially in Africa, </a:t>
            </a:r>
            <a:r>
              <a:rPr lang="en-US" sz="1900" dirty="0" smtClean="0"/>
              <a:t>LA and </a:t>
            </a:r>
            <a:r>
              <a:rPr lang="en-US" sz="1900" dirty="0"/>
              <a:t>India) still subsidizing </a:t>
            </a:r>
            <a:r>
              <a:rPr lang="en-US" sz="1900" dirty="0" smtClean="0"/>
              <a:t>only chemical fertilizers, </a:t>
            </a:r>
            <a:r>
              <a:rPr lang="en-US" sz="1900" dirty="0"/>
              <a:t>or exempting them from import taxes. </a:t>
            </a:r>
            <a:endParaRPr lang="en-US" sz="1900" dirty="0" smtClean="0"/>
          </a:p>
          <a:p>
            <a:pPr>
              <a:spcAft>
                <a:spcPts val="1800"/>
              </a:spcAft>
            </a:pPr>
            <a:endParaRPr lang="en-US" sz="1900"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6</a:t>
            </a:fld>
            <a:endParaRPr lang="en-US" dirty="0"/>
          </a:p>
        </p:txBody>
      </p:sp>
    </p:spTree>
    <p:extLst>
      <p:ext uri="{BB962C8B-B14F-4D97-AF65-F5344CB8AC3E}">
        <p14:creationId xmlns:p14="http://schemas.microsoft.com/office/powerpoint/2010/main" val="305170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good examples</a:t>
            </a:r>
            <a:endParaRPr lang="en-US" dirty="0"/>
          </a:p>
        </p:txBody>
      </p:sp>
      <p:sp>
        <p:nvSpPr>
          <p:cNvPr id="3" name="Text Placeholder 2"/>
          <p:cNvSpPr>
            <a:spLocks noGrp="1"/>
          </p:cNvSpPr>
          <p:nvPr>
            <p:ph type="body" sz="quarter" idx="10"/>
          </p:nvPr>
        </p:nvSpPr>
        <p:spPr>
          <a:xfrm>
            <a:off x="749300" y="1579563"/>
            <a:ext cx="7648575" cy="4532312"/>
          </a:xfrm>
        </p:spPr>
        <p:txBody>
          <a:bodyPr/>
          <a:lstStyle/>
          <a:p>
            <a:r>
              <a:rPr lang="en-US" sz="1900" dirty="0"/>
              <a:t>Some EU countries apply lower VAT to organically approved pesticides (e.g. Italy, 4% VAT against 22% VAT for conventional pesticides).</a:t>
            </a:r>
          </a:p>
          <a:p>
            <a:endParaRPr lang="en-US" sz="1900" dirty="0"/>
          </a:p>
          <a:p>
            <a:r>
              <a:rPr lang="en-US" sz="1900" dirty="0"/>
              <a:t>Italy, Germany, France and Austria apply reduced VAT to organic fertilizers compared to chemical ones.</a:t>
            </a:r>
          </a:p>
          <a:p>
            <a:endParaRPr lang="en-US" sz="1900" dirty="0"/>
          </a:p>
          <a:p>
            <a:r>
              <a:rPr lang="en-US" sz="1900" dirty="0"/>
              <a:t>South Korea abolished subsidies to chemical fertilizers in 2005 and is now subsidizing the use of organic fertilizers and soil conditioners.</a:t>
            </a:r>
          </a:p>
        </p:txBody>
      </p:sp>
      <p:sp>
        <p:nvSpPr>
          <p:cNvPr id="4" name="Slide Number Placeholder 3"/>
          <p:cNvSpPr>
            <a:spLocks noGrp="1"/>
          </p:cNvSpPr>
          <p:nvPr>
            <p:ph type="sldNum" sz="quarter" idx="4"/>
          </p:nvPr>
        </p:nvSpPr>
        <p:spPr/>
        <p:txBody>
          <a:bodyPr/>
          <a:lstStyle/>
          <a:p>
            <a:fld id="{5D5447A0-53F5-A642-8614-F3F890D89D69}"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4584700" y="4957232"/>
            <a:ext cx="2425700" cy="1617133"/>
          </a:xfrm>
          <a:prstGeom prst="rect">
            <a:avLst/>
          </a:prstGeom>
        </p:spPr>
      </p:pic>
      <p:pic>
        <p:nvPicPr>
          <p:cNvPr id="6" name="Picture 5"/>
          <p:cNvPicPr>
            <a:picLocks noChangeAspect="1"/>
          </p:cNvPicPr>
          <p:nvPr/>
        </p:nvPicPr>
        <p:blipFill>
          <a:blip r:embed="rId3"/>
          <a:stretch>
            <a:fillRect/>
          </a:stretch>
        </p:blipFill>
        <p:spPr>
          <a:xfrm>
            <a:off x="1701801" y="4945622"/>
            <a:ext cx="2451100" cy="1624510"/>
          </a:xfrm>
          <a:prstGeom prst="rect">
            <a:avLst/>
          </a:prstGeom>
        </p:spPr>
      </p:pic>
    </p:spTree>
    <p:extLst>
      <p:ext uri="{BB962C8B-B14F-4D97-AF65-F5344CB8AC3E}">
        <p14:creationId xmlns:p14="http://schemas.microsoft.com/office/powerpoint/2010/main" val="340717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Bali (Indonesia)</a:t>
            </a:r>
            <a:endParaRPr lang="en-US" dirty="0"/>
          </a:p>
        </p:txBody>
      </p:sp>
      <p:sp>
        <p:nvSpPr>
          <p:cNvPr id="3" name="Text Placeholder 2"/>
          <p:cNvSpPr>
            <a:spLocks noGrp="1"/>
          </p:cNvSpPr>
          <p:nvPr>
            <p:ph type="body" sz="quarter" idx="10"/>
          </p:nvPr>
        </p:nvSpPr>
        <p:spPr/>
        <p:txBody>
          <a:bodyPr/>
          <a:lstStyle/>
          <a:p>
            <a:pPr>
              <a:spcAft>
                <a:spcPts val="2400"/>
              </a:spcAft>
            </a:pPr>
            <a:r>
              <a:rPr lang="en-US" sz="1900" dirty="0" smtClean="0"/>
              <a:t>In 2009, Bali government initiated a stepwise approach to phasing out subsidies to synthetic fertilizers and to subsidizing organic fertilizers.</a:t>
            </a:r>
          </a:p>
          <a:p>
            <a:pPr>
              <a:spcAft>
                <a:spcPts val="2400"/>
              </a:spcAft>
            </a:pPr>
            <a:r>
              <a:rPr lang="en-US" sz="1900" dirty="0" smtClean="0"/>
              <a:t>Budget allocated to subsidizing organic fertilizers was gradually increased every year (reaching EUR 700 million in 2014).</a:t>
            </a:r>
          </a:p>
          <a:p>
            <a:pPr>
              <a:spcAft>
                <a:spcPts val="2400"/>
              </a:spcAft>
            </a:pPr>
            <a:r>
              <a:rPr lang="en-US" sz="1900" dirty="0" smtClean="0"/>
              <a:t>Government </a:t>
            </a:r>
            <a:r>
              <a:rPr lang="en-US" sz="1900" dirty="0" smtClean="0"/>
              <a:t>stopped subsidizing synthetic fertilizers in 2012 and thereafter subsidized only organic fertilizers.</a:t>
            </a:r>
          </a:p>
          <a:p>
            <a:pPr>
              <a:spcAft>
                <a:spcPts val="2400"/>
              </a:spcAft>
            </a:pPr>
            <a:r>
              <a:rPr lang="en-US" sz="1900" dirty="0" smtClean="0"/>
              <a:t>Similar processes in Sikkim (India) and Sri Lanka (started in 2016).</a:t>
            </a:r>
            <a:endParaRPr lang="en-US" sz="1900"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8</a:t>
            </a:fld>
            <a:endParaRPr lang="en-US" dirty="0"/>
          </a:p>
        </p:txBody>
      </p:sp>
    </p:spTree>
    <p:extLst>
      <p:ext uri="{BB962C8B-B14F-4D97-AF65-F5344CB8AC3E}">
        <p14:creationId xmlns:p14="http://schemas.microsoft.com/office/powerpoint/2010/main" val="379922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Taxing conventional pesticides (1)</a:t>
            </a:r>
            <a:endParaRPr lang="en-US" dirty="0"/>
          </a:p>
        </p:txBody>
      </p:sp>
      <p:sp>
        <p:nvSpPr>
          <p:cNvPr id="3" name="Text Placeholder 2"/>
          <p:cNvSpPr>
            <a:spLocks noGrp="1"/>
          </p:cNvSpPr>
          <p:nvPr>
            <p:ph type="body" sz="quarter" idx="10"/>
          </p:nvPr>
        </p:nvSpPr>
        <p:spPr/>
        <p:txBody>
          <a:bodyPr/>
          <a:lstStyle/>
          <a:p>
            <a:pPr>
              <a:spcAft>
                <a:spcPts val="3600"/>
              </a:spcAft>
            </a:pPr>
            <a:r>
              <a:rPr lang="en-US" sz="1900" dirty="0" smtClean="0"/>
              <a:t>Pesticides have a relatively high price elasticity: price increase (taxes) is an effective way to reduce the use of pesticides by conventional farmers. </a:t>
            </a:r>
          </a:p>
          <a:p>
            <a:pPr>
              <a:spcAft>
                <a:spcPts val="3600"/>
              </a:spcAft>
            </a:pPr>
            <a:r>
              <a:rPr lang="en-US" sz="1900" dirty="0" smtClean="0"/>
              <a:t>Most effective pesticides reduction programs are those that combine tax measure with advice to farmers and regulation (</a:t>
            </a:r>
            <a:r>
              <a:rPr lang="en-US" sz="1900" dirty="0"/>
              <a:t>e.g. stricter criteria to authorize pesticides, or mandatory farm-level record-</a:t>
            </a:r>
            <a:r>
              <a:rPr lang="en-US" sz="1900" dirty="0" smtClean="0"/>
              <a:t>keeping).</a:t>
            </a:r>
          </a:p>
          <a:p>
            <a:pPr>
              <a:spcAft>
                <a:spcPts val="3600"/>
              </a:spcAft>
            </a:pPr>
            <a:r>
              <a:rPr lang="en-US" sz="1900" dirty="0" smtClean="0"/>
              <a:t>Pioneer countries: </a:t>
            </a:r>
            <a:r>
              <a:rPr lang="en-US" sz="1900" dirty="0"/>
              <a:t>Sweden, Denmark and </a:t>
            </a:r>
            <a:r>
              <a:rPr lang="en-US" sz="1900" dirty="0" smtClean="0"/>
              <a:t>Norway who started taxing pesticides in the late </a:t>
            </a:r>
            <a:r>
              <a:rPr lang="en-US" sz="1900" dirty="0" smtClean="0"/>
              <a:t>1980s</a:t>
            </a:r>
            <a:r>
              <a:rPr lang="en-US" sz="1900" dirty="0" smtClean="0"/>
              <a:t>. Programs included also </a:t>
            </a:r>
            <a:r>
              <a:rPr lang="en-US" sz="1900" dirty="0"/>
              <a:t>education, extension and research </a:t>
            </a:r>
            <a:r>
              <a:rPr lang="en-US" sz="1900" dirty="0" smtClean="0"/>
              <a:t>to </a:t>
            </a:r>
            <a:r>
              <a:rPr lang="en-US" sz="1900" dirty="0"/>
              <a:t>promote good practices and alternatives to </a:t>
            </a:r>
            <a:r>
              <a:rPr lang="en-US" sz="1900" dirty="0" smtClean="0"/>
              <a:t>pesticides. </a:t>
            </a:r>
          </a:p>
        </p:txBody>
      </p:sp>
      <p:sp>
        <p:nvSpPr>
          <p:cNvPr id="4" name="Slide Number Placeholder 3"/>
          <p:cNvSpPr>
            <a:spLocks noGrp="1"/>
          </p:cNvSpPr>
          <p:nvPr>
            <p:ph type="sldNum" sz="quarter" idx="4"/>
          </p:nvPr>
        </p:nvSpPr>
        <p:spPr/>
        <p:txBody>
          <a:bodyPr/>
          <a:lstStyle/>
          <a:p>
            <a:fld id="{5D5447A0-53F5-A642-8614-F3F890D89D69}" type="slidenum">
              <a:rPr lang="en-US" smtClean="0"/>
              <a:pPr/>
              <a:t>9</a:t>
            </a:fld>
            <a:endParaRPr lang="en-US" dirty="0"/>
          </a:p>
        </p:txBody>
      </p:sp>
    </p:spTree>
    <p:extLst>
      <p:ext uri="{BB962C8B-B14F-4D97-AF65-F5344CB8AC3E}">
        <p14:creationId xmlns:p14="http://schemas.microsoft.com/office/powerpoint/2010/main" val="3246769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PolicyToolkit_PPT_4-3Ratio_TEMPLATE.potx</Template>
  <TotalTime>2270</TotalTime>
  <Words>2122</Words>
  <Application>Microsoft Macintosh PowerPoint</Application>
  <PresentationFormat>On-screen Show (4:3)</PresentationFormat>
  <Paragraphs>142</Paragraphs>
  <Slides>26</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Calibri</vt:lpstr>
      <vt:lpstr>Century Gothic</vt:lpstr>
      <vt:lpstr>Wingdings</vt:lpstr>
      <vt:lpstr>Arial</vt:lpstr>
      <vt:lpstr>PolicyToolkit_PPT_4-3Ratio_TEMPLATE</vt:lpstr>
      <vt:lpstr>Section Title</vt:lpstr>
      <vt:lpstr>Content</vt:lpstr>
      <vt:lpstr>Thank you slide</vt:lpstr>
      <vt:lpstr>Review agriculture &amp; food policies for impacts on organic agriculture</vt:lpstr>
      <vt:lpstr>PowerPoint Presentation</vt:lpstr>
      <vt:lpstr>Why review agriculture and food policies?</vt:lpstr>
      <vt:lpstr>PowerPoint Presentation</vt:lpstr>
      <vt:lpstr>Potential policy problem</vt:lpstr>
      <vt:lpstr>Trend of policy improvement</vt:lpstr>
      <vt:lpstr>Some good examples</vt:lpstr>
      <vt:lpstr>Bali (Indonesia)</vt:lpstr>
      <vt:lpstr>Taxing conventional pesticides (1)</vt:lpstr>
      <vt:lpstr>Taxing conventional pesticides (2)</vt:lpstr>
      <vt:lpstr>PowerPoint Presentation</vt:lpstr>
      <vt:lpstr>Potential policy problem</vt:lpstr>
      <vt:lpstr>EU situation</vt:lpstr>
      <vt:lpstr>Registration of non-mainstream varieties</vt:lpstr>
      <vt:lpstr>Policy recommendations</vt:lpstr>
      <vt:lpstr>PowerPoint Presentation</vt:lpstr>
      <vt:lpstr>Crop failure compensation schemes</vt:lpstr>
      <vt:lpstr>PowerPoint Presentation</vt:lpstr>
      <vt:lpstr>The risk of GMO contamination</vt:lpstr>
      <vt:lpstr>The story of the GM cotton approval in Burkina Faso</vt:lpstr>
      <vt:lpstr>PowerPoint Presentation</vt:lpstr>
      <vt:lpstr>Examples of food safety / health requirements disadvantaging OA</vt:lpstr>
      <vt:lpstr>PowerPoint Presentation</vt:lpstr>
      <vt:lpstr>Approval of certain pesticides imports and use </vt:lpstr>
      <vt:lpstr>Other issues</vt:lpstr>
      <vt:lpstr>Thank you for your attention!</vt:lpstr>
    </vt:vector>
  </TitlesOfParts>
  <Company>IFOAM e.V.</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Microsoft Office User</cp:lastModifiedBy>
  <cp:revision>211</cp:revision>
  <dcterms:created xsi:type="dcterms:W3CDTF">2017-03-17T11:12:10Z</dcterms:created>
  <dcterms:modified xsi:type="dcterms:W3CDTF">2017-09-13T09:29:48Z</dcterms:modified>
</cp:coreProperties>
</file>