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8" r:id="rId3"/>
    <p:sldMasterId id="2147483678" r:id="rId4"/>
  </p:sldMasterIdLst>
  <p:notesMasterIdLst>
    <p:notesMasterId r:id="rId21"/>
  </p:notesMasterIdLst>
  <p:sldIdLst>
    <p:sldId id="262" r:id="rId5"/>
    <p:sldId id="257" r:id="rId6"/>
    <p:sldId id="259" r:id="rId7"/>
    <p:sldId id="263" r:id="rId8"/>
    <p:sldId id="267" r:id="rId9"/>
    <p:sldId id="268" r:id="rId10"/>
    <p:sldId id="298" r:id="rId11"/>
    <p:sldId id="270" r:id="rId12"/>
    <p:sldId id="299" r:id="rId13"/>
    <p:sldId id="300" r:id="rId14"/>
    <p:sldId id="301" r:id="rId15"/>
    <p:sldId id="302" r:id="rId16"/>
    <p:sldId id="284" r:id="rId17"/>
    <p:sldId id="303" r:id="rId18"/>
    <p:sldId id="304" r:id="rId19"/>
    <p:sldId id="26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64" autoAdjust="0"/>
  </p:normalViewPr>
  <p:slideViewPr>
    <p:cSldViewPr snapToGrid="0" snapToObjects="1">
      <p:cViewPr>
        <p:scale>
          <a:sx n="100" d="100"/>
          <a:sy n="100" d="100"/>
        </p:scale>
        <p:origin x="-992"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50F56-056B-3D46-BB1E-09D00B7A7B0F}" type="datetimeFigureOut">
              <a:rPr lang="en-US" smtClean="0"/>
              <a:t>8/28/17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418986-2758-0148-8401-B030045C1D49}" type="slidenum">
              <a:rPr lang="en-US" smtClean="0"/>
              <a:t>‹Nr.›</a:t>
            </a:fld>
            <a:endParaRPr lang="en-US"/>
          </a:p>
        </p:txBody>
      </p:sp>
    </p:spTree>
    <p:extLst>
      <p:ext uri="{BB962C8B-B14F-4D97-AF65-F5344CB8AC3E}">
        <p14:creationId xmlns:p14="http://schemas.microsoft.com/office/powerpoint/2010/main" val="4258999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IPM = Integrated Pest Management</a:t>
            </a:r>
          </a:p>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3</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Farmers might have diverging priorities with other stakeholders,</a:t>
            </a:r>
            <a:r>
              <a:rPr lang="en-US" baseline="0" dirty="0" smtClean="0"/>
              <a:t> but all have their legitimacy </a:t>
            </a:r>
            <a:r>
              <a:rPr lang="en-US" baseline="0" dirty="0" smtClean="0"/>
              <a:t>(</a:t>
            </a:r>
            <a:r>
              <a:rPr lang="en-US" sz="1200" kern="1200" dirty="0" smtClean="0">
                <a:solidFill>
                  <a:schemeClr val="tx1"/>
                </a:solidFill>
                <a:effectLst/>
                <a:latin typeface="+mn-lt"/>
                <a:ea typeface="+mn-ea"/>
                <a:cs typeface="+mn-cs"/>
              </a:rPr>
              <a:t>e.g. </a:t>
            </a:r>
            <a:r>
              <a:rPr lang="en-US" sz="1200" kern="1200" dirty="0" smtClean="0">
                <a:solidFill>
                  <a:schemeClr val="tx1"/>
                </a:solidFill>
                <a:effectLst/>
                <a:latin typeface="+mn-lt"/>
                <a:ea typeface="+mn-ea"/>
                <a:cs typeface="+mn-cs"/>
              </a:rPr>
              <a:t>environmental</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NGOs </a:t>
            </a:r>
            <a:r>
              <a:rPr lang="en-US" sz="1200" kern="1200" baseline="0" dirty="0" smtClean="0">
                <a:solidFill>
                  <a:schemeClr val="tx1"/>
                </a:solidFill>
                <a:effectLst/>
                <a:latin typeface="+mn-lt"/>
                <a:ea typeface="+mn-ea"/>
                <a:cs typeface="+mn-cs"/>
              </a:rPr>
              <a:t>would </a:t>
            </a:r>
            <a:r>
              <a:rPr lang="en-US" sz="1200" kern="1200" dirty="0" smtClean="0">
                <a:solidFill>
                  <a:schemeClr val="tx1"/>
                </a:solidFill>
                <a:effectLst/>
                <a:latin typeface="+mn-lt"/>
                <a:ea typeface="+mn-ea"/>
                <a:cs typeface="+mn-cs"/>
              </a:rPr>
              <a:t>be more interested in an optimization of measures to conserve resources and the environment. Farmers on the other hand will be more concerned about solutions for pests and diseases, farm profitability and reduction of labor input. Politicians might push for an increase in farm productivity or farm employment </a:t>
            </a:r>
            <a:r>
              <a:rPr lang="en-US" sz="1200" kern="1200" dirty="0" smtClean="0">
                <a:solidFill>
                  <a:schemeClr val="tx1"/>
                </a:solidFill>
                <a:effectLst/>
                <a:latin typeface="+mn-lt"/>
                <a:ea typeface="+mn-ea"/>
                <a:cs typeface="+mn-cs"/>
              </a:rPr>
              <a:t>issues)</a:t>
            </a:r>
            <a:r>
              <a:rPr lang="en-US" sz="1200" kern="1200" dirty="0" smtClean="0">
                <a:solidFill>
                  <a:schemeClr val="tx1"/>
                </a:solidFill>
                <a:effectLst/>
                <a:latin typeface="+mn-lt"/>
                <a:ea typeface="+mn-ea"/>
                <a:cs typeface="+mn-cs"/>
              </a:rPr>
              <a:t>.</a:t>
            </a:r>
            <a:endParaRPr lang="en-US" dirty="0" smtClean="0"/>
          </a:p>
          <a:p>
            <a:endParaRPr lang="en-US" dirty="0" smtClean="0"/>
          </a:p>
          <a:p>
            <a:r>
              <a:rPr lang="en-US" sz="1200" kern="1200" dirty="0" smtClean="0">
                <a:solidFill>
                  <a:schemeClr val="tx1"/>
                </a:solidFill>
                <a:effectLst/>
                <a:latin typeface="+mn-lt"/>
                <a:ea typeface="+mn-ea"/>
                <a:cs typeface="+mn-cs"/>
              </a:rPr>
              <a:t>In terms of organizing the integration of organic agriculture into public extension services, the main challenge remains the state of mind of extensionists in the public system. Some may have the status of public servants (employed by the Ministry of Agriculture) and have life-long positions. If they have been advising on conventional methods for the past 20-30 years, they may be unlikely to welcome a change towards more organic advice (and also are unlikely to be competent in providing this advice). Therefore, inclusion of organic advice in public extension services often means the recruitment of </a:t>
            </a:r>
            <a:r>
              <a:rPr lang="en-US" sz="1200" kern="1200" dirty="0" smtClean="0">
                <a:solidFill>
                  <a:schemeClr val="tx1"/>
                </a:solidFill>
                <a:effectLst/>
                <a:latin typeface="+mn-lt"/>
                <a:ea typeface="+mn-ea"/>
                <a:cs typeface="+mn-cs"/>
              </a:rPr>
              <a:t>additional </a:t>
            </a:r>
            <a:r>
              <a:rPr lang="en-US" sz="1200" kern="1200" dirty="0" smtClean="0">
                <a:solidFill>
                  <a:schemeClr val="tx1"/>
                </a:solidFill>
                <a:effectLst/>
                <a:latin typeface="+mn-lt"/>
                <a:ea typeface="+mn-ea"/>
                <a:cs typeface="+mn-cs"/>
              </a:rPr>
              <a:t>staff, and therefore an increase in budget (and not a simple re-allocation of resources to different priorities), at least in the short-medium term until some of the advisors </a:t>
            </a:r>
            <a:r>
              <a:rPr lang="en-US" sz="1200" kern="1200" dirty="0" smtClean="0">
                <a:solidFill>
                  <a:schemeClr val="tx1"/>
                </a:solidFill>
                <a:effectLst/>
                <a:latin typeface="+mn-lt"/>
                <a:ea typeface="+mn-ea"/>
                <a:cs typeface="+mn-cs"/>
              </a:rPr>
              <a:t>retire.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15</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study done in France in 2010 (QUELIN C., 2010, Agriculture </a:t>
            </a:r>
            <a:r>
              <a:rPr lang="en-US" dirty="0" err="1" smtClean="0"/>
              <a:t>biologique</a:t>
            </a:r>
            <a:r>
              <a:rPr lang="en-US" dirty="0" smtClean="0"/>
              <a:t> : La fin du retard </a:t>
            </a:r>
            <a:r>
              <a:rPr lang="en-US" dirty="0" err="1" smtClean="0"/>
              <a:t>français</a:t>
            </a:r>
            <a:r>
              <a:rPr lang="en-US" dirty="0" smtClean="0"/>
              <a:t> ? ), comparing various regions with very different levels of public spending in organic extension, suggests a strong link between funds invested in organic extension and the number of conversions over the period 2001-2008. </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4</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ICROFS:</a:t>
            </a:r>
            <a:r>
              <a:rPr lang="de-DE"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an established organization but operates as a "center without walls," where the research is performed in interdisciplinary collaboration between research groups in different institutions and universities. The lead in organic research can be taken on by a public institution or by a non-governmental institution that receives important public financial support.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Stakeholder involvement: National </a:t>
            </a:r>
            <a:r>
              <a:rPr lang="en-US" sz="1200" kern="1200" dirty="0" smtClean="0">
                <a:solidFill>
                  <a:schemeClr val="tx1"/>
                </a:solidFill>
                <a:effectLst/>
                <a:latin typeface="+mn-lt"/>
                <a:ea typeface="+mn-ea"/>
                <a:cs typeface="+mn-cs"/>
              </a:rPr>
              <a:t>examples of good public consultation processes and stakeholder involvement in the setting of organic research priorities are Denmark </a:t>
            </a:r>
            <a:r>
              <a:rPr lang="en-US" sz="1200" kern="1200" dirty="0" smtClean="0">
                <a:solidFill>
                  <a:schemeClr val="tx1"/>
                </a:solidFill>
                <a:effectLst/>
                <a:latin typeface="+mn-lt"/>
                <a:ea typeface="+mn-ea"/>
                <a:cs typeface="+mn-cs"/>
              </a:rPr>
              <a:t>(e.g. for </a:t>
            </a:r>
            <a:r>
              <a:rPr lang="en-US" sz="1200" kern="1200" dirty="0" smtClean="0">
                <a:solidFill>
                  <a:schemeClr val="tx1"/>
                </a:solidFill>
                <a:effectLst/>
                <a:latin typeface="+mn-lt"/>
                <a:ea typeface="+mn-ea"/>
                <a:cs typeface="+mn-cs"/>
              </a:rPr>
              <a:t>the ICROFS research and development strategy of 2012) and the Dutch research program of WUR/LBI that started in 1993. At the EU level, TP Organics, the European Technology Platform for Organic Food and Farming, is another good example.</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18986-2758-0148-8401-B030045C1D49}" type="slidenum">
              <a:rPr lang="en-US" smtClean="0"/>
              <a:t>6</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FiBL</a:t>
            </a:r>
            <a:r>
              <a:rPr lang="en-US" sz="1200" kern="1200" baseline="0" dirty="0" smtClean="0">
                <a:solidFill>
                  <a:schemeClr val="tx1"/>
                </a:solidFill>
                <a:effectLst/>
                <a:latin typeface="+mn-lt"/>
                <a:ea typeface="+mn-ea"/>
                <a:cs typeface="+mn-cs"/>
              </a:rPr>
              <a:t>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Switzerland</a:t>
            </a:r>
            <a:r>
              <a:rPr lang="en-US" sz="1200" kern="1200" baseline="0" dirty="0" smtClean="0">
                <a:solidFill>
                  <a:schemeClr val="tx1"/>
                </a:solidFill>
                <a:effectLst/>
                <a:latin typeface="+mn-lt"/>
                <a:ea typeface="+mn-ea"/>
                <a:cs typeface="+mn-cs"/>
              </a:rPr>
              <a:t>´s </a:t>
            </a:r>
            <a:r>
              <a:rPr lang="en-US" sz="1200" kern="1200" dirty="0" smtClean="0">
                <a:solidFill>
                  <a:schemeClr val="tx1"/>
                </a:solidFill>
                <a:effectLst/>
                <a:latin typeface="+mn-lt"/>
                <a:ea typeface="+mn-ea"/>
                <a:cs typeface="+mn-cs"/>
              </a:rPr>
              <a:t>organic research institute </a:t>
            </a:r>
            <a:r>
              <a:rPr lang="en-US" sz="1200" kern="1200" dirty="0" err="1" smtClean="0">
                <a:solidFill>
                  <a:schemeClr val="tx1"/>
                </a:solidFill>
                <a:effectLst/>
                <a:latin typeface="+mn-lt"/>
                <a:ea typeface="+mn-ea"/>
                <a:cs typeface="+mn-cs"/>
              </a:rPr>
              <a:t>FiBL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established in 1974. </a:t>
            </a:r>
            <a:r>
              <a:rPr lang="en-US" sz="1200" kern="1200" dirty="0" err="1" smtClean="0">
                <a:solidFill>
                  <a:schemeClr val="tx1"/>
                </a:solidFill>
                <a:effectLst/>
                <a:latin typeface="+mn-lt"/>
                <a:ea typeface="+mn-ea"/>
                <a:cs typeface="+mn-cs"/>
              </a:rPr>
              <a:t>FiBL</a:t>
            </a:r>
            <a:r>
              <a:rPr lang="en-US" sz="1200" kern="1200" dirty="0" smtClean="0">
                <a:solidFill>
                  <a:schemeClr val="tx1"/>
                </a:solidFill>
                <a:effectLst/>
                <a:latin typeface="+mn-lt"/>
                <a:ea typeface="+mn-ea"/>
                <a:cs typeface="+mn-cs"/>
              </a:rPr>
              <a:t> is a private research institute, but operating with about half of its budget from public funds.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advisory service of </a:t>
            </a:r>
            <a:r>
              <a:rPr lang="en-US" sz="1200" kern="1200" dirty="0" err="1" smtClean="0">
                <a:solidFill>
                  <a:schemeClr val="tx1"/>
                </a:solidFill>
                <a:effectLst/>
                <a:latin typeface="+mn-lt"/>
                <a:ea typeface="+mn-ea"/>
                <a:cs typeface="+mn-cs"/>
              </a:rPr>
              <a:t>FiBL</a:t>
            </a:r>
            <a:r>
              <a:rPr lang="en-US" sz="1200" kern="1200" dirty="0" smtClean="0">
                <a:solidFill>
                  <a:schemeClr val="tx1"/>
                </a:solidFill>
                <a:effectLst/>
                <a:latin typeface="+mn-lt"/>
                <a:ea typeface="+mn-ea"/>
                <a:cs typeface="+mn-cs"/>
              </a:rPr>
              <a:t> has coordinated organic extension provision at the national level since 1977, but receives financial support from the regional government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so-called “Conversion checks</a:t>
            </a:r>
            <a:r>
              <a:rPr lang="en-US" sz="1200" kern="1200" dirty="0" smtClean="0">
                <a:solidFill>
                  <a:schemeClr val="tx1"/>
                </a:solidFill>
                <a:effectLst/>
                <a:latin typeface="+mn-lt"/>
                <a:ea typeface="+mn-ea"/>
                <a:cs typeface="+mn-cs"/>
              </a:rPr>
              <a:t>”, a concept</a:t>
            </a:r>
            <a:r>
              <a:rPr lang="en-US" sz="1200" kern="1200" baseline="0" dirty="0" smtClean="0">
                <a:solidFill>
                  <a:schemeClr val="tx1"/>
                </a:solidFill>
                <a:effectLst/>
                <a:latin typeface="+mn-lt"/>
                <a:ea typeface="+mn-ea"/>
                <a:cs typeface="+mn-cs"/>
              </a:rPr>
              <a:t> developed in Denmark,</a:t>
            </a:r>
            <a:r>
              <a:rPr lang="en-US" sz="1200" kern="1200" dirty="0" smtClean="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a full day of dialogue that give the farmer a total overview of what conversion to organic would mean on their own </a:t>
            </a:r>
            <a:r>
              <a:rPr lang="en-US" sz="1200" kern="1200" dirty="0" smtClean="0">
                <a:solidFill>
                  <a:schemeClr val="tx1"/>
                </a:solidFill>
                <a:effectLst/>
                <a:latin typeface="+mn-lt"/>
                <a:ea typeface="+mn-ea"/>
                <a:cs typeface="+mn-cs"/>
              </a:rPr>
              <a:t>farm: daily </a:t>
            </a:r>
            <a:r>
              <a:rPr lang="en-US" sz="1200" kern="1200" dirty="0" smtClean="0">
                <a:solidFill>
                  <a:schemeClr val="tx1"/>
                </a:solidFill>
                <a:effectLst/>
                <a:latin typeface="+mn-lt"/>
                <a:ea typeface="+mn-ea"/>
                <a:cs typeface="+mn-cs"/>
              </a:rPr>
              <a:t>practice and routines, solutions to common challenges, special needs for more land or feed, changes to buildings, where </a:t>
            </a:r>
            <a:r>
              <a:rPr lang="en-US" sz="1200" kern="1200" dirty="0" smtClean="0">
                <a:solidFill>
                  <a:schemeClr val="tx1"/>
                </a:solidFill>
                <a:effectLst/>
                <a:latin typeface="+mn-lt"/>
                <a:ea typeface="+mn-ea"/>
                <a:cs typeface="+mn-cs"/>
              </a:rPr>
              <a:t>to get </a:t>
            </a:r>
            <a:r>
              <a:rPr lang="en-US" sz="1200" kern="1200" dirty="0" smtClean="0">
                <a:solidFill>
                  <a:schemeClr val="tx1"/>
                </a:solidFill>
                <a:effectLst/>
                <a:latin typeface="+mn-lt"/>
                <a:ea typeface="+mn-ea"/>
                <a:cs typeface="+mn-cs"/>
              </a:rPr>
              <a:t>a contract for organic </a:t>
            </a:r>
            <a:r>
              <a:rPr lang="en-US" sz="1200" kern="1200" dirty="0" smtClean="0">
                <a:solidFill>
                  <a:schemeClr val="tx1"/>
                </a:solidFill>
                <a:effectLst/>
                <a:latin typeface="+mn-lt"/>
                <a:ea typeface="+mn-ea"/>
                <a:cs typeface="+mn-cs"/>
              </a:rPr>
              <a:t>sales, </a:t>
            </a:r>
            <a:r>
              <a:rPr lang="en-US" sz="1200" kern="1200" dirty="0" smtClean="0">
                <a:solidFill>
                  <a:schemeClr val="tx1"/>
                </a:solidFill>
                <a:effectLst/>
                <a:latin typeface="+mn-lt"/>
                <a:ea typeface="+mn-ea"/>
                <a:cs typeface="+mn-cs"/>
              </a:rPr>
              <a:t>etc. </a:t>
            </a:r>
            <a:r>
              <a:rPr lang="en-US" sz="1200" kern="1200" dirty="0" smtClean="0">
                <a:solidFill>
                  <a:schemeClr val="tx1"/>
                </a:solidFill>
                <a:effectLst/>
                <a:latin typeface="+mn-lt"/>
                <a:ea typeface="+mn-ea"/>
                <a:cs typeface="+mn-cs"/>
              </a:rPr>
              <a:t>“Conversion checks” </a:t>
            </a:r>
            <a:r>
              <a:rPr lang="en-US" sz="1200" kern="1200" dirty="0" smtClean="0">
                <a:solidFill>
                  <a:schemeClr val="tx1"/>
                </a:solidFill>
                <a:effectLst/>
                <a:latin typeface="+mn-lt"/>
                <a:ea typeface="+mn-ea"/>
                <a:cs typeface="+mn-cs"/>
              </a:rPr>
              <a:t>have proven very motivating for the farmer and hugely </a:t>
            </a:r>
            <a:r>
              <a:rPr lang="en-US" sz="1200" kern="1200" dirty="0" smtClean="0">
                <a:solidFill>
                  <a:schemeClr val="tx1"/>
                </a:solidFill>
                <a:effectLst/>
                <a:latin typeface="+mn-lt"/>
                <a:ea typeface="+mn-ea"/>
                <a:cs typeface="+mn-cs"/>
              </a:rPr>
              <a:t>successful, </a:t>
            </a:r>
            <a:r>
              <a:rPr lang="en-US" sz="1200" kern="1200" dirty="0" smtClean="0">
                <a:solidFill>
                  <a:schemeClr val="tx1"/>
                </a:solidFill>
                <a:effectLst/>
                <a:latin typeface="+mn-lt"/>
                <a:ea typeface="+mn-ea"/>
                <a:cs typeface="+mn-cs"/>
              </a:rPr>
              <a:t>contributing significantly to a 20% increase in organic land </a:t>
            </a:r>
            <a:r>
              <a:rPr lang="en-US" sz="1200" kern="1200" dirty="0" smtClean="0">
                <a:solidFill>
                  <a:schemeClr val="tx1"/>
                </a:solidFill>
                <a:effectLst/>
                <a:latin typeface="+mn-lt"/>
                <a:ea typeface="+mn-ea"/>
                <a:cs typeface="+mn-cs"/>
              </a:rPr>
              <a:t>area in Denmark </a:t>
            </a:r>
            <a:r>
              <a:rPr lang="en-US" sz="1200" kern="1200" dirty="0" smtClean="0">
                <a:solidFill>
                  <a:schemeClr val="tx1"/>
                </a:solidFill>
                <a:effectLst/>
                <a:latin typeface="+mn-lt"/>
                <a:ea typeface="+mn-ea"/>
                <a:cs typeface="+mn-cs"/>
              </a:rPr>
              <a:t>in 2016. </a:t>
            </a:r>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18986-2758-0148-8401-B030045C1D49}" type="slidenum">
              <a:rPr lang="en-US" smtClean="0"/>
              <a:t>7</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Cuba is perhaps the best example of large-scale government</a:t>
            </a:r>
            <a:r>
              <a:rPr lang="en-US" baseline="0" dirty="0" smtClean="0"/>
              <a:t> support to OA research and extension.</a:t>
            </a:r>
            <a:endParaRPr lang="en-US" dirty="0" smtClean="0"/>
          </a:p>
          <a:p>
            <a:endParaRPr lang="en-US" dirty="0" smtClean="0"/>
          </a:p>
          <a:p>
            <a:r>
              <a:rPr lang="en-US" dirty="0" smtClean="0"/>
              <a:t>Cuba is</a:t>
            </a:r>
            <a:r>
              <a:rPr lang="en-US" baseline="0" dirty="0" smtClean="0"/>
              <a:t> a p</a:t>
            </a:r>
            <a:r>
              <a:rPr lang="en-US" dirty="0" smtClean="0"/>
              <a:t>opular destination for exchange </a:t>
            </a:r>
            <a:r>
              <a:rPr lang="en-US" sz="1200" kern="1200" dirty="0" smtClean="0">
                <a:solidFill>
                  <a:schemeClr val="tx1"/>
                </a:solidFill>
                <a:effectLst/>
                <a:latin typeface="+mn-lt"/>
                <a:ea typeface="+mn-ea"/>
                <a:cs typeface="+mn-cs"/>
              </a:rPr>
              <a:t>visits whereby other countries learn about organic innovations that they can replicate in their (tropical) situations, as well as get inspired by the research and extension linkages in Cuba</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9</a:t>
            </a:fld>
            <a:endParaRPr lang="en-US"/>
          </a:p>
        </p:txBody>
      </p:sp>
    </p:spTree>
    <p:extLst>
      <p:ext uri="{BB962C8B-B14F-4D97-AF65-F5344CB8AC3E}">
        <p14:creationId xmlns:p14="http://schemas.microsoft.com/office/powerpoint/2010/main" val="14738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 funding: The </a:t>
            </a:r>
            <a:r>
              <a:rPr lang="en-US" dirty="0" smtClean="0"/>
              <a:t>first</a:t>
            </a:r>
            <a:r>
              <a:rPr lang="en-US" baseline="0" dirty="0" smtClean="0"/>
              <a:t> is a 16 year period. The second is a 2 year period! So the increase is very significant.</a:t>
            </a:r>
          </a:p>
          <a:p>
            <a:endParaRPr lang="en-US" baseline="0" dirty="0" smtClean="0"/>
          </a:p>
          <a:p>
            <a:r>
              <a:rPr lang="en-US" baseline="0" dirty="0" smtClean="0"/>
              <a:t>TP organic is the </a:t>
            </a:r>
            <a:r>
              <a:rPr lang="en-US" baseline="0" dirty="0" smtClean="0"/>
              <a:t>European </a:t>
            </a:r>
            <a:r>
              <a:rPr lang="en-US" dirty="0" smtClean="0"/>
              <a:t>technology platform </a:t>
            </a:r>
            <a:r>
              <a:rPr lang="en-US" dirty="0" smtClean="0"/>
              <a:t>for organic food &amp; </a:t>
            </a:r>
            <a:r>
              <a:rPr lang="en-US" dirty="0" smtClean="0"/>
              <a:t>farming, recognized by the</a:t>
            </a:r>
            <a:r>
              <a:rPr lang="en-US" baseline="0" dirty="0" smtClean="0"/>
              <a:t> European Commission in 2013 and granted official advisory role in the implementation of Horizon 2020.</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German Federal Organic Farming Support Scheme (BÖLN), initiated in 2001, aims at providing information to various actors in the whole supply chain and carrying out research and demonstration activities. </a:t>
            </a:r>
          </a:p>
          <a:p>
            <a:endParaRPr lang="en-US" baseline="0" dirty="0" smtClean="0"/>
          </a:p>
          <a:p>
            <a:r>
              <a:rPr lang="en-US" dirty="0" smtClean="0"/>
              <a:t>Members of the CORE Organic initiative make their organic research programs findings accessible to a wide range of users through an open access digital publishing archive called organic E-prints as well as through national websites, workshops, conferences, and encouraging coverage of the findings in the (organic) farming press.</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10</a:t>
            </a:fld>
            <a:endParaRPr lang="en-US"/>
          </a:p>
        </p:txBody>
      </p:sp>
    </p:spTree>
    <p:extLst>
      <p:ext uri="{BB962C8B-B14F-4D97-AF65-F5344CB8AC3E}">
        <p14:creationId xmlns:p14="http://schemas.microsoft.com/office/powerpoint/2010/main" val="344111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DARCOF was a “center without walls” where scientists remained in their own locations while working across institutions</a:t>
            </a:r>
            <a:r>
              <a:rPr lang="en-US" dirty="0" smtClean="0">
                <a:effectLst/>
              </a:rPr>
              <a:t> (around 20 institutions)</a:t>
            </a:r>
            <a:r>
              <a:rPr lang="en-US" dirty="0" smtClean="0">
                <a:effectLst/>
              </a:rPr>
              <a:t>. </a:t>
            </a:r>
            <a:r>
              <a:rPr lang="en-US" sz="1200" kern="1200" dirty="0" smtClean="0">
                <a:solidFill>
                  <a:schemeClr val="tx1"/>
                </a:solidFill>
                <a:effectLst/>
                <a:latin typeface="+mn-lt"/>
                <a:ea typeface="+mn-ea"/>
                <a:cs typeface="+mn-cs"/>
              </a:rPr>
              <a:t>The organic farming movement was skeptical towards this concept, favoring an organic institution where capacities could be brought together, and do research in an environment shaped by the organic principles. But the model proved to be a strong</a:t>
            </a:r>
            <a:r>
              <a:rPr lang="en-US" sz="1200" kern="1200" baseline="0" dirty="0" smtClean="0">
                <a:solidFill>
                  <a:schemeClr val="tx1"/>
                </a:solidFill>
                <a:effectLst/>
                <a:latin typeface="+mn-lt"/>
                <a:ea typeface="+mn-ea"/>
                <a:cs typeface="+mn-cs"/>
              </a:rPr>
              <a:t> model</a:t>
            </a:r>
            <a:r>
              <a:rPr lang="en-US" sz="1200" kern="1200" dirty="0" smtClean="0">
                <a:solidFill>
                  <a:schemeClr val="tx1"/>
                </a:solidFill>
                <a:effectLst/>
                <a:latin typeface="+mn-lt"/>
                <a:ea typeface="+mn-ea"/>
                <a:cs typeface="+mn-cs"/>
              </a:rPr>
              <a:t>, one that the movement battles to maintain and grow.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ICROFS: </a:t>
            </a:r>
            <a:r>
              <a:rPr lang="en-US" dirty="0" smtClean="0"/>
              <a:t>The International Centre for Research in Organic Food System.</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11</a:t>
            </a:fld>
            <a:endParaRPr lang="en-US"/>
          </a:p>
        </p:txBody>
      </p:sp>
    </p:spTree>
    <p:extLst>
      <p:ext uri="{BB962C8B-B14F-4D97-AF65-F5344CB8AC3E}">
        <p14:creationId xmlns:p14="http://schemas.microsoft.com/office/powerpoint/2010/main" val="384953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a:t>
            </a:r>
            <a:r>
              <a:rPr lang="en-US" dirty="0" smtClean="0"/>
              <a:t>government</a:t>
            </a:r>
            <a:r>
              <a:rPr lang="en-US" baseline="0" dirty="0" smtClean="0"/>
              <a:t> investment </a:t>
            </a:r>
            <a:r>
              <a:rPr lang="en-US" baseline="0" dirty="0" smtClean="0"/>
              <a:t>in </a:t>
            </a:r>
            <a:r>
              <a:rPr lang="en-US" sz="1200" kern="1200" dirty="0" smtClean="0">
                <a:solidFill>
                  <a:schemeClr val="tx1"/>
                </a:solidFill>
                <a:effectLst/>
                <a:latin typeface="+mn-lt"/>
                <a:ea typeface="+mn-ea"/>
                <a:cs typeface="+mn-cs"/>
              </a:rPr>
              <a:t>organic research and extension institutions with budget autonomy and sufficient funding, as well as their interlinking </a:t>
            </a:r>
            <a:endParaRPr lang="en-US" dirty="0" smtClean="0">
              <a:effectLst/>
            </a:endParaRPr>
          </a:p>
          <a:p>
            <a:r>
              <a:rPr lang="en-US" baseline="0" dirty="0" smtClean="0"/>
              <a:t>is </a:t>
            </a:r>
            <a:r>
              <a:rPr lang="en-US" baseline="0" dirty="0" smtClean="0"/>
              <a:t>a main factor of the success of the organic sector in Tunisia</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CTAB and CRRHAB were</a:t>
            </a:r>
            <a:r>
              <a:rPr lang="en-US" sz="1200" baseline="0" dirty="0" smtClean="0"/>
              <a:t> both established in 1999. </a:t>
            </a:r>
            <a:r>
              <a:rPr lang="en-US" sz="1200" kern="1200" dirty="0" smtClean="0">
                <a:solidFill>
                  <a:schemeClr val="tx1"/>
                </a:solidFill>
                <a:effectLst/>
                <a:latin typeface="+mn-lt"/>
                <a:ea typeface="+mn-ea"/>
                <a:cs typeface="+mn-cs"/>
              </a:rPr>
              <a:t>CTAB adapts the results of CRRHAB’s research for practical application by organic operators in their local conditions. CTAB also oversees trials for the endorsement and registration of different organic inputs and maintains a list of approved inputs on its website. </a:t>
            </a:r>
            <a:endParaRPr lang="en-US" dirty="0" smtClean="0">
              <a:effectLst/>
            </a:endParaRPr>
          </a:p>
          <a:p>
            <a:endParaRPr lang="en-US" dirty="0" smtClean="0"/>
          </a:p>
          <a:p>
            <a:r>
              <a:rPr lang="en-US" dirty="0" smtClean="0"/>
              <a:t>FFS: Farmer </a:t>
            </a:r>
            <a:r>
              <a:rPr lang="en-US" dirty="0" smtClean="0"/>
              <a:t>Field School</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12</a:t>
            </a:fld>
            <a:endParaRPr lang="en-US"/>
          </a:p>
        </p:txBody>
      </p:sp>
    </p:spTree>
    <p:extLst>
      <p:ext uri="{BB962C8B-B14F-4D97-AF65-F5344CB8AC3E}">
        <p14:creationId xmlns:p14="http://schemas.microsoft.com/office/powerpoint/2010/main" val="104761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CTAB </a:t>
            </a:r>
            <a:r>
              <a:rPr lang="mr-IN" dirty="0" smtClean="0"/>
              <a:t>–</a:t>
            </a:r>
            <a:r>
              <a:rPr lang="en-US" dirty="0" smtClean="0"/>
              <a:t> </a:t>
            </a:r>
            <a:r>
              <a:rPr lang="en-US" sz="1200" kern="1200" dirty="0" smtClean="0">
                <a:solidFill>
                  <a:schemeClr val="tx1"/>
                </a:solidFill>
                <a:latin typeface="+mn-lt"/>
                <a:ea typeface="+mn-ea"/>
                <a:cs typeface="Arial"/>
              </a:rPr>
              <a:t>Technical Center for Organic Agriculture)</a:t>
            </a:r>
          </a:p>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13</a:t>
            </a:fld>
            <a:endParaRPr lang="en-US"/>
          </a:p>
        </p:txBody>
      </p:sp>
    </p:spTree>
    <p:extLst>
      <p:ext uri="{BB962C8B-B14F-4D97-AF65-F5344CB8AC3E}">
        <p14:creationId xmlns:p14="http://schemas.microsoft.com/office/powerpoint/2010/main" val="71762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cxnSp>
        <p:nvCxnSpPr>
          <p:cNvPr id="15" name="Straight Connector 14"/>
          <p:cNvCxnSpPr/>
          <p:nvPr userDrawn="1"/>
        </p:nvCxnSpPr>
        <p:spPr>
          <a:xfrm>
            <a:off x="1293068" y="4696190"/>
            <a:ext cx="206641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203002" y="3749855"/>
            <a:ext cx="5043233" cy="477252"/>
          </a:xfrm>
          <a:prstGeom prst="rect">
            <a:avLst/>
          </a:prstGeom>
        </p:spPr>
        <p:txBody>
          <a:bodyPr vert="horz" anchor="ctr" anchorCtr="0"/>
          <a:lstStyle>
            <a:lvl1pPr marL="0" indent="0">
              <a:buNone/>
              <a:defRPr sz="20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203002" y="2023824"/>
            <a:ext cx="5629585" cy="1582715"/>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203002" y="5324748"/>
            <a:ext cx="3558125" cy="433699"/>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Tree>
    <p:extLst>
      <p:ext uri="{BB962C8B-B14F-4D97-AF65-F5344CB8AC3E}">
        <p14:creationId xmlns:p14="http://schemas.microsoft.com/office/powerpoint/2010/main" val="311943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Picture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300" y="1724025"/>
            <a:ext cx="2475614"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3349428" y="1724025"/>
            <a:ext cx="5047681" cy="4078000"/>
          </a:xfrm>
          <a:prstGeom prst="rect">
            <a:avLst/>
          </a:prstGeom>
        </p:spPr>
        <p:txBody>
          <a:bodyPr vert="horz" anchor="t" anchorCtr="0"/>
          <a:lstStyle>
            <a:lvl1pPr marL="0" indent="0">
              <a:buNone/>
              <a:defRPr sz="1200"/>
            </a:lvl1pPr>
          </a:lstStyle>
          <a:p>
            <a:pPr lvl="0"/>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139934699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Picture lef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6194574"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424818425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icture righ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3057671"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156188734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2 Picture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3726981"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5914081"/>
            <a:ext cx="3726787" cy="460676"/>
          </a:xfrm>
          <a:prstGeom prst="rect">
            <a:avLst/>
          </a:prstGeom>
        </p:spPr>
        <p:txBody>
          <a:bodyPr vert="horz" anchor="t" anchorCtr="0"/>
          <a:lstStyle>
            <a:lvl1pPr marL="0" indent="0">
              <a:buNone/>
              <a:defRPr sz="1200"/>
            </a:lvl1pPr>
          </a:lstStyle>
          <a:p>
            <a:pPr lvl="0"/>
            <a:endParaRPr lang="en-US" dirty="0"/>
          </a:p>
        </p:txBody>
      </p:sp>
      <p:sp>
        <p:nvSpPr>
          <p:cNvPr id="10" name="Media Placeholder 5"/>
          <p:cNvSpPr>
            <a:spLocks noGrp="1"/>
          </p:cNvSpPr>
          <p:nvPr>
            <p:ph type="media" sz="quarter" idx="13" hasCustomPrompt="1"/>
          </p:nvPr>
        </p:nvSpPr>
        <p:spPr>
          <a:xfrm>
            <a:off x="4670128" y="1724025"/>
            <a:ext cx="3726981" cy="4078000"/>
          </a:xfrm>
          <a:prstGeom prst="rect">
            <a:avLst/>
          </a:prstGeom>
        </p:spPr>
        <p:txBody>
          <a:bodyPr vert="horz"/>
          <a:lstStyle/>
          <a:p>
            <a:r>
              <a:rPr lang="en-US" dirty="0" smtClean="0"/>
              <a:t>Picture</a:t>
            </a:r>
            <a:endParaRPr lang="en-US" dirty="0"/>
          </a:p>
        </p:txBody>
      </p:sp>
      <p:sp>
        <p:nvSpPr>
          <p:cNvPr id="11" name="Text Placeholder 9"/>
          <p:cNvSpPr>
            <a:spLocks noGrp="1"/>
          </p:cNvSpPr>
          <p:nvPr>
            <p:ph type="body" sz="quarter" idx="14"/>
          </p:nvPr>
        </p:nvSpPr>
        <p:spPr>
          <a:xfrm>
            <a:off x="4670128" y="5914081"/>
            <a:ext cx="3491767" cy="460676"/>
          </a:xfrm>
          <a:prstGeom prst="rect">
            <a:avLst/>
          </a:prstGeom>
        </p:spPr>
        <p:txBody>
          <a:bodyPr vert="horz" anchor="t" anchorCtr="0"/>
          <a:lstStyle>
            <a:lvl1pPr marL="0" indent="0">
              <a:buNone/>
              <a:defRPr sz="1200"/>
            </a:lvl1pPr>
          </a:lstStyle>
          <a:p>
            <a:pPr lvl="0"/>
            <a:endParaRPr lang="en-US" dirty="0"/>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51236363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5" name="Table Placeholder 4"/>
          <p:cNvSpPr>
            <a:spLocks noGrp="1"/>
          </p:cNvSpPr>
          <p:nvPr>
            <p:ph type="tbl" sz="quarter" idx="10"/>
          </p:nvPr>
        </p:nvSpPr>
        <p:spPr>
          <a:xfrm>
            <a:off x="749300" y="1618592"/>
            <a:ext cx="7648575" cy="4550434"/>
          </a:xfrm>
          <a:prstGeom prst="rect">
            <a:avLst/>
          </a:prstGeom>
        </p:spPr>
        <p:txBody>
          <a:bodyPr vert="horz"/>
          <a:lstStyle/>
          <a:p>
            <a:endParaRPr lang="en-US"/>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97945006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3 Pictur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300" y="504253"/>
            <a:ext cx="3733206" cy="5042533"/>
          </a:xfrm>
          <a:prstGeom prst="rect">
            <a:avLst/>
          </a:prstGeom>
        </p:spPr>
        <p:txBody>
          <a:bodyPr vert="horz"/>
          <a:lstStyle/>
          <a:p>
            <a:endParaRPr lang="en-US"/>
          </a:p>
        </p:txBody>
      </p:sp>
      <p:sp>
        <p:nvSpPr>
          <p:cNvPr id="10" name="Picture Placeholder 5"/>
          <p:cNvSpPr>
            <a:spLocks noGrp="1"/>
          </p:cNvSpPr>
          <p:nvPr>
            <p:ph type="pic" sz="quarter" idx="11"/>
          </p:nvPr>
        </p:nvSpPr>
        <p:spPr>
          <a:xfrm>
            <a:off x="4638148" y="504252"/>
            <a:ext cx="3758961" cy="2278479"/>
          </a:xfrm>
          <a:prstGeom prst="rect">
            <a:avLst/>
          </a:prstGeom>
        </p:spPr>
        <p:txBody>
          <a:bodyPr vert="horz"/>
          <a:lstStyle/>
          <a:p>
            <a:endParaRPr lang="en-US"/>
          </a:p>
        </p:txBody>
      </p:sp>
      <p:sp>
        <p:nvSpPr>
          <p:cNvPr id="11" name="Picture Placeholder 5"/>
          <p:cNvSpPr>
            <a:spLocks noGrp="1"/>
          </p:cNvSpPr>
          <p:nvPr>
            <p:ph type="pic" sz="quarter" idx="12"/>
          </p:nvPr>
        </p:nvSpPr>
        <p:spPr>
          <a:xfrm>
            <a:off x="4638148" y="2952998"/>
            <a:ext cx="3758961" cy="2593788"/>
          </a:xfrm>
          <a:prstGeom prst="rect">
            <a:avLst/>
          </a:prstGeom>
        </p:spPr>
        <p:txBody>
          <a:bodyPr vert="horz"/>
          <a:lstStyle/>
          <a:p>
            <a:endParaRPr lang="en-US"/>
          </a:p>
        </p:txBody>
      </p:sp>
      <p:sp>
        <p:nvSpPr>
          <p:cNvPr id="14" name="Text Placeholder 9"/>
          <p:cNvSpPr>
            <a:spLocks noGrp="1"/>
          </p:cNvSpPr>
          <p:nvPr>
            <p:ph type="body" sz="quarter" idx="13"/>
          </p:nvPr>
        </p:nvSpPr>
        <p:spPr>
          <a:xfrm>
            <a:off x="749300" y="5702420"/>
            <a:ext cx="7647809" cy="460676"/>
          </a:xfrm>
          <a:prstGeom prst="rect">
            <a:avLst/>
          </a:prstGeom>
        </p:spPr>
        <p:txBody>
          <a:bodyPr vert="horz" anchor="t" anchorCtr="0"/>
          <a:lstStyle>
            <a:lvl1pPr marL="0" indent="0">
              <a:buNone/>
              <a:defRPr sz="1200"/>
            </a:lvl1pPr>
          </a:lstStyle>
          <a:p>
            <a:pPr lvl="0"/>
            <a:endParaRPr lang="en-US" dirty="0"/>
          </a:p>
        </p:txBody>
      </p:sp>
      <p:sp>
        <p:nvSpPr>
          <p:cNvPr id="16"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31759801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Title - Basic">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353278"/>
            <a:ext cx="5715667" cy="1443037"/>
          </a:xfrm>
          <a:prstGeom prst="rect">
            <a:avLst/>
          </a:prstGeom>
        </p:spPr>
        <p:txBody>
          <a:bodyPr vert="horz" anchor="t" anchorCtr="0"/>
          <a:lstStyle>
            <a:lvl1pPr marL="0" indent="0">
              <a:buNone/>
              <a:defRPr b="1" baseline="0">
                <a:latin typeface="+mj-lt"/>
              </a:defRPr>
            </a:lvl1pPr>
          </a:lstStyle>
          <a:p>
            <a:pPr lvl="0"/>
            <a:endParaRPr lang="en-US" dirty="0"/>
          </a:p>
        </p:txBody>
      </p:sp>
    </p:spTree>
    <p:extLst>
      <p:ext uri="{BB962C8B-B14F-4D97-AF65-F5344CB8AC3E}">
        <p14:creationId xmlns:p14="http://schemas.microsoft.com/office/powerpoint/2010/main" val="337133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8418" y="1999697"/>
            <a:ext cx="5594586" cy="899847"/>
          </a:xfrm>
          <a:prstGeom prst="rect">
            <a:avLst/>
          </a:prstGeom>
        </p:spPr>
        <p:txBody>
          <a:bodyPr anchor="ctr" anchorCtr="0"/>
          <a:lstStyle>
            <a:lvl1pPr algn="l">
              <a:defRPr sz="2800" b="1" baseline="0"/>
            </a:lvl1pPr>
          </a:lstStyle>
          <a:p>
            <a:r>
              <a:rPr lang="en-GB" dirty="0" smtClean="0"/>
              <a:t>Add ‘thank you’ message here</a:t>
            </a:r>
            <a:endParaRPr lang="en-US" dirty="0"/>
          </a:p>
        </p:txBody>
      </p:sp>
      <p:sp>
        <p:nvSpPr>
          <p:cNvPr id="3" name="Subtitle 2"/>
          <p:cNvSpPr>
            <a:spLocks noGrp="1"/>
          </p:cNvSpPr>
          <p:nvPr>
            <p:ph type="subTitle" idx="1" hasCustomPrompt="1"/>
          </p:nvPr>
        </p:nvSpPr>
        <p:spPr>
          <a:xfrm>
            <a:off x="1128419" y="2894402"/>
            <a:ext cx="6400800" cy="462421"/>
          </a:xfrm>
          <a:prstGeom prst="rect">
            <a:avLst/>
          </a:prstGeom>
        </p:spPr>
        <p:txBody>
          <a:bodyPr anchor="ctr" anchorCtr="0"/>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smtClean="0"/>
              <a:t>email@email.com</a:t>
            </a:r>
            <a:endParaRPr lang="en-US" dirty="0"/>
          </a:p>
        </p:txBody>
      </p:sp>
      <p:sp>
        <p:nvSpPr>
          <p:cNvPr id="8" name="Text Placeholder 7"/>
          <p:cNvSpPr>
            <a:spLocks noGrp="1"/>
          </p:cNvSpPr>
          <p:nvPr>
            <p:ph type="body" sz="quarter" idx="10" hasCustomPrompt="1"/>
          </p:nvPr>
        </p:nvSpPr>
        <p:spPr>
          <a:xfrm>
            <a:off x="1128419" y="4720259"/>
            <a:ext cx="5427662" cy="471487"/>
          </a:xfrm>
          <a:prstGeom prst="rect">
            <a:avLst/>
          </a:prstGeom>
        </p:spPr>
        <p:txBody>
          <a:bodyPr vert="horz" anchor="ctr" anchorCtr="0"/>
          <a:lstStyle>
            <a:lvl1pPr marL="0" indent="0" algn="l">
              <a:buNone/>
              <a:defRPr sz="1200" baseline="0">
                <a:solidFill>
                  <a:schemeClr val="tx2"/>
                </a:solidFill>
              </a:defRPr>
            </a:lvl1pPr>
            <a:lvl4pPr marL="1371600" indent="0">
              <a:buNone/>
              <a:defRPr/>
            </a:lvl4pPr>
            <a:lvl5pPr marL="1828800" indent="0">
              <a:buNone/>
              <a:defRPr/>
            </a:lvl5pPr>
          </a:lstStyle>
          <a:p>
            <a:pPr lvl="0"/>
            <a:r>
              <a:rPr lang="en-GB" dirty="0" smtClean="0"/>
              <a:t>Name | Location</a:t>
            </a:r>
          </a:p>
        </p:txBody>
      </p:sp>
    </p:spTree>
    <p:extLst>
      <p:ext uri="{BB962C8B-B14F-4D97-AF65-F5344CB8AC3E}">
        <p14:creationId xmlns:p14="http://schemas.microsoft.com/office/powerpoint/2010/main" val="290958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ubtitle version2">
    <p:spTree>
      <p:nvGrpSpPr>
        <p:cNvPr id="1" name=""/>
        <p:cNvGrpSpPr/>
        <p:nvPr/>
      </p:nvGrpSpPr>
      <p:grpSpPr>
        <a:xfrm>
          <a:off x="0" y="0"/>
          <a:ext cx="0" cy="0"/>
          <a:chOff x="0" y="0"/>
          <a:chExt cx="0" cy="0"/>
        </a:xfrm>
      </p:grpSpPr>
      <p:cxnSp>
        <p:nvCxnSpPr>
          <p:cNvPr id="8" name="Straight Connector 7"/>
          <p:cNvCxnSpPr/>
          <p:nvPr userDrawn="1"/>
        </p:nvCxnSpPr>
        <p:spPr>
          <a:xfrm>
            <a:off x="1193995" y="3650157"/>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193995" y="5725451"/>
            <a:ext cx="2520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193995" y="3831327"/>
            <a:ext cx="5043233" cy="1263486"/>
          </a:xfrm>
          <a:prstGeom prst="rect">
            <a:avLst/>
          </a:prstGeom>
        </p:spPr>
        <p:txBody>
          <a:bodyPr vert="horz" anchor="ctr" anchorCtr="0"/>
          <a:lstStyle>
            <a:lvl1pPr marL="0" indent="0">
              <a:buNone/>
              <a:defRPr sz="24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193995" y="1947332"/>
            <a:ext cx="5629585" cy="1632518"/>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193995" y="5291753"/>
            <a:ext cx="3558125" cy="385766"/>
          </a:xfrm>
          <a:prstGeom prst="rect">
            <a:avLst/>
          </a:prstGeom>
        </p:spPr>
        <p:txBody>
          <a:bodyPr vert="horz" anchor="ctr" anchorCtr="0"/>
          <a:lstStyle>
            <a:lvl1pPr marL="0" indent="0">
              <a:buNone/>
              <a:defRPr sz="1200" baseline="0"/>
            </a:lvl1pPr>
          </a:lstStyle>
          <a:p>
            <a:pPr lvl="0"/>
            <a:r>
              <a:rPr lang="en-US" sz="1200" dirty="0" smtClean="0"/>
              <a:t>Name | Location</a:t>
            </a:r>
            <a:endParaRPr lang="en-US" dirty="0"/>
          </a:p>
        </p:txBody>
      </p:sp>
    </p:spTree>
    <p:extLst>
      <p:ext uri="{BB962C8B-B14F-4D97-AF65-F5344CB8AC3E}">
        <p14:creationId xmlns:p14="http://schemas.microsoft.com/office/powerpoint/2010/main" val="374871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1148963" y="4106943"/>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1148963" y="4848223"/>
            <a:ext cx="3558125" cy="367296"/>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
        <p:nvSpPr>
          <p:cNvPr id="5" name="Title 4"/>
          <p:cNvSpPr>
            <a:spLocks noGrp="1"/>
          </p:cNvSpPr>
          <p:nvPr>
            <p:ph type="title"/>
          </p:nvPr>
        </p:nvSpPr>
        <p:spPr>
          <a:xfrm>
            <a:off x="1148963" y="1971427"/>
            <a:ext cx="5629585" cy="1562562"/>
          </a:xfrm>
          <a:prstGeom prst="rect">
            <a:avLst/>
          </a:prstGeom>
        </p:spPr>
        <p:txBody>
          <a:bodyPr vert="horz" anchor="ctr" anchorCtr="0"/>
          <a:lstStyle>
            <a:lvl1pPr algn="l">
              <a:defRPr sz="3600" b="1"/>
            </a:lvl1pPr>
          </a:lstStyle>
          <a:p>
            <a:r>
              <a:rPr lang="de-DE" smtClean="0"/>
              <a:t>Click to edit Master title style</a:t>
            </a:r>
            <a:endParaRPr lang="en-US" dirty="0"/>
          </a:p>
        </p:txBody>
      </p:sp>
    </p:spTree>
    <p:extLst>
      <p:ext uri="{BB962C8B-B14F-4D97-AF65-F5344CB8AC3E}">
        <p14:creationId xmlns:p14="http://schemas.microsoft.com/office/powerpoint/2010/main" val="141874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asic">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353278"/>
            <a:ext cx="5715667" cy="1443037"/>
          </a:xfrm>
          <a:prstGeom prst="rect">
            <a:avLst/>
          </a:prstGeom>
        </p:spPr>
        <p:txBody>
          <a:bodyPr vert="horz" anchor="t" anchorCtr="0"/>
          <a:lstStyle>
            <a:lvl1pPr marL="0" indent="0">
              <a:buNone/>
              <a:defRPr b="1" baseline="0">
                <a:latin typeface="+mj-lt"/>
              </a:defRPr>
            </a:lvl1pPr>
          </a:lstStyle>
          <a:p>
            <a:pPr lvl="0"/>
            <a:endParaRPr lang="en-US" dirty="0"/>
          </a:p>
        </p:txBody>
      </p:sp>
    </p:spTree>
    <p:extLst>
      <p:ext uri="{BB962C8B-B14F-4D97-AF65-F5344CB8AC3E}">
        <p14:creationId xmlns:p14="http://schemas.microsoft.com/office/powerpoint/2010/main" val="210218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section #">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947766"/>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51151" y="3348555"/>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Tree>
    <p:extLst>
      <p:ext uri="{BB962C8B-B14F-4D97-AF65-F5344CB8AC3E}">
        <p14:creationId xmlns:p14="http://schemas.microsoft.com/office/powerpoint/2010/main" val="137811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Subtitle">
    <p:spTree>
      <p:nvGrpSpPr>
        <p:cNvPr id="1" name=""/>
        <p:cNvGrpSpPr/>
        <p:nvPr/>
      </p:nvGrpSpPr>
      <p:grpSpPr>
        <a:xfrm>
          <a:off x="0" y="0"/>
          <a:ext cx="0" cy="0"/>
          <a:chOff x="0" y="0"/>
          <a:chExt cx="0" cy="0"/>
        </a:xfrm>
      </p:grpSpPr>
      <p:sp>
        <p:nvSpPr>
          <p:cNvPr id="9" name="Freeform 8"/>
          <p:cNvSpPr/>
          <p:nvPr userDrawn="1"/>
        </p:nvSpPr>
        <p:spPr>
          <a:xfrm rot="10800000">
            <a:off x="726774" y="2927190"/>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24129" y="3963671"/>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24130" y="3361790"/>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
        <p:nvSpPr>
          <p:cNvPr id="5" name="Text Placeholder 12"/>
          <p:cNvSpPr>
            <a:spLocks noGrp="1"/>
          </p:cNvSpPr>
          <p:nvPr>
            <p:ph type="body" sz="quarter" idx="12" hasCustomPrompt="1"/>
          </p:nvPr>
        </p:nvSpPr>
        <p:spPr>
          <a:xfrm>
            <a:off x="1224129" y="5450287"/>
            <a:ext cx="5715667" cy="478998"/>
          </a:xfrm>
          <a:prstGeom prst="rect">
            <a:avLst/>
          </a:prstGeom>
        </p:spPr>
        <p:txBody>
          <a:bodyPr vert="horz" anchor="ctr" anchorCtr="0"/>
          <a:lstStyle>
            <a:lvl1pPr marL="0" indent="0">
              <a:buNone/>
              <a:defRPr sz="2400" b="0" i="0" baseline="0">
                <a:solidFill>
                  <a:schemeClr val="tx2"/>
                </a:solidFill>
                <a:latin typeface="+mj-lt"/>
              </a:defRPr>
            </a:lvl1pPr>
          </a:lstStyle>
          <a:p>
            <a:pPr lvl="0"/>
            <a:r>
              <a:rPr lang="en-US" dirty="0" smtClean="0"/>
              <a:t>Click to add subtitle</a:t>
            </a:r>
            <a:endParaRPr lang="en-US" dirty="0"/>
          </a:p>
        </p:txBody>
      </p:sp>
    </p:spTree>
    <p:extLst>
      <p:ext uri="{BB962C8B-B14F-4D97-AF65-F5344CB8AC3E}">
        <p14:creationId xmlns:p14="http://schemas.microsoft.com/office/powerpoint/2010/main" val="35335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9"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
        <p:nvSpPr>
          <p:cNvPr id="11" name="Text Placeholder 10"/>
          <p:cNvSpPr>
            <a:spLocks noGrp="1"/>
          </p:cNvSpPr>
          <p:nvPr>
            <p:ph type="body" sz="quarter" idx="10" hasCustomPrompt="1"/>
          </p:nvPr>
        </p:nvSpPr>
        <p:spPr>
          <a:xfrm>
            <a:off x="749493" y="1651000"/>
            <a:ext cx="7648382" cy="4594225"/>
          </a:xfrm>
          <a:prstGeom prst="rect">
            <a:avLst/>
          </a:prstGeom>
        </p:spPr>
        <p:txBody>
          <a:bodyPr vert="horz"/>
          <a:lstStyle>
            <a:lvl1pPr marL="0" indent="0">
              <a:buNone/>
              <a:defRPr sz="1800" baseline="0"/>
            </a:lvl1pPr>
          </a:lstStyle>
          <a:p>
            <a:pPr lvl="0"/>
            <a:r>
              <a:rPr lang="en-US" dirty="0" smtClean="0"/>
              <a:t>Content here</a:t>
            </a:r>
            <a:endParaRPr lang="en-US" dirty="0"/>
          </a:p>
        </p:txBody>
      </p:sp>
    </p:spTree>
    <p:extLst>
      <p:ext uri="{BB962C8B-B14F-4D97-AF65-F5344CB8AC3E}">
        <p14:creationId xmlns:p14="http://schemas.microsoft.com/office/powerpoint/2010/main" val="261396512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5" name="Text Placeholder 4"/>
          <p:cNvSpPr>
            <a:spLocks noGrp="1"/>
          </p:cNvSpPr>
          <p:nvPr>
            <p:ph type="body" sz="quarter" idx="10"/>
          </p:nvPr>
        </p:nvSpPr>
        <p:spPr>
          <a:xfrm>
            <a:off x="749300" y="1668463"/>
            <a:ext cx="7648575" cy="4532312"/>
          </a:xfrm>
          <a:prstGeom prst="rect">
            <a:avLst/>
          </a:prstGeom>
        </p:spPr>
        <p:txBody>
          <a:bodyPr vert="horz"/>
          <a:lstStyle>
            <a:lvl1pPr marL="342900" indent="-342900">
              <a:buClr>
                <a:schemeClr val="tx2"/>
              </a:buClr>
              <a:buSzPct val="70000"/>
              <a:buFont typeface="Wingdings" charset="2"/>
              <a:buChar char="v"/>
              <a:defRPr sz="1800"/>
            </a:lvl1pPr>
            <a:lvl2pPr>
              <a:defRPr sz="1400"/>
            </a:lvl2pPr>
            <a:lvl3pPr>
              <a:defRPr sz="1400"/>
            </a:lvl3pPr>
            <a:lvl4pPr>
              <a:defRPr sz="14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355478895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6" name="Media Placeholder 5"/>
          <p:cNvSpPr>
            <a:spLocks noGrp="1"/>
          </p:cNvSpPr>
          <p:nvPr>
            <p:ph type="media" sz="quarter" idx="10" hasCustomPrompt="1"/>
          </p:nvPr>
        </p:nvSpPr>
        <p:spPr>
          <a:xfrm>
            <a:off x="749300" y="1724025"/>
            <a:ext cx="7648575" cy="4078000"/>
          </a:xfrm>
          <a:prstGeom prst="rect">
            <a:avLst/>
          </a:prstGeom>
        </p:spPr>
        <p:txBody>
          <a:bodyPr vert="horz"/>
          <a:lstStyle/>
          <a:p>
            <a:r>
              <a:rPr lang="en-US" dirty="0" smtClean="0"/>
              <a:t>Picture</a:t>
            </a:r>
            <a:endParaRPr lang="en-US" dirty="0"/>
          </a:p>
        </p:txBody>
      </p:sp>
      <p:sp>
        <p:nvSpPr>
          <p:cNvPr id="10" name="Text Placeholder 9"/>
          <p:cNvSpPr>
            <a:spLocks noGrp="1"/>
          </p:cNvSpPr>
          <p:nvPr>
            <p:ph type="body" sz="quarter" idx="11" hasCustomPrompt="1"/>
          </p:nvPr>
        </p:nvSpPr>
        <p:spPr>
          <a:xfrm>
            <a:off x="749300" y="5926138"/>
            <a:ext cx="7194550" cy="560387"/>
          </a:xfrm>
          <a:prstGeom prst="rect">
            <a:avLst/>
          </a:prstGeom>
        </p:spPr>
        <p:txBody>
          <a:bodyPr vert="horz" anchor="t" anchorCtr="0"/>
          <a:lstStyle>
            <a:lvl1pPr marL="0" indent="0">
              <a:buNone/>
              <a:defRPr sz="1200"/>
            </a:lvl1pPr>
          </a:lstStyle>
          <a:p>
            <a:pPr lvl="0"/>
            <a:r>
              <a:rPr lang="en-US" sz="1200" dirty="0" smtClean="0"/>
              <a:t>Caption / content here</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20044703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4.xml"/><Relationship Id="rId3"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48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9701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457200" rtl="0" eaLnBrk="1" latinLnBrk="0" hangingPunct="1">
        <a:spcBef>
          <a:spcPct val="0"/>
        </a:spcBef>
        <a:buNone/>
        <a:defRPr sz="32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873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80" r:id="rId10"/>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55625"/>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itle 2"/>
          <p:cNvSpPr>
            <a:spLocks noGrp="1"/>
          </p:cNvSpPr>
          <p:nvPr>
            <p:ph type="title"/>
          </p:nvPr>
        </p:nvSpPr>
        <p:spPr>
          <a:xfrm>
            <a:off x="1203001" y="2023824"/>
            <a:ext cx="7297457" cy="1582715"/>
          </a:xfrm>
        </p:spPr>
        <p:txBody>
          <a:bodyPr/>
          <a:lstStyle/>
          <a:p>
            <a:r>
              <a:rPr lang="en-US" sz="3200" dirty="0" smtClean="0"/>
              <a:t>Public support to organic research and extension</a:t>
            </a:r>
            <a:endParaRPr lang="en-US" sz="3200"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974692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 research in the EU</a:t>
            </a:r>
            <a:endParaRPr lang="en-US" dirty="0"/>
          </a:p>
        </p:txBody>
      </p:sp>
      <p:sp>
        <p:nvSpPr>
          <p:cNvPr id="3" name="Text Placeholder 2"/>
          <p:cNvSpPr>
            <a:spLocks noGrp="1"/>
          </p:cNvSpPr>
          <p:nvPr>
            <p:ph type="body" sz="quarter" idx="10"/>
          </p:nvPr>
        </p:nvSpPr>
        <p:spPr/>
        <p:txBody>
          <a:bodyPr/>
          <a:lstStyle/>
          <a:p>
            <a:r>
              <a:rPr lang="en-US" dirty="0" smtClean="0"/>
              <a:t>Increasing funding to OA research since the 90s:</a:t>
            </a:r>
          </a:p>
          <a:p>
            <a:pPr lvl="1"/>
            <a:r>
              <a:rPr lang="en-US" sz="1600" dirty="0" smtClean="0"/>
              <a:t>1990-2006: EU Commission allocated </a:t>
            </a:r>
            <a:r>
              <a:rPr lang="en-US" sz="1600" dirty="0"/>
              <a:t>EUR 64.2 million </a:t>
            </a:r>
            <a:r>
              <a:rPr lang="en-US" sz="1600" dirty="0" smtClean="0"/>
              <a:t>to OA research</a:t>
            </a:r>
          </a:p>
          <a:p>
            <a:pPr lvl="1"/>
            <a:r>
              <a:rPr lang="en-US" sz="1600" dirty="0" smtClean="0"/>
              <a:t>2016-2017: </a:t>
            </a:r>
            <a:r>
              <a:rPr lang="en-US" sz="1600" dirty="0"/>
              <a:t>EUR </a:t>
            </a:r>
            <a:r>
              <a:rPr lang="en-US" sz="1600" dirty="0" smtClean="0"/>
              <a:t>33 </a:t>
            </a:r>
            <a:r>
              <a:rPr lang="en-US" sz="1600" dirty="0"/>
              <a:t>million </a:t>
            </a:r>
            <a:r>
              <a:rPr lang="en-US" sz="1600" dirty="0" smtClean="0"/>
              <a:t>for OA research.</a:t>
            </a:r>
          </a:p>
          <a:p>
            <a:pPr lvl="1"/>
            <a:endParaRPr lang="en-US" dirty="0" smtClean="0"/>
          </a:p>
          <a:p>
            <a:r>
              <a:rPr lang="en-US" dirty="0" smtClean="0"/>
              <a:t>TP Organics, created by the IFOAM-EU group in 2008, is the main mechanism to provide stakeholder input into the definition of the OA research agenda at EU level.</a:t>
            </a:r>
          </a:p>
          <a:p>
            <a:pPr marL="0" indent="0">
              <a:buNone/>
            </a:pPr>
            <a:endParaRPr lang="en-US" dirty="0" smtClean="0"/>
          </a:p>
          <a:p>
            <a:r>
              <a:rPr lang="en-US" dirty="0" smtClean="0"/>
              <a:t>Most </a:t>
            </a:r>
            <a:r>
              <a:rPr lang="en-US" dirty="0" smtClean="0"/>
              <a:t>agricultural </a:t>
            </a:r>
            <a:r>
              <a:rPr lang="en-US" dirty="0" smtClean="0"/>
              <a:t>research funds are still managed by EU Member </a:t>
            </a:r>
            <a:r>
              <a:rPr lang="en-US" dirty="0" smtClean="0"/>
              <a:t>States (MS). E.g.: </a:t>
            </a:r>
            <a:r>
              <a:rPr lang="en-US" dirty="0" smtClean="0"/>
              <a:t>Germany has the BÖLN federal scheme since 2001 which funded 930 OA research projects for a total of EUR 126 </a:t>
            </a:r>
            <a:r>
              <a:rPr lang="en-US" dirty="0" smtClean="0"/>
              <a:t>million. </a:t>
            </a:r>
            <a:r>
              <a:rPr lang="en-US" dirty="0" smtClean="0"/>
              <a:t>Many </a:t>
            </a:r>
            <a:r>
              <a:rPr lang="en-US" dirty="0" smtClean="0"/>
              <a:t>MS participate </a:t>
            </a:r>
            <a:r>
              <a:rPr lang="en-US" dirty="0" smtClean="0"/>
              <a:t>in CORE Organic (transnational partnership on OA research) </a:t>
            </a:r>
            <a:r>
              <a:rPr lang="en-US" dirty="0" smtClean="0">
                <a:sym typeface="Wingdings"/>
              </a:rPr>
              <a:t> Organic E-prints</a:t>
            </a:r>
            <a:endParaRPr lang="en-US"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10</a:t>
            </a:fld>
            <a:endParaRPr lang="en-US" dirty="0"/>
          </a:p>
        </p:txBody>
      </p:sp>
      <p:pic>
        <p:nvPicPr>
          <p:cNvPr id="6" name="Picture 5" descr="Screen Shot 2017-08-23 at 11.40.11.png"/>
          <p:cNvPicPr>
            <a:picLocks noChangeAspect="1"/>
          </p:cNvPicPr>
          <p:nvPr/>
        </p:nvPicPr>
        <p:blipFill rotWithShape="1">
          <a:blip r:embed="rId3">
            <a:extLst>
              <a:ext uri="{28A0092B-C50C-407E-A947-70E740481C1C}">
                <a14:useLocalDpi xmlns:a14="http://schemas.microsoft.com/office/drawing/2010/main" val="0"/>
              </a:ext>
            </a:extLst>
          </a:blip>
          <a:srcRect b="29806"/>
          <a:stretch/>
        </p:blipFill>
        <p:spPr>
          <a:xfrm>
            <a:off x="5816600" y="5556143"/>
            <a:ext cx="2095500" cy="1107962"/>
          </a:xfrm>
          <a:prstGeom prst="rect">
            <a:avLst/>
          </a:prstGeom>
        </p:spPr>
      </p:pic>
      <p:pic>
        <p:nvPicPr>
          <p:cNvPr id="7" name="Picture 6" descr="Screen Shot 2017-08-23 at 11.41.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52" y="5613400"/>
            <a:ext cx="2740046" cy="1071663"/>
          </a:xfrm>
          <a:prstGeom prst="rect">
            <a:avLst/>
          </a:prstGeom>
        </p:spPr>
      </p:pic>
      <p:pic>
        <p:nvPicPr>
          <p:cNvPr id="8" name="Picture 7" descr="Screen Shot 2017-08-23 at 11.42.1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1868" y="5849123"/>
            <a:ext cx="2135332" cy="703304"/>
          </a:xfrm>
          <a:prstGeom prst="rect">
            <a:avLst/>
          </a:prstGeom>
        </p:spPr>
      </p:pic>
    </p:spTree>
    <p:extLst>
      <p:ext uri="{BB962C8B-B14F-4D97-AF65-F5344CB8AC3E}">
        <p14:creationId xmlns:p14="http://schemas.microsoft.com/office/powerpoint/2010/main" val="255531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Denmark</a:t>
            </a:r>
            <a:endParaRPr lang="en-US" dirty="0"/>
          </a:p>
        </p:txBody>
      </p:sp>
      <p:sp>
        <p:nvSpPr>
          <p:cNvPr id="3" name="Text Placeholder 2"/>
          <p:cNvSpPr>
            <a:spLocks noGrp="1"/>
          </p:cNvSpPr>
          <p:nvPr>
            <p:ph type="body" sz="quarter" idx="10"/>
          </p:nvPr>
        </p:nvSpPr>
        <p:spPr>
          <a:xfrm>
            <a:off x="749300" y="1386934"/>
            <a:ext cx="7648575" cy="4813841"/>
          </a:xfrm>
        </p:spPr>
        <p:txBody>
          <a:bodyPr/>
          <a:lstStyle/>
          <a:p>
            <a:pPr>
              <a:spcAft>
                <a:spcPts val="600"/>
              </a:spcAft>
            </a:pPr>
            <a:r>
              <a:rPr lang="en-US" dirty="0" smtClean="0"/>
              <a:t>Danish </a:t>
            </a:r>
            <a:r>
              <a:rPr lang="en-US" dirty="0" smtClean="0"/>
              <a:t>Ministry of Agriculture (</a:t>
            </a:r>
            <a:r>
              <a:rPr lang="en-US" dirty="0" err="1" smtClean="0"/>
              <a:t>MoA</a:t>
            </a:r>
            <a:r>
              <a:rPr lang="en-US" dirty="0" smtClean="0"/>
              <a:t>) </a:t>
            </a:r>
            <a:r>
              <a:rPr lang="en-US" dirty="0" smtClean="0"/>
              <a:t>established </a:t>
            </a:r>
            <a:r>
              <a:rPr lang="en-US" dirty="0" smtClean="0"/>
              <a:t>Danish </a:t>
            </a:r>
            <a:r>
              <a:rPr lang="en-US" dirty="0"/>
              <a:t>Research Centre for Organic Farming </a:t>
            </a:r>
            <a:r>
              <a:rPr lang="en-US" dirty="0" smtClean="0"/>
              <a:t>(</a:t>
            </a:r>
            <a:r>
              <a:rPr lang="en-US" dirty="0" smtClean="0"/>
              <a:t>DARCOF) </a:t>
            </a:r>
            <a:r>
              <a:rPr lang="en-US" dirty="0" smtClean="0"/>
              <a:t>in </a:t>
            </a:r>
            <a:r>
              <a:rPr lang="en-US" dirty="0" smtClean="0"/>
              <a:t>1995 </a:t>
            </a:r>
            <a:r>
              <a:rPr lang="en-US" dirty="0" smtClean="0"/>
              <a:t>and allocated EUR 13 million for 1996-1999 and EUR 22 </a:t>
            </a:r>
            <a:r>
              <a:rPr lang="en-US" dirty="0" smtClean="0"/>
              <a:t>million </a:t>
            </a:r>
            <a:r>
              <a:rPr lang="en-US" dirty="0" smtClean="0"/>
              <a:t>for 2000-2005.</a:t>
            </a:r>
          </a:p>
          <a:p>
            <a:pPr>
              <a:spcAft>
                <a:spcPts val="600"/>
              </a:spcAft>
            </a:pPr>
            <a:r>
              <a:rPr lang="en-US" dirty="0" smtClean="0"/>
              <a:t>“</a:t>
            </a:r>
            <a:r>
              <a:rPr lang="en-US" dirty="0"/>
              <a:t>C</a:t>
            </a:r>
            <a:r>
              <a:rPr lang="en-US" dirty="0" smtClean="0"/>
              <a:t>enter </a:t>
            </a:r>
            <a:r>
              <a:rPr lang="en-US" dirty="0"/>
              <a:t>without walls” </a:t>
            </a:r>
            <a:r>
              <a:rPr lang="en-US" dirty="0" smtClean="0"/>
              <a:t>concept, with ≈ 100 researchers.</a:t>
            </a:r>
          </a:p>
          <a:p>
            <a:pPr>
              <a:spcAft>
                <a:spcPts val="600"/>
              </a:spcAft>
            </a:pPr>
            <a:r>
              <a:rPr lang="en-US" dirty="0" smtClean="0"/>
              <a:t>In 2008, </a:t>
            </a:r>
            <a:r>
              <a:rPr lang="en-US" dirty="0" err="1" smtClean="0"/>
              <a:t>MoA</a:t>
            </a:r>
            <a:r>
              <a:rPr lang="en-US" dirty="0" smtClean="0"/>
              <a:t> decided to give an international mandate to the center, which became ICROFS.</a:t>
            </a:r>
          </a:p>
          <a:p>
            <a:pPr>
              <a:spcAft>
                <a:spcPts val="600"/>
              </a:spcAft>
            </a:pPr>
            <a:r>
              <a:rPr lang="en-US" dirty="0" smtClean="0"/>
              <a:t>Extension is provided by the private sector </a:t>
            </a:r>
            <a:r>
              <a:rPr lang="en-US" dirty="0"/>
              <a:t>through the Danish Agricultural Advisory Service and Organic </a:t>
            </a:r>
            <a:r>
              <a:rPr lang="en-US" dirty="0" smtClean="0"/>
              <a:t>Denmark, with public funding support.</a:t>
            </a:r>
          </a:p>
        </p:txBody>
      </p:sp>
      <p:sp>
        <p:nvSpPr>
          <p:cNvPr id="4" name="Slide Number Placeholder 3"/>
          <p:cNvSpPr>
            <a:spLocks noGrp="1"/>
          </p:cNvSpPr>
          <p:nvPr>
            <p:ph type="sldNum" sz="quarter" idx="4"/>
          </p:nvPr>
        </p:nvSpPr>
        <p:spPr/>
        <p:txBody>
          <a:bodyPr/>
          <a:lstStyle/>
          <a:p>
            <a:fld id="{5D5447A0-53F5-A642-8614-F3F890D89D69}" type="slidenum">
              <a:rPr lang="en-US" smtClean="0"/>
              <a:pPr/>
              <a:t>11</a:t>
            </a:fld>
            <a:endParaRPr lang="en-US" dirty="0"/>
          </a:p>
        </p:txBody>
      </p:sp>
      <p:pic>
        <p:nvPicPr>
          <p:cNvPr id="5" name="Picture 4" descr="ICROF_Chinese-Danish networking on Systemic Approaches to Pest Management without Pesticides 22-24 August, 2012 Denma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799" y="4506528"/>
            <a:ext cx="4409309" cy="2011747"/>
          </a:xfrm>
          <a:prstGeom prst="rect">
            <a:avLst/>
          </a:prstGeom>
        </p:spPr>
      </p:pic>
      <p:sp>
        <p:nvSpPr>
          <p:cNvPr id="6" name="Rectangle 5"/>
          <p:cNvSpPr/>
          <p:nvPr/>
        </p:nvSpPr>
        <p:spPr>
          <a:xfrm>
            <a:off x="10441759" y="526535"/>
            <a:ext cx="300082" cy="369332"/>
          </a:xfrm>
          <a:prstGeom prst="rect">
            <a:avLst/>
          </a:prstGeom>
        </p:spPr>
        <p:txBody>
          <a:bodyPr wrap="none">
            <a:spAutoFit/>
          </a:bodyPr>
          <a:lstStyle/>
          <a:p>
            <a:r>
              <a:rPr lang="en-US" dirty="0">
                <a:latin typeface="ＭＳ ゴシック"/>
                <a:ea typeface="ＭＳ ゴシック"/>
                <a:cs typeface="ＭＳ ゴシック"/>
              </a:rPr>
              <a:t>≈</a:t>
            </a:r>
            <a:endParaRPr lang="en-US" dirty="0"/>
          </a:p>
        </p:txBody>
      </p:sp>
    </p:spTree>
    <p:extLst>
      <p:ext uri="{BB962C8B-B14F-4D97-AF65-F5344CB8AC3E}">
        <p14:creationId xmlns:p14="http://schemas.microsoft.com/office/powerpoint/2010/main" val="1289005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Tunisia (1)</a:t>
            </a:r>
            <a:endParaRPr lang="en-US" dirty="0"/>
          </a:p>
        </p:txBody>
      </p:sp>
      <p:sp>
        <p:nvSpPr>
          <p:cNvPr id="3" name="Text Placeholder 2"/>
          <p:cNvSpPr>
            <a:spLocks noGrp="1"/>
          </p:cNvSpPr>
          <p:nvPr>
            <p:ph type="body" sz="quarter" idx="10"/>
          </p:nvPr>
        </p:nvSpPr>
        <p:spPr>
          <a:xfrm>
            <a:off x="558800" y="1386934"/>
            <a:ext cx="8343900" cy="4813841"/>
          </a:xfrm>
        </p:spPr>
        <p:txBody>
          <a:bodyPr/>
          <a:lstStyle/>
          <a:p>
            <a:pPr>
              <a:spcAft>
                <a:spcPts val="1200"/>
              </a:spcAft>
            </a:pPr>
            <a:r>
              <a:rPr lang="en-US" dirty="0" smtClean="0"/>
              <a:t>The government </a:t>
            </a:r>
            <a:r>
              <a:rPr lang="en-US" dirty="0" smtClean="0"/>
              <a:t>invested </a:t>
            </a:r>
            <a:r>
              <a:rPr lang="en-US" dirty="0"/>
              <a:t>considerable public funds into </a:t>
            </a:r>
            <a:r>
              <a:rPr lang="en-US" dirty="0" smtClean="0"/>
              <a:t>OA research &amp; extension </a:t>
            </a:r>
            <a:r>
              <a:rPr lang="en-US" dirty="0"/>
              <a:t>at a very early stage of development of the </a:t>
            </a:r>
            <a:r>
              <a:rPr lang="en-US" dirty="0" smtClean="0"/>
              <a:t>sector. </a:t>
            </a:r>
            <a:endParaRPr lang="en-US" dirty="0"/>
          </a:p>
          <a:p>
            <a:pPr>
              <a:spcAft>
                <a:spcPts val="1200"/>
              </a:spcAft>
            </a:pPr>
            <a:r>
              <a:rPr lang="en-US" dirty="0" smtClean="0"/>
              <a:t>The government established </a:t>
            </a:r>
            <a:r>
              <a:rPr lang="en-US" dirty="0"/>
              <a:t>several institutions </a:t>
            </a:r>
            <a:r>
              <a:rPr lang="en-US" dirty="0" smtClean="0"/>
              <a:t>with budgetary autonomy and permanent allocation of public funds:</a:t>
            </a:r>
            <a:endParaRPr lang="en-US" dirty="0"/>
          </a:p>
          <a:p>
            <a:pPr lvl="1">
              <a:spcAft>
                <a:spcPts val="1200"/>
              </a:spcAft>
            </a:pPr>
            <a:r>
              <a:rPr lang="en-US" sz="1500" dirty="0" smtClean="0"/>
              <a:t>The </a:t>
            </a:r>
            <a:r>
              <a:rPr lang="en-US" sz="1500" i="1" dirty="0"/>
              <a:t>Technical Centre of Organic </a:t>
            </a:r>
            <a:r>
              <a:rPr lang="en-US" sz="1500" i="1" dirty="0" smtClean="0"/>
              <a:t>Agriculture </a:t>
            </a:r>
            <a:r>
              <a:rPr lang="en-US" sz="1500" dirty="0" smtClean="0"/>
              <a:t>(CTAB</a:t>
            </a:r>
            <a:r>
              <a:rPr lang="en-US" sz="1500" dirty="0" smtClean="0"/>
              <a:t>), </a:t>
            </a:r>
            <a:r>
              <a:rPr lang="en-US" sz="1500" dirty="0" smtClean="0"/>
              <a:t>and</a:t>
            </a:r>
          </a:p>
          <a:p>
            <a:pPr lvl="1">
              <a:spcAft>
                <a:spcPts val="1200"/>
              </a:spcAft>
            </a:pPr>
            <a:r>
              <a:rPr lang="en-US" sz="1500" i="1" dirty="0" smtClean="0"/>
              <a:t>Regional </a:t>
            </a:r>
            <a:r>
              <a:rPr lang="en-US" sz="1500" i="1" dirty="0"/>
              <a:t>Center of Research in Horticulture and Organic Agriculture </a:t>
            </a:r>
            <a:r>
              <a:rPr lang="en-US" sz="1500" dirty="0"/>
              <a:t>(CRRHAB</a:t>
            </a:r>
            <a:r>
              <a:rPr lang="en-US" sz="1500" dirty="0" smtClean="0"/>
              <a:t>). </a:t>
            </a:r>
            <a:endParaRPr lang="en-US" sz="1500" dirty="0" smtClean="0"/>
          </a:p>
          <a:p>
            <a:pPr>
              <a:spcAft>
                <a:spcPts val="1200"/>
              </a:spcAft>
            </a:pPr>
            <a:r>
              <a:rPr lang="en-US" dirty="0" smtClean="0"/>
              <a:t>Other governmental bodies involved: </a:t>
            </a:r>
            <a:r>
              <a:rPr lang="en-US" i="1" dirty="0" smtClean="0"/>
              <a:t>Institution </a:t>
            </a:r>
            <a:r>
              <a:rPr lang="en-US" i="1" dirty="0"/>
              <a:t>of Research and Higher Agricultural Education</a:t>
            </a:r>
            <a:r>
              <a:rPr lang="en-US" dirty="0"/>
              <a:t> (IRESA</a:t>
            </a:r>
            <a:r>
              <a:rPr lang="en-US" dirty="0" smtClean="0"/>
              <a:t>) </a:t>
            </a:r>
            <a:r>
              <a:rPr lang="en-US" dirty="0"/>
              <a:t>which created </a:t>
            </a:r>
            <a:r>
              <a:rPr lang="en-US" dirty="0" smtClean="0"/>
              <a:t>the </a:t>
            </a:r>
            <a:r>
              <a:rPr lang="en-US" i="1" dirty="0"/>
              <a:t>National Commission for Planning and Evaluation of </a:t>
            </a:r>
            <a:r>
              <a:rPr lang="en-US" i="1" dirty="0" smtClean="0"/>
              <a:t>OA Research</a:t>
            </a:r>
            <a:r>
              <a:rPr lang="en-US" dirty="0"/>
              <a:t>. </a:t>
            </a:r>
            <a:endParaRPr lang="en-US" dirty="0" smtClean="0"/>
          </a:p>
          <a:p>
            <a:pPr>
              <a:spcAft>
                <a:spcPts val="1200"/>
              </a:spcAft>
            </a:pPr>
            <a:r>
              <a:rPr lang="en-US" i="1" dirty="0" smtClean="0"/>
              <a:t>National </a:t>
            </a:r>
            <a:r>
              <a:rPr lang="en-US" i="1" dirty="0"/>
              <a:t>Program for Organic Agriculture </a:t>
            </a:r>
            <a:r>
              <a:rPr lang="en-US" dirty="0" smtClean="0"/>
              <a:t>has organic </a:t>
            </a:r>
            <a:r>
              <a:rPr lang="en-US" dirty="0"/>
              <a:t>extension services in various </a:t>
            </a:r>
            <a:r>
              <a:rPr lang="en-US" dirty="0" smtClean="0"/>
              <a:t>districts. FFS model is being used since 2003.</a:t>
            </a:r>
          </a:p>
          <a:p>
            <a:pPr>
              <a:spcAft>
                <a:spcPts val="1200"/>
              </a:spcAft>
            </a:pPr>
            <a:r>
              <a:rPr lang="en-US" dirty="0" smtClean="0"/>
              <a:t>All the above are cooperating tightly thanks to their institutional linkages </a:t>
            </a:r>
            <a:r>
              <a:rPr lang="en-US" dirty="0" smtClean="0"/>
              <a:t>(e.g.: membership </a:t>
            </a:r>
            <a:r>
              <a:rPr lang="en-US" dirty="0"/>
              <a:t>on one another’s boards and </a:t>
            </a:r>
            <a:r>
              <a:rPr lang="en-US" dirty="0" smtClean="0"/>
              <a:t>committees).</a:t>
            </a:r>
            <a:endParaRPr lang="en-US"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12</a:t>
            </a:fld>
            <a:endParaRPr lang="en-US" dirty="0"/>
          </a:p>
        </p:txBody>
      </p:sp>
    </p:spTree>
    <p:extLst>
      <p:ext uri="{BB962C8B-B14F-4D97-AF65-F5344CB8AC3E}">
        <p14:creationId xmlns:p14="http://schemas.microsoft.com/office/powerpoint/2010/main" val="150832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Tunisia (2)</a:t>
            </a:r>
            <a:endParaRPr lang="en-US"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13</a:t>
            </a:fld>
            <a:endParaRPr lang="en-US" dirty="0"/>
          </a:p>
        </p:txBody>
      </p:sp>
      <p:sp>
        <p:nvSpPr>
          <p:cNvPr id="5" name="Content Placeholder 3"/>
          <p:cNvSpPr txBox="1">
            <a:spLocks/>
          </p:cNvSpPr>
          <p:nvPr/>
        </p:nvSpPr>
        <p:spPr>
          <a:xfrm>
            <a:off x="603013" y="3859137"/>
            <a:ext cx="4476986" cy="614941"/>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6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latin typeface="+mj-lt"/>
                <a:cs typeface="Arial"/>
              </a:rPr>
              <a:t>Organic </a:t>
            </a:r>
            <a:r>
              <a:rPr lang="en-US" sz="2000" dirty="0">
                <a:latin typeface="+mj-lt"/>
                <a:cs typeface="Arial"/>
              </a:rPr>
              <a:t>farmer field schools in 2006</a:t>
            </a:r>
          </a:p>
          <a:p>
            <a:pPr marL="0" indent="0">
              <a:buNone/>
            </a:pPr>
            <a:endParaRPr lang="en-US" sz="2000" dirty="0" smtClean="0">
              <a:latin typeface="Arial"/>
              <a:cs typeface="Arial"/>
            </a:endParaRPr>
          </a:p>
          <a:p>
            <a:pPr marL="0" indent="0">
              <a:buNone/>
            </a:pPr>
            <a:endParaRPr lang="en-US" sz="2000" dirty="0">
              <a:latin typeface="Arial"/>
              <a:cs typeface="Arial"/>
            </a:endParaRPr>
          </a:p>
          <a:p>
            <a:pPr marL="0" indent="0">
              <a:buNone/>
            </a:pPr>
            <a:endParaRPr lang="en-US" sz="2000" dirty="0" smtClean="0">
              <a:latin typeface="Arial"/>
              <a:cs typeface="Arial"/>
            </a:endParaRPr>
          </a:p>
          <a:p>
            <a:pPr marL="0" indent="0">
              <a:buNone/>
            </a:pPr>
            <a:endParaRPr lang="en-US" sz="2000" dirty="0">
              <a:latin typeface="Arial"/>
              <a:cs typeface="Arial"/>
            </a:endParaRPr>
          </a:p>
          <a:p>
            <a:pPr marL="0" indent="0">
              <a:buNone/>
            </a:pPr>
            <a:endParaRPr lang="en-US" sz="2000" dirty="0" smtClean="0">
              <a:latin typeface="Arial"/>
              <a:cs typeface="Arial"/>
            </a:endParaRPr>
          </a:p>
          <a:p>
            <a:pPr marL="0" indent="0">
              <a:buNone/>
            </a:pPr>
            <a:endParaRPr lang="en-US" sz="2000" dirty="0" smtClean="0">
              <a:latin typeface="Arial"/>
              <a:cs typeface="Arial"/>
            </a:endParaRPr>
          </a:p>
          <a:p>
            <a:pPr marL="0" indent="0">
              <a:buNone/>
            </a:pPr>
            <a:endParaRPr lang="en-US" sz="2000" dirty="0">
              <a:latin typeface="Arial"/>
              <a:cs typeface="Arial"/>
            </a:endParaRPr>
          </a:p>
          <a:p>
            <a:pPr marL="0" indent="0">
              <a:buNone/>
            </a:pPr>
            <a:endParaRPr lang="en-US" sz="2000" dirty="0" smtClean="0">
              <a:latin typeface="Arial"/>
              <a:cs typeface="Arial"/>
            </a:endParaRPr>
          </a:p>
          <a:p>
            <a:pPr marL="0" indent="0">
              <a:buNone/>
            </a:pPr>
            <a:endParaRPr lang="en-US" sz="2000" dirty="0">
              <a:latin typeface="Arial"/>
              <a:cs typeface="Arial"/>
            </a:endParaRPr>
          </a:p>
          <a:p>
            <a:pPr marL="0" indent="0">
              <a:buNone/>
            </a:pPr>
            <a:endParaRPr lang="en-US" sz="2000" dirty="0" smtClean="0">
              <a:latin typeface="Arial"/>
              <a:cs typeface="Arial"/>
            </a:endParaRPr>
          </a:p>
          <a:p>
            <a:pPr marL="0" indent="0">
              <a:buNone/>
            </a:pPr>
            <a:endParaRPr lang="en-US" sz="2000" dirty="0" smtClean="0">
              <a:latin typeface="Arial"/>
              <a:cs typeface="Arial"/>
            </a:endParaRPr>
          </a:p>
          <a:p>
            <a:pPr marL="0" indent="0">
              <a:buNone/>
            </a:pPr>
            <a:endParaRPr lang="en-US" sz="2000" dirty="0">
              <a:latin typeface="Arial"/>
              <a:cs typeface="Arial"/>
            </a:endParaRPr>
          </a:p>
        </p:txBody>
      </p:sp>
      <p:pic>
        <p:nvPicPr>
          <p:cNvPr id="6" name="Picture 5"/>
          <p:cNvPicPr>
            <a:picLocks noChangeAspect="1"/>
          </p:cNvPicPr>
          <p:nvPr/>
        </p:nvPicPr>
        <p:blipFill>
          <a:blip r:embed="rId3"/>
          <a:stretch>
            <a:fillRect/>
          </a:stretch>
        </p:blipFill>
        <p:spPr>
          <a:xfrm>
            <a:off x="5079999" y="1857880"/>
            <a:ext cx="4120444" cy="2884311"/>
          </a:xfrm>
          <a:prstGeom prst="rect">
            <a:avLst/>
          </a:prstGeom>
        </p:spPr>
      </p:pic>
      <p:pic>
        <p:nvPicPr>
          <p:cNvPr id="7" name="Picture 6"/>
          <p:cNvPicPr>
            <a:picLocks noChangeAspect="1"/>
          </p:cNvPicPr>
          <p:nvPr/>
        </p:nvPicPr>
        <p:blipFill>
          <a:blip r:embed="rId4"/>
          <a:stretch>
            <a:fillRect/>
          </a:stretch>
        </p:blipFill>
        <p:spPr>
          <a:xfrm>
            <a:off x="1457483" y="1349880"/>
            <a:ext cx="3360013" cy="2361342"/>
          </a:xfrm>
          <a:prstGeom prst="rect">
            <a:avLst/>
          </a:prstGeom>
        </p:spPr>
      </p:pic>
      <p:pic>
        <p:nvPicPr>
          <p:cNvPr id="8" name="Picture 7"/>
          <p:cNvPicPr>
            <a:picLocks noChangeAspect="1"/>
          </p:cNvPicPr>
          <p:nvPr/>
        </p:nvPicPr>
        <p:blipFill>
          <a:blip r:embed="rId5"/>
          <a:stretch>
            <a:fillRect/>
          </a:stretch>
        </p:blipFill>
        <p:spPr>
          <a:xfrm>
            <a:off x="0" y="4408378"/>
            <a:ext cx="4462875" cy="2449622"/>
          </a:xfrm>
          <a:prstGeom prst="rect">
            <a:avLst/>
          </a:prstGeom>
        </p:spPr>
      </p:pic>
      <p:sp>
        <p:nvSpPr>
          <p:cNvPr id="9" name="Content Placeholder 3"/>
          <p:cNvSpPr txBox="1">
            <a:spLocks/>
          </p:cNvSpPr>
          <p:nvPr/>
        </p:nvSpPr>
        <p:spPr>
          <a:xfrm>
            <a:off x="4684886" y="5116190"/>
            <a:ext cx="3913013" cy="119546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6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latin typeface="+mj-lt"/>
                <a:cs typeface="Arial"/>
              </a:rPr>
              <a:t>Experimental station </a:t>
            </a:r>
            <a:r>
              <a:rPr lang="en-US" sz="2000" dirty="0" smtClean="0">
                <a:latin typeface="+mj-lt"/>
                <a:cs typeface="Arial"/>
              </a:rPr>
              <a:t>from the CTAB</a:t>
            </a:r>
            <a:endParaRPr lang="en-US" sz="2000" dirty="0" smtClean="0">
              <a:latin typeface="+mj-lt"/>
              <a:cs typeface="Arial"/>
            </a:endParaRPr>
          </a:p>
          <a:p>
            <a:pPr marL="0" indent="0">
              <a:buNone/>
            </a:pPr>
            <a:endParaRPr lang="en-US" sz="2000" dirty="0">
              <a:latin typeface="+mj-lt"/>
              <a:cs typeface="Arial"/>
            </a:endParaRPr>
          </a:p>
          <a:p>
            <a:pPr marL="0" indent="0">
              <a:buNone/>
            </a:pPr>
            <a:endParaRPr lang="en-US" sz="2000" dirty="0" smtClean="0">
              <a:latin typeface="+mj-lt"/>
              <a:cs typeface="Arial"/>
            </a:endParaRPr>
          </a:p>
          <a:p>
            <a:pPr marL="0" indent="0">
              <a:buNone/>
            </a:pPr>
            <a:endParaRPr lang="en-US" sz="2000" dirty="0">
              <a:latin typeface="+mj-lt"/>
              <a:cs typeface="Arial"/>
            </a:endParaRPr>
          </a:p>
          <a:p>
            <a:pPr marL="0" indent="0">
              <a:buNone/>
            </a:pPr>
            <a:endParaRPr lang="en-US" sz="2000" dirty="0" smtClean="0">
              <a:latin typeface="+mj-lt"/>
              <a:cs typeface="Arial"/>
            </a:endParaRPr>
          </a:p>
          <a:p>
            <a:pPr marL="0" indent="0">
              <a:buNone/>
            </a:pPr>
            <a:endParaRPr lang="en-US" sz="2000" dirty="0" smtClean="0">
              <a:latin typeface="+mj-lt"/>
              <a:cs typeface="Arial"/>
            </a:endParaRPr>
          </a:p>
          <a:p>
            <a:pPr marL="0" indent="0">
              <a:buNone/>
            </a:pPr>
            <a:endParaRPr lang="en-US" sz="2000" dirty="0">
              <a:latin typeface="+mj-lt"/>
              <a:cs typeface="Arial"/>
            </a:endParaRPr>
          </a:p>
          <a:p>
            <a:pPr marL="0" indent="0">
              <a:buNone/>
            </a:pPr>
            <a:endParaRPr lang="en-US" sz="2000" dirty="0" smtClean="0">
              <a:latin typeface="+mj-lt"/>
              <a:cs typeface="Arial"/>
            </a:endParaRPr>
          </a:p>
          <a:p>
            <a:pPr marL="0" indent="0">
              <a:buNone/>
            </a:pPr>
            <a:endParaRPr lang="en-US" sz="2000" dirty="0">
              <a:latin typeface="+mj-lt"/>
              <a:cs typeface="Arial"/>
            </a:endParaRPr>
          </a:p>
          <a:p>
            <a:pPr marL="0" indent="0">
              <a:buNone/>
            </a:pPr>
            <a:endParaRPr lang="en-US" sz="2000" dirty="0" smtClean="0">
              <a:latin typeface="+mj-lt"/>
              <a:cs typeface="Arial"/>
            </a:endParaRPr>
          </a:p>
          <a:p>
            <a:pPr marL="0" indent="0">
              <a:buNone/>
            </a:pPr>
            <a:endParaRPr lang="en-US" sz="2000" dirty="0" smtClean="0">
              <a:latin typeface="+mj-lt"/>
              <a:cs typeface="Arial"/>
            </a:endParaRPr>
          </a:p>
          <a:p>
            <a:pPr marL="0" indent="0">
              <a:buNone/>
            </a:pPr>
            <a:endParaRPr lang="en-US" sz="2000" dirty="0">
              <a:latin typeface="+mj-lt"/>
              <a:cs typeface="Arial"/>
            </a:endParaRPr>
          </a:p>
        </p:txBody>
      </p:sp>
    </p:spTree>
    <p:extLst>
      <p:ext uri="{BB962C8B-B14F-4D97-AF65-F5344CB8AC3E}">
        <p14:creationId xmlns:p14="http://schemas.microsoft.com/office/powerpoint/2010/main" val="12197411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r>
              <a:rPr lang="en-US" dirty="0" smtClean="0"/>
              <a:t>Pitfalls and challenges of this form of support</a:t>
            </a:r>
            <a:endParaRPr lang="en-US" dirty="0"/>
          </a:p>
        </p:txBody>
      </p:sp>
    </p:spTree>
    <p:extLst>
      <p:ext uri="{BB962C8B-B14F-4D97-AF65-F5344CB8AC3E}">
        <p14:creationId xmlns:p14="http://schemas.microsoft.com/office/powerpoint/2010/main" val="3624472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challenges</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15</a:t>
            </a:fld>
            <a:endParaRPr lang="en-US" dirty="0"/>
          </a:p>
        </p:txBody>
      </p:sp>
      <p:sp>
        <p:nvSpPr>
          <p:cNvPr id="4" name="Text Placeholder 3"/>
          <p:cNvSpPr>
            <a:spLocks noGrp="1"/>
          </p:cNvSpPr>
          <p:nvPr>
            <p:ph type="body" sz="quarter" idx="10"/>
          </p:nvPr>
        </p:nvSpPr>
        <p:spPr>
          <a:xfrm>
            <a:off x="546100" y="1651000"/>
            <a:ext cx="7988299" cy="4594225"/>
          </a:xfrm>
        </p:spPr>
        <p:txBody>
          <a:bodyPr/>
          <a:lstStyle/>
          <a:p>
            <a:pPr marL="285750" indent="-285750">
              <a:spcBef>
                <a:spcPts val="0"/>
              </a:spcBef>
              <a:spcAft>
                <a:spcPts val="1800"/>
              </a:spcAft>
              <a:buFont typeface="Arial"/>
              <a:buChar char="•"/>
            </a:pPr>
            <a:r>
              <a:rPr lang="en-US" sz="1900" dirty="0" smtClean="0"/>
              <a:t>Amount and continuity of support.</a:t>
            </a:r>
          </a:p>
          <a:p>
            <a:pPr marL="285750" indent="-285750">
              <a:spcBef>
                <a:spcPts val="0"/>
              </a:spcBef>
              <a:spcAft>
                <a:spcPts val="1800"/>
              </a:spcAft>
              <a:buFont typeface="Arial"/>
              <a:buChar char="•"/>
            </a:pPr>
            <a:r>
              <a:rPr lang="en-US" sz="1900" dirty="0" smtClean="0"/>
              <a:t>Right level of stakeholder involvement in establishing research priorities. Not only farmers. Takes time </a:t>
            </a:r>
            <a:r>
              <a:rPr lang="en-US" sz="1900" dirty="0" smtClean="0"/>
              <a:t>and </a:t>
            </a:r>
            <a:r>
              <a:rPr lang="en-US" sz="1900" dirty="0" smtClean="0"/>
              <a:t>funds.</a:t>
            </a:r>
          </a:p>
          <a:p>
            <a:pPr marL="285750" indent="-285750">
              <a:spcBef>
                <a:spcPts val="0"/>
              </a:spcBef>
              <a:spcAft>
                <a:spcPts val="1800"/>
              </a:spcAft>
              <a:buFont typeface="Arial"/>
              <a:buChar char="•"/>
            </a:pPr>
            <a:r>
              <a:rPr lang="en-US" sz="1900" dirty="0" smtClean="0"/>
              <a:t>Sometimes, bottleneck in the ability of research community to innovate while switching to a different agronomic paradigm.</a:t>
            </a:r>
          </a:p>
          <a:p>
            <a:pPr marL="285750" indent="-285750">
              <a:spcBef>
                <a:spcPts val="0"/>
              </a:spcBef>
              <a:spcAft>
                <a:spcPts val="1800"/>
              </a:spcAft>
              <a:buFont typeface="Arial"/>
              <a:buChar char="•"/>
            </a:pPr>
            <a:r>
              <a:rPr lang="en-US" sz="1900" dirty="0" smtClean="0"/>
              <a:t>Not just farming research. Also processing and social &amp; economic aspects.</a:t>
            </a:r>
            <a:endParaRPr lang="en-US" sz="1900" dirty="0"/>
          </a:p>
          <a:p>
            <a:pPr marL="285750" indent="-285750">
              <a:spcBef>
                <a:spcPts val="0"/>
              </a:spcBef>
              <a:spcAft>
                <a:spcPts val="1800"/>
              </a:spcAft>
              <a:buFont typeface="Arial"/>
              <a:buChar char="•"/>
            </a:pPr>
            <a:r>
              <a:rPr lang="en-US" sz="1900" dirty="0" smtClean="0"/>
              <a:t>Comparative research (OA versus conventional) is interesting for advocacy in the long-term but is of little value to OA farmers.</a:t>
            </a:r>
          </a:p>
          <a:p>
            <a:pPr marL="285750" indent="-285750">
              <a:spcBef>
                <a:spcPts val="0"/>
              </a:spcBef>
              <a:spcAft>
                <a:spcPts val="1800"/>
              </a:spcAft>
              <a:buFont typeface="Arial"/>
              <a:buChar char="•"/>
            </a:pPr>
            <a:r>
              <a:rPr lang="en-US" sz="1900" dirty="0" smtClean="0"/>
              <a:t>In extension, state of mind of extensionists (who advised for decades on conventional methods) is a main bottleneck: best is to allocated extra resources for for hiring of new staff.</a:t>
            </a:r>
            <a:endParaRPr lang="en-US" sz="1900" dirty="0"/>
          </a:p>
        </p:txBody>
      </p:sp>
    </p:spTree>
    <p:extLst>
      <p:ext uri="{BB962C8B-B14F-4D97-AF65-F5344CB8AC3E}">
        <p14:creationId xmlns:p14="http://schemas.microsoft.com/office/powerpoint/2010/main" val="42777183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your attention!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sz="1600" dirty="0" smtClean="0"/>
              <a:t>Complete policy toolkit available at </a:t>
            </a:r>
            <a:r>
              <a:rPr lang="en-US" sz="1600" dirty="0" err="1" smtClean="0"/>
              <a:t>www.ifoam.bio</a:t>
            </a:r>
            <a:endParaRPr lang="en-US" sz="1600" dirty="0"/>
          </a:p>
        </p:txBody>
      </p:sp>
    </p:spTree>
    <p:extLst>
      <p:ext uri="{BB962C8B-B14F-4D97-AF65-F5344CB8AC3E}">
        <p14:creationId xmlns:p14="http://schemas.microsoft.com/office/powerpoint/2010/main" val="37625004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r>
              <a:rPr lang="en-US" dirty="0" smtClean="0"/>
              <a:t>Political justification for supporting organic research and extension</a:t>
            </a:r>
            <a:endParaRPr lang="en-US" dirty="0"/>
          </a:p>
        </p:txBody>
      </p:sp>
    </p:spTree>
    <p:extLst>
      <p:ext uri="{BB962C8B-B14F-4D97-AF65-F5344CB8AC3E}">
        <p14:creationId xmlns:p14="http://schemas.microsoft.com/office/powerpoint/2010/main" val="40977159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benefits of organic research</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3</a:t>
            </a:fld>
            <a:endParaRPr lang="en-US" dirty="0"/>
          </a:p>
        </p:txBody>
      </p:sp>
      <p:sp>
        <p:nvSpPr>
          <p:cNvPr id="4" name="Text Placeholder 3"/>
          <p:cNvSpPr>
            <a:spLocks noGrp="1"/>
          </p:cNvSpPr>
          <p:nvPr>
            <p:ph type="body" sz="quarter" idx="10"/>
          </p:nvPr>
        </p:nvSpPr>
        <p:spPr/>
        <p:txBody>
          <a:bodyPr/>
          <a:lstStyle/>
          <a:p>
            <a:pPr marL="285750" indent="-285750">
              <a:spcBef>
                <a:spcPts val="0"/>
              </a:spcBef>
              <a:spcAft>
                <a:spcPts val="1800"/>
              </a:spcAft>
              <a:buFont typeface="Arial"/>
              <a:buChar char="•"/>
            </a:pPr>
            <a:r>
              <a:rPr lang="en-US" sz="1900" dirty="0" smtClean="0"/>
              <a:t>Organic </a:t>
            </a:r>
            <a:r>
              <a:rPr lang="en-US" sz="1900" dirty="0" smtClean="0"/>
              <a:t>Farming (OF) </a:t>
            </a:r>
            <a:r>
              <a:rPr lang="en-US" sz="1900" dirty="0" smtClean="0"/>
              <a:t>has a considerable innovation potential, however current spending on OF research </a:t>
            </a:r>
            <a:r>
              <a:rPr lang="en-US" sz="1900" dirty="0" smtClean="0"/>
              <a:t>does </a:t>
            </a:r>
            <a:r>
              <a:rPr lang="en-US" sz="1900" dirty="0" smtClean="0"/>
              <a:t>not match this </a:t>
            </a:r>
            <a:r>
              <a:rPr lang="en-US" sz="1900" dirty="0" smtClean="0"/>
              <a:t>potential.</a:t>
            </a:r>
            <a:endParaRPr lang="en-US" sz="1900" dirty="0" smtClean="0"/>
          </a:p>
          <a:p>
            <a:pPr marL="285750" indent="-285750">
              <a:spcBef>
                <a:spcPts val="0"/>
              </a:spcBef>
              <a:spcAft>
                <a:spcPts val="1800"/>
              </a:spcAft>
              <a:buFont typeface="Arial"/>
              <a:buChar char="•"/>
            </a:pPr>
            <a:r>
              <a:rPr lang="en-US" sz="1900" dirty="0" smtClean="0"/>
              <a:t>Organic research can help:</a:t>
            </a:r>
          </a:p>
          <a:p>
            <a:pPr marL="1028700" lvl="1">
              <a:spcBef>
                <a:spcPts val="0"/>
              </a:spcBef>
              <a:spcAft>
                <a:spcPts val="1800"/>
              </a:spcAft>
              <a:buFont typeface="Arial"/>
              <a:buChar char="•"/>
            </a:pPr>
            <a:r>
              <a:rPr lang="en-US" sz="1900" dirty="0" smtClean="0"/>
              <a:t>Increase competitiveness of organic </a:t>
            </a:r>
            <a:r>
              <a:rPr lang="en-US" sz="1900" dirty="0" smtClean="0"/>
              <a:t>operators.</a:t>
            </a:r>
            <a:endParaRPr lang="en-US" sz="1900" dirty="0" smtClean="0"/>
          </a:p>
          <a:p>
            <a:pPr marL="1028700" lvl="1">
              <a:spcBef>
                <a:spcPts val="0"/>
              </a:spcBef>
              <a:spcAft>
                <a:spcPts val="1800"/>
              </a:spcAft>
              <a:buFont typeface="Arial"/>
              <a:buChar char="•"/>
            </a:pPr>
            <a:r>
              <a:rPr lang="en-US" sz="1900" dirty="0" smtClean="0"/>
              <a:t>Remove technical obstacles to organic </a:t>
            </a:r>
            <a:r>
              <a:rPr lang="en-US" sz="1900" dirty="0" smtClean="0"/>
              <a:t>conversion.</a:t>
            </a:r>
            <a:endParaRPr lang="en-US" sz="1900" dirty="0" smtClean="0"/>
          </a:p>
          <a:p>
            <a:pPr marL="1028700" lvl="1">
              <a:spcBef>
                <a:spcPts val="0"/>
              </a:spcBef>
              <a:spcAft>
                <a:spcPts val="1800"/>
              </a:spcAft>
              <a:buFont typeface="Arial"/>
              <a:buChar char="•"/>
            </a:pPr>
            <a:r>
              <a:rPr lang="en-US" sz="1900" dirty="0" smtClean="0"/>
              <a:t>Provide evidence of, and quantify, the benefits of organic </a:t>
            </a:r>
            <a:r>
              <a:rPr lang="en-US" sz="1900" dirty="0" smtClean="0"/>
              <a:t>systems.</a:t>
            </a:r>
            <a:endParaRPr lang="en-US" sz="1900" dirty="0" smtClean="0"/>
          </a:p>
          <a:p>
            <a:pPr marL="1028700" lvl="1">
              <a:spcBef>
                <a:spcPts val="0"/>
              </a:spcBef>
              <a:spcAft>
                <a:spcPts val="1800"/>
              </a:spcAft>
              <a:buFont typeface="Arial"/>
              <a:buChar char="•"/>
            </a:pPr>
            <a:r>
              <a:rPr lang="en-US" sz="1900" dirty="0" smtClean="0"/>
              <a:t>Support conventional producers in adopting certain sustainable practices (e.g. </a:t>
            </a:r>
            <a:r>
              <a:rPr lang="en-US" sz="1900" dirty="0" smtClean="0"/>
              <a:t>IPM).</a:t>
            </a:r>
            <a:endParaRPr lang="en-US" sz="1900" dirty="0"/>
          </a:p>
          <a:p>
            <a:pPr>
              <a:spcBef>
                <a:spcPts val="0"/>
              </a:spcBef>
              <a:spcAft>
                <a:spcPts val="1800"/>
              </a:spcAft>
            </a:pPr>
            <a:endParaRPr lang="en-US" sz="1900" dirty="0"/>
          </a:p>
          <a:p>
            <a:pPr>
              <a:spcBef>
                <a:spcPts val="0"/>
              </a:spcBef>
              <a:spcAft>
                <a:spcPts val="1800"/>
              </a:spcAft>
            </a:pPr>
            <a:endParaRPr lang="en-US" sz="1900" dirty="0"/>
          </a:p>
        </p:txBody>
      </p:sp>
    </p:spTree>
    <p:extLst>
      <p:ext uri="{BB962C8B-B14F-4D97-AF65-F5344CB8AC3E}">
        <p14:creationId xmlns:p14="http://schemas.microsoft.com/office/powerpoint/2010/main" val="28429795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8102407" cy="1143000"/>
          </a:xfrm>
        </p:spPr>
        <p:txBody>
          <a:bodyPr/>
          <a:lstStyle/>
          <a:p>
            <a:r>
              <a:rPr lang="en-US" dirty="0"/>
              <a:t>The </a:t>
            </a:r>
            <a:r>
              <a:rPr lang="en-US" dirty="0" smtClean="0"/>
              <a:t>importance of organic extension</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4</a:t>
            </a:fld>
            <a:endParaRPr lang="en-US" dirty="0"/>
          </a:p>
        </p:txBody>
      </p:sp>
      <p:sp>
        <p:nvSpPr>
          <p:cNvPr id="4" name="Text Placeholder 3"/>
          <p:cNvSpPr>
            <a:spLocks noGrp="1"/>
          </p:cNvSpPr>
          <p:nvPr>
            <p:ph type="body" sz="quarter" idx="10"/>
          </p:nvPr>
        </p:nvSpPr>
        <p:spPr>
          <a:xfrm>
            <a:off x="749493" y="1511300"/>
            <a:ext cx="7648382" cy="4594225"/>
          </a:xfrm>
        </p:spPr>
        <p:txBody>
          <a:bodyPr/>
          <a:lstStyle/>
          <a:p>
            <a:pPr marL="285750" indent="-285750">
              <a:spcBef>
                <a:spcPts val="0"/>
              </a:spcBef>
              <a:spcAft>
                <a:spcPts val="1800"/>
              </a:spcAft>
              <a:buFont typeface="Arial"/>
              <a:buChar char="•"/>
            </a:pPr>
            <a:r>
              <a:rPr lang="en-US" sz="1900" dirty="0" smtClean="0"/>
              <a:t>Organic research and extension services should be strongly linked. Farmers’ participation in participatory research is key.</a:t>
            </a:r>
          </a:p>
          <a:p>
            <a:pPr marL="285750" indent="-285750">
              <a:spcBef>
                <a:spcPts val="0"/>
              </a:spcBef>
              <a:spcAft>
                <a:spcPts val="1800"/>
              </a:spcAft>
              <a:buFont typeface="Arial"/>
              <a:buChar char="•"/>
            </a:pPr>
            <a:r>
              <a:rPr lang="en-US" sz="1900" dirty="0" smtClean="0"/>
              <a:t>Proven link between government spending on organic extension services and conversion to organic agriculture:</a:t>
            </a:r>
            <a:endParaRPr lang="en-US" sz="1900" dirty="0"/>
          </a:p>
          <a:p>
            <a:pPr>
              <a:spcBef>
                <a:spcPts val="0"/>
              </a:spcBef>
              <a:spcAft>
                <a:spcPts val="1800"/>
              </a:spcAft>
            </a:pPr>
            <a:endParaRPr lang="en-US" sz="1900" dirty="0"/>
          </a:p>
        </p:txBody>
      </p:sp>
      <p:pic>
        <p:nvPicPr>
          <p:cNvPr id="8" name="Picture 7"/>
          <p:cNvPicPr/>
          <p:nvPr/>
        </p:nvPicPr>
        <p:blipFill rotWithShape="1">
          <a:blip r:embed="rId3">
            <a:extLst>
              <a:ext uri="{28A0092B-C50C-407E-A947-70E740481C1C}">
                <a14:useLocalDpi xmlns:a14="http://schemas.microsoft.com/office/drawing/2010/main" val="0"/>
              </a:ext>
            </a:extLst>
          </a:blip>
          <a:srcRect r="22490"/>
          <a:stretch/>
        </p:blipFill>
        <p:spPr bwMode="auto">
          <a:xfrm>
            <a:off x="2019300" y="3073400"/>
            <a:ext cx="4686300" cy="2891393"/>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317500" y="5964793"/>
            <a:ext cx="8358765" cy="569387"/>
          </a:xfrm>
          <a:prstGeom prst="rect">
            <a:avLst/>
          </a:prstGeom>
          <a:noFill/>
        </p:spPr>
        <p:txBody>
          <a:bodyPr wrap="square" rtlCol="0">
            <a:spAutoFit/>
          </a:bodyPr>
          <a:lstStyle/>
          <a:p>
            <a:pPr>
              <a:spcAft>
                <a:spcPts val="600"/>
              </a:spcAft>
            </a:pPr>
            <a:r>
              <a:rPr lang="en-US" sz="1400" i="1" dirty="0"/>
              <a:t>Number of conversions to </a:t>
            </a:r>
            <a:r>
              <a:rPr lang="en-US" sz="1400" i="1" dirty="0" smtClean="0"/>
              <a:t>OF in </a:t>
            </a:r>
            <a:r>
              <a:rPr lang="en-US" sz="1400" i="1" dirty="0"/>
              <a:t>relation to the amount of funds invested in organic </a:t>
            </a:r>
            <a:r>
              <a:rPr lang="en-US" sz="1400" i="1" dirty="0" smtClean="0"/>
              <a:t>extension.</a:t>
            </a:r>
          </a:p>
          <a:p>
            <a:pPr>
              <a:spcAft>
                <a:spcPts val="600"/>
              </a:spcAft>
            </a:pPr>
            <a:r>
              <a:rPr lang="en-US" sz="1200" i="1" dirty="0" smtClean="0"/>
              <a:t>(Data between </a:t>
            </a:r>
            <a:r>
              <a:rPr lang="en-US" sz="1200" i="1" dirty="0"/>
              <a:t>2001 and 2008 per region, in </a:t>
            </a:r>
            <a:r>
              <a:rPr lang="en-US" sz="1200" i="1" dirty="0" smtClean="0"/>
              <a:t>France, </a:t>
            </a:r>
            <a:r>
              <a:rPr lang="en-US" sz="1200" i="1" dirty="0"/>
              <a:t>ASP, 2009)</a:t>
            </a:r>
            <a:r>
              <a:rPr lang="en-US" sz="1200" dirty="0"/>
              <a:t> </a:t>
            </a:r>
          </a:p>
        </p:txBody>
      </p:sp>
    </p:spTree>
    <p:extLst>
      <p:ext uri="{BB962C8B-B14F-4D97-AF65-F5344CB8AC3E}">
        <p14:creationId xmlns:p14="http://schemas.microsoft.com/office/powerpoint/2010/main" val="20705685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r>
              <a:rPr lang="en-US" dirty="0" smtClean="0"/>
              <a:t>Possible ways to support organic research and extension</a:t>
            </a:r>
            <a:endParaRPr lang="en-US" dirty="0"/>
          </a:p>
        </p:txBody>
      </p:sp>
    </p:spTree>
    <p:extLst>
      <p:ext uri="{BB962C8B-B14F-4D97-AF65-F5344CB8AC3E}">
        <p14:creationId xmlns:p14="http://schemas.microsoft.com/office/powerpoint/2010/main" val="13810782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8102407" cy="1143000"/>
          </a:xfrm>
        </p:spPr>
        <p:txBody>
          <a:bodyPr/>
          <a:lstStyle/>
          <a:p>
            <a:r>
              <a:rPr lang="en-US" dirty="0" smtClean="0"/>
              <a:t>Public support to organic research</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6</a:t>
            </a:fld>
            <a:endParaRPr lang="en-US" dirty="0"/>
          </a:p>
        </p:txBody>
      </p:sp>
      <p:sp>
        <p:nvSpPr>
          <p:cNvPr id="4" name="Text Placeholder 3"/>
          <p:cNvSpPr>
            <a:spLocks noGrp="1"/>
          </p:cNvSpPr>
          <p:nvPr>
            <p:ph type="body" sz="quarter" idx="10"/>
          </p:nvPr>
        </p:nvSpPr>
        <p:spPr/>
        <p:txBody>
          <a:bodyPr/>
          <a:lstStyle/>
          <a:p>
            <a:pPr marL="342900" indent="-342900">
              <a:spcBef>
                <a:spcPts val="0"/>
              </a:spcBef>
              <a:spcAft>
                <a:spcPts val="1800"/>
              </a:spcAft>
              <a:buFont typeface="Arial"/>
              <a:buChar char="•"/>
            </a:pPr>
            <a:r>
              <a:rPr lang="en-US" dirty="0" smtClean="0"/>
              <a:t>Organic Agriculture (OA) </a:t>
            </a:r>
            <a:r>
              <a:rPr lang="en-US" dirty="0" smtClean="0"/>
              <a:t>research integrated within many public research institutes/universities (e.g. Germany) OR </a:t>
            </a:r>
          </a:p>
          <a:p>
            <a:pPr marL="342900" indent="-342900">
              <a:spcBef>
                <a:spcPts val="0"/>
              </a:spcBef>
              <a:spcAft>
                <a:spcPts val="1800"/>
              </a:spcAft>
              <a:buFont typeface="Arial"/>
              <a:buChar char="•"/>
            </a:pPr>
            <a:r>
              <a:rPr lang="en-US" dirty="0"/>
              <a:t>O</a:t>
            </a:r>
            <a:r>
              <a:rPr lang="en-US" dirty="0" smtClean="0"/>
              <a:t>ne specialized organic research organization that strongly dominates/coordinates organic research (e.g. Switzerland, Tunisia), OR</a:t>
            </a:r>
          </a:p>
          <a:p>
            <a:pPr marL="342900" indent="-342900">
              <a:spcBef>
                <a:spcPts val="0"/>
              </a:spcBef>
              <a:spcAft>
                <a:spcPts val="1800"/>
              </a:spcAft>
              <a:buFont typeface="Arial"/>
              <a:buChar char="•"/>
            </a:pPr>
            <a:r>
              <a:rPr lang="en-US" dirty="0" smtClean="0"/>
              <a:t>Intermediate model</a:t>
            </a:r>
            <a:r>
              <a:rPr lang="en-US" dirty="0" smtClean="0"/>
              <a:t>: The </a:t>
            </a:r>
            <a:r>
              <a:rPr lang="en-US" dirty="0"/>
              <a:t>International Centre for Research in Organic Food </a:t>
            </a:r>
            <a:r>
              <a:rPr lang="en-US" dirty="0" smtClean="0"/>
              <a:t>Systems (ICROFS), Denmark -  </a:t>
            </a:r>
            <a:r>
              <a:rPr lang="en-US" dirty="0" smtClean="0"/>
              <a:t>a “center without walls”.</a:t>
            </a:r>
            <a:endParaRPr lang="en-US" dirty="0"/>
          </a:p>
          <a:p>
            <a:pPr marL="342900" indent="-342900">
              <a:spcBef>
                <a:spcPts val="0"/>
              </a:spcBef>
              <a:spcAft>
                <a:spcPts val="1800"/>
              </a:spcAft>
              <a:buFont typeface="Arial"/>
              <a:buChar char="•"/>
            </a:pPr>
            <a:r>
              <a:rPr lang="en-US" dirty="0" smtClean="0"/>
              <a:t>Regardless of the model, favor national and regional coordination (e.g. EU-level), partnerships and long-term strategies.</a:t>
            </a:r>
          </a:p>
          <a:p>
            <a:pPr marL="342900" indent="-342900">
              <a:spcBef>
                <a:spcPts val="0"/>
              </a:spcBef>
              <a:spcAft>
                <a:spcPts val="1800"/>
              </a:spcAft>
              <a:buFont typeface="Arial"/>
              <a:buChar char="•"/>
            </a:pPr>
            <a:r>
              <a:rPr lang="en-US" dirty="0" smtClean="0"/>
              <a:t>OA research must answer the needs of OA stakeholders, hence stakeholder involvement in agenda setting is key. Traditional and indigenous knowledge should be considered.</a:t>
            </a:r>
            <a:endParaRPr lang="en-US" dirty="0"/>
          </a:p>
          <a:p>
            <a:pPr marL="342900" indent="-342900">
              <a:spcBef>
                <a:spcPts val="0"/>
              </a:spcBef>
              <a:spcAft>
                <a:spcPts val="1800"/>
              </a:spcAft>
              <a:buFont typeface="Arial"/>
              <a:buChar char="•"/>
            </a:pPr>
            <a:endParaRPr lang="en-US" dirty="0"/>
          </a:p>
        </p:txBody>
      </p:sp>
    </p:spTree>
    <p:extLst>
      <p:ext uri="{BB962C8B-B14F-4D97-AF65-F5344CB8AC3E}">
        <p14:creationId xmlns:p14="http://schemas.microsoft.com/office/powerpoint/2010/main" val="17159949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8102407" cy="1143000"/>
          </a:xfrm>
        </p:spPr>
        <p:txBody>
          <a:bodyPr/>
          <a:lstStyle/>
          <a:p>
            <a:r>
              <a:rPr lang="en-US" dirty="0" smtClean="0"/>
              <a:t>Public support to organic extension</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7</a:t>
            </a:fld>
            <a:endParaRPr lang="en-US" dirty="0"/>
          </a:p>
        </p:txBody>
      </p:sp>
      <p:sp>
        <p:nvSpPr>
          <p:cNvPr id="4" name="Text Placeholder 3"/>
          <p:cNvSpPr>
            <a:spLocks noGrp="1"/>
          </p:cNvSpPr>
          <p:nvPr>
            <p:ph type="body" sz="quarter" idx="10"/>
          </p:nvPr>
        </p:nvSpPr>
        <p:spPr/>
        <p:txBody>
          <a:bodyPr/>
          <a:lstStyle/>
          <a:p>
            <a:pPr marL="342900" indent="-342900">
              <a:spcBef>
                <a:spcPts val="0"/>
              </a:spcBef>
              <a:spcAft>
                <a:spcPts val="1800"/>
              </a:spcAft>
              <a:buFont typeface="Arial"/>
              <a:buChar char="•"/>
            </a:pPr>
            <a:r>
              <a:rPr lang="en-US" dirty="0" smtClean="0"/>
              <a:t>Ideal model: OA solutions first, to all farmers, even conventional ones (e.g. Cuba &amp; Bhutan).</a:t>
            </a:r>
          </a:p>
          <a:p>
            <a:pPr marL="342900" indent="-342900">
              <a:spcBef>
                <a:spcPts val="0"/>
              </a:spcBef>
              <a:spcAft>
                <a:spcPts val="1800"/>
              </a:spcAft>
              <a:buFont typeface="Arial"/>
              <a:buChar char="•"/>
            </a:pPr>
            <a:r>
              <a:rPr lang="en-US" dirty="0" smtClean="0"/>
              <a:t>Ensure that there is at least one organic adviser per regional/local extension service office.</a:t>
            </a:r>
          </a:p>
          <a:p>
            <a:pPr marL="342900" indent="-342900">
              <a:spcBef>
                <a:spcPts val="0"/>
              </a:spcBef>
              <a:spcAft>
                <a:spcPts val="1800"/>
              </a:spcAft>
              <a:buFont typeface="Arial"/>
              <a:buChar char="•"/>
            </a:pPr>
            <a:r>
              <a:rPr lang="en-US" dirty="0" smtClean="0"/>
              <a:t>Government can fund the (organic) farmers’ union to provide organic extension services (e.g. Denmark) or organic training &amp; advice (many EU countries).</a:t>
            </a:r>
          </a:p>
          <a:p>
            <a:pPr marL="342900" indent="-342900">
              <a:spcBef>
                <a:spcPts val="0"/>
              </a:spcBef>
              <a:spcAft>
                <a:spcPts val="1800"/>
              </a:spcAft>
              <a:buFont typeface="Arial"/>
              <a:buChar char="•"/>
            </a:pPr>
            <a:r>
              <a:rPr lang="en-US" dirty="0" smtClean="0"/>
              <a:t>Same organization can host organic research &amp; extension services (e.g. </a:t>
            </a:r>
            <a:r>
              <a:rPr lang="en-US" dirty="0" err="1" smtClean="0"/>
              <a:t>FiBL</a:t>
            </a:r>
            <a:r>
              <a:rPr lang="en-US" dirty="0" smtClean="0"/>
              <a:t> in Switzerland, CTAB in Tunisia).</a:t>
            </a:r>
          </a:p>
          <a:p>
            <a:pPr marL="342900" indent="-342900">
              <a:spcBef>
                <a:spcPts val="0"/>
              </a:spcBef>
              <a:spcAft>
                <a:spcPts val="1800"/>
              </a:spcAft>
              <a:buFont typeface="Arial"/>
              <a:buChar char="•"/>
            </a:pPr>
            <a:r>
              <a:rPr lang="en-US" dirty="0" smtClean="0"/>
              <a:t>Special service for farmers willing to convert</a:t>
            </a:r>
            <a:r>
              <a:rPr lang="en-US" dirty="0"/>
              <a:t>, </a:t>
            </a:r>
            <a:r>
              <a:rPr lang="en-US" dirty="0" smtClean="0"/>
              <a:t>e.g</a:t>
            </a:r>
            <a:r>
              <a:rPr lang="en-US" dirty="0" smtClean="0"/>
              <a:t>. training </a:t>
            </a:r>
            <a:r>
              <a:rPr lang="en-US" dirty="0"/>
              <a:t>and </a:t>
            </a:r>
            <a:r>
              <a:rPr lang="en-US" dirty="0" smtClean="0"/>
              <a:t>advice, phone </a:t>
            </a:r>
            <a:r>
              <a:rPr lang="en-US" dirty="0"/>
              <a:t>or email help‐lines, information packages, farm </a:t>
            </a:r>
            <a:r>
              <a:rPr lang="en-US" dirty="0" smtClean="0"/>
              <a:t>visits, etc. (e.g. </a:t>
            </a:r>
            <a:r>
              <a:rPr lang="en-US" dirty="0" smtClean="0"/>
              <a:t>“Conversion </a:t>
            </a:r>
            <a:r>
              <a:rPr lang="en-US" dirty="0" smtClean="0"/>
              <a:t>checks</a:t>
            </a:r>
            <a:r>
              <a:rPr lang="en-US" dirty="0" smtClean="0"/>
              <a:t>”, Denmark</a:t>
            </a:r>
            <a:r>
              <a:rPr lang="en-US" dirty="0" smtClean="0"/>
              <a:t>).</a:t>
            </a:r>
          </a:p>
          <a:p>
            <a:pPr marL="342900" indent="-342900">
              <a:spcBef>
                <a:spcPts val="0"/>
              </a:spcBef>
              <a:spcAft>
                <a:spcPts val="1800"/>
              </a:spcAft>
              <a:buFont typeface="Arial"/>
              <a:buChar char="•"/>
            </a:pPr>
            <a:r>
              <a:rPr lang="en-US" dirty="0" smtClean="0"/>
              <a:t>Organic Farmer Field School model (e.g. Tunisia, The Philippines)</a:t>
            </a:r>
            <a:endParaRPr lang="en-US" dirty="0"/>
          </a:p>
          <a:p>
            <a:pPr marL="342900" indent="-342900">
              <a:spcBef>
                <a:spcPts val="0"/>
              </a:spcBef>
              <a:spcAft>
                <a:spcPts val="1800"/>
              </a:spcAft>
              <a:buFont typeface="Arial"/>
              <a:buChar char="•"/>
            </a:pPr>
            <a:endParaRPr lang="en-US" dirty="0" smtClean="0"/>
          </a:p>
          <a:p>
            <a:pPr marL="342900" indent="-342900">
              <a:spcBef>
                <a:spcPts val="0"/>
              </a:spcBef>
              <a:spcAft>
                <a:spcPts val="1800"/>
              </a:spcAft>
              <a:buFont typeface="Arial"/>
              <a:buChar char="•"/>
            </a:pPr>
            <a:endParaRPr lang="en-US" dirty="0" smtClean="0"/>
          </a:p>
          <a:p>
            <a:pPr marL="342900" indent="-342900">
              <a:spcBef>
                <a:spcPts val="0"/>
              </a:spcBef>
              <a:spcAft>
                <a:spcPts val="1800"/>
              </a:spcAft>
              <a:buFont typeface="Arial"/>
              <a:buChar char="•"/>
            </a:pPr>
            <a:endParaRPr lang="en-US" dirty="0"/>
          </a:p>
        </p:txBody>
      </p:sp>
    </p:spTree>
    <p:extLst>
      <p:ext uri="{BB962C8B-B14F-4D97-AF65-F5344CB8AC3E}">
        <p14:creationId xmlns:p14="http://schemas.microsoft.com/office/powerpoint/2010/main" val="28801826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r>
              <a:rPr lang="en-US" dirty="0" smtClean="0"/>
              <a:t>Country examples</a:t>
            </a:r>
            <a:endParaRPr lang="en-US" dirty="0"/>
          </a:p>
        </p:txBody>
      </p:sp>
    </p:spTree>
    <p:extLst>
      <p:ext uri="{BB962C8B-B14F-4D97-AF65-F5344CB8AC3E}">
        <p14:creationId xmlns:p14="http://schemas.microsoft.com/office/powerpoint/2010/main" val="31142606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a:t>
            </a:r>
            <a:endParaRPr lang="en-US" dirty="0"/>
          </a:p>
        </p:txBody>
      </p:sp>
      <p:sp>
        <p:nvSpPr>
          <p:cNvPr id="3" name="Text Placeholder 2"/>
          <p:cNvSpPr>
            <a:spLocks noGrp="1"/>
          </p:cNvSpPr>
          <p:nvPr>
            <p:ph type="body" sz="quarter" idx="10"/>
          </p:nvPr>
        </p:nvSpPr>
        <p:spPr>
          <a:xfrm>
            <a:off x="749300" y="3733800"/>
            <a:ext cx="7648575" cy="2733675"/>
          </a:xfrm>
        </p:spPr>
        <p:txBody>
          <a:bodyPr/>
          <a:lstStyle/>
          <a:p>
            <a:pPr>
              <a:spcAft>
                <a:spcPts val="600"/>
              </a:spcAft>
            </a:pPr>
            <a:r>
              <a:rPr lang="en-US" dirty="0"/>
              <a:t>L</a:t>
            </a:r>
            <a:r>
              <a:rPr lang="en-US" dirty="0" smtClean="0"/>
              <a:t>arge</a:t>
            </a:r>
            <a:r>
              <a:rPr lang="en-US" dirty="0"/>
              <a:t>-scale government support to </a:t>
            </a:r>
            <a:r>
              <a:rPr lang="en-US" dirty="0" smtClean="0"/>
              <a:t>OA research &amp; extension.</a:t>
            </a:r>
          </a:p>
          <a:p>
            <a:pPr>
              <a:spcAft>
                <a:spcPts val="600"/>
              </a:spcAft>
            </a:pPr>
            <a:r>
              <a:rPr lang="en-US" dirty="0" smtClean="0"/>
              <a:t>OA in the official agricultural policy in the 90s (embargo).</a:t>
            </a:r>
          </a:p>
          <a:p>
            <a:pPr>
              <a:spcAft>
                <a:spcPts val="600"/>
              </a:spcAft>
            </a:pPr>
            <a:r>
              <a:rPr lang="en-US" dirty="0" smtClean="0"/>
              <a:t>Leader in many sophisticated </a:t>
            </a:r>
            <a:r>
              <a:rPr lang="en-US" dirty="0"/>
              <a:t>experiments and innovations in </a:t>
            </a:r>
            <a:r>
              <a:rPr lang="en-US" dirty="0" smtClean="0"/>
              <a:t>OA, </a:t>
            </a:r>
            <a:r>
              <a:rPr lang="en-US" dirty="0"/>
              <a:t>such as bio-</a:t>
            </a:r>
            <a:r>
              <a:rPr lang="en-US" dirty="0" smtClean="0"/>
              <a:t>fertilizers or </a:t>
            </a:r>
            <a:r>
              <a:rPr lang="en-US" dirty="0"/>
              <a:t>bio-</a:t>
            </a:r>
            <a:r>
              <a:rPr lang="en-US" dirty="0" smtClean="0"/>
              <a:t>pesticides. </a:t>
            </a:r>
          </a:p>
          <a:p>
            <a:pPr>
              <a:spcAft>
                <a:spcPts val="600"/>
              </a:spcAft>
            </a:pPr>
            <a:r>
              <a:rPr lang="en-US" dirty="0"/>
              <a:t>Nearly all agricultural research centers, and agricultural universities </a:t>
            </a:r>
            <a:r>
              <a:rPr lang="en-US" dirty="0" smtClean="0"/>
              <a:t>have </a:t>
            </a:r>
            <a:r>
              <a:rPr lang="en-US" dirty="0"/>
              <a:t>been involved in organic </a:t>
            </a:r>
            <a:r>
              <a:rPr lang="en-US" dirty="0" smtClean="0"/>
              <a:t>research.</a:t>
            </a:r>
          </a:p>
          <a:p>
            <a:pPr>
              <a:spcAft>
                <a:spcPts val="600"/>
              </a:spcAft>
            </a:pPr>
            <a:r>
              <a:rPr lang="en-US" dirty="0" smtClean="0"/>
              <a:t>Research and extension deeply interlinked.  </a:t>
            </a:r>
            <a:endParaRPr lang="en-US"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2454794" y="473487"/>
            <a:ext cx="6246871" cy="2928221"/>
          </a:xfrm>
          <a:prstGeom prst="rect">
            <a:avLst/>
          </a:prstGeom>
        </p:spPr>
      </p:pic>
    </p:spTree>
    <p:extLst>
      <p:ext uri="{BB962C8B-B14F-4D97-AF65-F5344CB8AC3E}">
        <p14:creationId xmlns:p14="http://schemas.microsoft.com/office/powerpoint/2010/main" val="2297080850"/>
      </p:ext>
    </p:extLst>
  </p:cSld>
  <p:clrMapOvr>
    <a:masterClrMapping/>
  </p:clrMapOvr>
</p:sld>
</file>

<file path=ppt/theme/theme1.xml><?xml version="1.0" encoding="utf-8"?>
<a:theme xmlns:a="http://schemas.openxmlformats.org/drawingml/2006/main" name="PolicyToolkit_PPT_4-3Ratio_TEMPLAT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Titl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ank you slid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PolicyToolkit_PPT_4-3Ratio_TEMPLATE.potx</Template>
  <TotalTime>0</TotalTime>
  <Words>2019</Words>
  <Application>Microsoft Macintosh PowerPoint</Application>
  <PresentationFormat>Bildschirmpräsentation (4:3)</PresentationFormat>
  <Paragraphs>142</Paragraphs>
  <Slides>16</Slides>
  <Notes>10</Notes>
  <HiddenSlides>0</HiddenSlides>
  <MMClips>0</MMClips>
  <ScaleCrop>false</ScaleCrop>
  <HeadingPairs>
    <vt:vector size="4" baseType="variant">
      <vt:variant>
        <vt:lpstr>Design</vt:lpstr>
      </vt:variant>
      <vt:variant>
        <vt:i4>4</vt:i4>
      </vt:variant>
      <vt:variant>
        <vt:lpstr>Folientitel</vt:lpstr>
      </vt:variant>
      <vt:variant>
        <vt:i4>16</vt:i4>
      </vt:variant>
    </vt:vector>
  </HeadingPairs>
  <TitlesOfParts>
    <vt:vector size="20" baseType="lpstr">
      <vt:lpstr>PolicyToolkit_PPT_4-3Ratio_TEMPLATE</vt:lpstr>
      <vt:lpstr>Section Title</vt:lpstr>
      <vt:lpstr>Content</vt:lpstr>
      <vt:lpstr>Thank you slide</vt:lpstr>
      <vt:lpstr>Public support to organic research and extension</vt:lpstr>
      <vt:lpstr>PowerPoint-Präsentation</vt:lpstr>
      <vt:lpstr>Multiple benefits of organic research</vt:lpstr>
      <vt:lpstr>The importance of organic extension</vt:lpstr>
      <vt:lpstr>PowerPoint-Präsentation</vt:lpstr>
      <vt:lpstr>Public support to organic research</vt:lpstr>
      <vt:lpstr>Public support to organic extension</vt:lpstr>
      <vt:lpstr>PowerPoint-Präsentation</vt:lpstr>
      <vt:lpstr>Cuba</vt:lpstr>
      <vt:lpstr>OA research in the EU</vt:lpstr>
      <vt:lpstr>Denmark</vt:lpstr>
      <vt:lpstr>Tunisia (1)</vt:lpstr>
      <vt:lpstr>Tunisia (2)</vt:lpstr>
      <vt:lpstr>PowerPoint-Präsentation</vt:lpstr>
      <vt:lpstr>Main challenges</vt:lpstr>
      <vt:lpstr>Thank you for your attention!</vt:lpstr>
    </vt:vector>
  </TitlesOfParts>
  <Company>IFOAM e.V.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German</dc:creator>
  <cp:lastModifiedBy>Flavia</cp:lastModifiedBy>
  <cp:revision>69</cp:revision>
  <dcterms:created xsi:type="dcterms:W3CDTF">2017-03-17T11:12:10Z</dcterms:created>
  <dcterms:modified xsi:type="dcterms:W3CDTF">2017-08-28T10:29:32Z</dcterms:modified>
</cp:coreProperties>
</file>