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  <p:sldMasterId id="2147483678" r:id="rId4"/>
  </p:sldMasterIdLst>
  <p:notesMasterIdLst>
    <p:notesMasterId r:id="rId16"/>
  </p:notesMasterIdLst>
  <p:sldIdLst>
    <p:sldId id="262" r:id="rId5"/>
    <p:sldId id="257" r:id="rId6"/>
    <p:sldId id="259" r:id="rId7"/>
    <p:sldId id="267" r:id="rId8"/>
    <p:sldId id="268" r:id="rId9"/>
    <p:sldId id="270" r:id="rId10"/>
    <p:sldId id="308" r:id="rId11"/>
    <p:sldId id="312" r:id="rId12"/>
    <p:sldId id="303" r:id="rId13"/>
    <p:sldId id="304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03" autoAdjust="0"/>
  </p:normalViewPr>
  <p:slideViewPr>
    <p:cSldViewPr snapToGrid="0" snapToObjects="1">
      <p:cViewPr>
        <p:scale>
          <a:sx n="100" d="100"/>
          <a:sy n="100" d="100"/>
        </p:scale>
        <p:origin x="-320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50F56-056B-3D46-BB1E-09D00B7A7B0F}" type="datetimeFigureOut">
              <a:rPr lang="en-US" smtClean="0"/>
              <a:t>9/11/17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18986-2758-0148-8401-B030045C1D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Denmark story in next slide.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59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18986-2758-0148-8401-B030045C1D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5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293068" y="4696190"/>
            <a:ext cx="206641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203002" y="3749855"/>
            <a:ext cx="5043233" cy="477252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203002" y="2023824"/>
            <a:ext cx="5629585" cy="158271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03002" y="5324748"/>
            <a:ext cx="3558125" cy="433699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8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7648575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49300" y="5926138"/>
            <a:ext cx="7194550" cy="56038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r>
              <a:rPr lang="en-US" sz="1200" dirty="0" smtClean="0"/>
              <a:t>Caption / content here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300" y="1724025"/>
            <a:ext cx="2475614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3349428" y="1724025"/>
            <a:ext cx="5047681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4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194574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8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3057671" y="1724025"/>
            <a:ext cx="5339437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1724025"/>
            <a:ext cx="2202535" cy="4078000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87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0" hasCustomPrompt="1"/>
          </p:nvPr>
        </p:nvSpPr>
        <p:spPr>
          <a:xfrm>
            <a:off x="749299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9493" y="5914081"/>
            <a:ext cx="372678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0" name="Media Placeholder 5"/>
          <p:cNvSpPr>
            <a:spLocks noGrp="1"/>
          </p:cNvSpPr>
          <p:nvPr>
            <p:ph type="media" sz="quarter" idx="13" hasCustomPrompt="1"/>
          </p:nvPr>
        </p:nvSpPr>
        <p:spPr>
          <a:xfrm>
            <a:off x="4670128" y="1724025"/>
            <a:ext cx="3726981" cy="40780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670128" y="5914081"/>
            <a:ext cx="3491767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6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400" b="1"/>
            </a:lvl1pPr>
          </a:lstStyle>
          <a:p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49300" y="1618592"/>
            <a:ext cx="7648575" cy="4550434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5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300" y="504253"/>
            <a:ext cx="3733206" cy="5042533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38148" y="504252"/>
            <a:ext cx="3758961" cy="22784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38148" y="2952998"/>
            <a:ext cx="3758961" cy="25937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9300" y="5702420"/>
            <a:ext cx="7647809" cy="460676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sz="1200"/>
            </a:lvl1pPr>
          </a:lstStyle>
          <a:p>
            <a:pPr lvl="0"/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337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8418" y="1999697"/>
            <a:ext cx="5594586" cy="899847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1" baseline="0"/>
            </a:lvl1pPr>
          </a:lstStyle>
          <a:p>
            <a:r>
              <a:rPr lang="en-GB" dirty="0" smtClean="0"/>
              <a:t>Add ‘thank you’ message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28419" y="2894402"/>
            <a:ext cx="6400800" cy="46242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 smtClean="0"/>
              <a:t>email@email.com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28419" y="4720259"/>
            <a:ext cx="5427662" cy="471487"/>
          </a:xfrm>
          <a:prstGeom prst="rect">
            <a:avLst/>
          </a:prstGeom>
        </p:spPr>
        <p:txBody>
          <a:bodyPr vert="horz" anchor="ctr" anchorCtr="0"/>
          <a:lstStyle>
            <a:lvl1pPr marL="0" indent="0" algn="l">
              <a:buNone/>
              <a:defRPr sz="1200" baseline="0">
                <a:solidFill>
                  <a:schemeClr val="tx2"/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Name | Location</a:t>
            </a:r>
          </a:p>
        </p:txBody>
      </p:sp>
    </p:spTree>
    <p:extLst>
      <p:ext uri="{BB962C8B-B14F-4D97-AF65-F5344CB8AC3E}">
        <p14:creationId xmlns:p14="http://schemas.microsoft.com/office/powerpoint/2010/main" val="290958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vers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93995" y="3650157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193995" y="5725451"/>
            <a:ext cx="252049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193995" y="3831327"/>
            <a:ext cx="5043233" cy="126348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5pPr marL="1828800" indent="0" algn="l">
              <a:buNone/>
              <a:defRPr/>
            </a:lvl5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1193995" y="1947332"/>
            <a:ext cx="5629585" cy="163251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93995" y="5291753"/>
            <a:ext cx="3558125" cy="38576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Name |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148963" y="4106943"/>
            <a:ext cx="562958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148963" y="4848223"/>
            <a:ext cx="3558125" cy="367296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Name | Location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8963" y="1971427"/>
            <a:ext cx="5629585" cy="1562562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3600" b="1"/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5715667" cy="1443037"/>
          </a:xfrm>
          <a:prstGeom prst="rect">
            <a:avLst/>
          </a:prstGeom>
        </p:spPr>
        <p:txBody>
          <a:bodyPr vert="horz" anchor="t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ection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53795" y="2911285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51150" y="3947766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51151" y="3348555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1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 rot="10800000">
            <a:off x="726774" y="2927190"/>
            <a:ext cx="994712" cy="1031058"/>
          </a:xfrm>
          <a:custGeom>
            <a:avLst/>
            <a:gdLst>
              <a:gd name="connsiteX0" fmla="*/ 0 w 1152627"/>
              <a:gd name="connsiteY0" fmla="*/ 1031058 h 1031058"/>
              <a:gd name="connsiteX1" fmla="*/ 1152627 w 1152627"/>
              <a:gd name="connsiteY1" fmla="*/ 1018484 h 1031058"/>
              <a:gd name="connsiteX2" fmla="*/ 1140053 w 1152627"/>
              <a:gd name="connsiteY2" fmla="*/ 0 h 103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2627" h="1031058">
                <a:moveTo>
                  <a:pt x="0" y="1031058"/>
                </a:moveTo>
                <a:lnTo>
                  <a:pt x="1152627" y="1018484"/>
                </a:lnTo>
                <a:lnTo>
                  <a:pt x="1140053" y="0"/>
                </a:lnTo>
              </a:path>
            </a:pathLst>
          </a:custGeom>
          <a:ln w="111125" cap="flat" cmpd="sng">
            <a:solidFill>
              <a:srgbClr val="203150"/>
            </a:solidFill>
            <a:miter lim="800000"/>
            <a:head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1224129" y="3963671"/>
            <a:ext cx="5715667" cy="1443037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baseline="0"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1224130" y="3361790"/>
            <a:ext cx="4865688" cy="54133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1" baseline="0">
                <a:solidFill>
                  <a:srgbClr val="687097"/>
                </a:solidFill>
                <a:latin typeface="+mj-lt"/>
              </a:defRPr>
            </a:lvl1pPr>
          </a:lstStyle>
          <a:p>
            <a:pPr lvl="0"/>
            <a:r>
              <a:rPr lang="en-US" dirty="0" smtClean="0">
                <a:latin typeface="+mj-lt"/>
              </a:rPr>
              <a:t>SECTION #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224129" y="5450287"/>
            <a:ext cx="5715667" cy="478998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sz="2400" b="0" i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9300" y="1668463"/>
            <a:ext cx="7648575" cy="4532312"/>
          </a:xfrm>
          <a:prstGeom prst="rect">
            <a:avLst/>
          </a:prstGeom>
        </p:spPr>
        <p:txBody>
          <a:bodyPr vert="horz"/>
          <a:lstStyle>
            <a:lvl1pPr marL="342900" indent="-342900">
              <a:buClr>
                <a:schemeClr val="tx2"/>
              </a:buClr>
              <a:buSzPct val="70000"/>
              <a:buFont typeface="Wingdings" charset="2"/>
              <a:buChar char="v"/>
              <a:defRPr sz="18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3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49493" y="243934"/>
            <a:ext cx="7647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="1"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706" y="6377941"/>
            <a:ext cx="5289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5447A0-53F5-A642-8614-F3F890D89D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49493" y="1651000"/>
            <a:ext cx="7648382" cy="45942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 smtClean="0"/>
              <a:t>Content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65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7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4.xml"/><Relationship Id="rId3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48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1" r:id="rId4"/>
    <p:sldLayoutId id="2147483682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11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2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001" y="2023824"/>
            <a:ext cx="7297457" cy="1582715"/>
          </a:xfrm>
        </p:spPr>
        <p:txBody>
          <a:bodyPr/>
          <a:lstStyle/>
          <a:p>
            <a:r>
              <a:rPr lang="en-US" sz="3200" dirty="0" smtClean="0"/>
              <a:t>Including organic agriculture/gardening in schools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6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993" y="1498600"/>
            <a:ext cx="5537007" cy="5016500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Slow growth more sustainable than too much too fast. Mutual learning is important (including teachers – pupils – parents – gardening advisers – government authorities).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Integrate gardening, cooking, nutrition and environmental concern education (holistic approach).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/>
              <a:t>places with long school holidays during the growing seasons it can be a challenge to have someone tending the </a:t>
            </a:r>
            <a:r>
              <a:rPr lang="en-US" dirty="0" smtClean="0"/>
              <a:t>garden.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r>
              <a:rPr lang="en-US" dirty="0" smtClean="0"/>
              <a:t>Also, it can </a:t>
            </a:r>
            <a:r>
              <a:rPr lang="en-US" dirty="0"/>
              <a:t>be challenging to </a:t>
            </a:r>
            <a:r>
              <a:rPr lang="en-US" dirty="0" smtClean="0"/>
              <a:t>engage/motivate </a:t>
            </a:r>
            <a:r>
              <a:rPr lang="en-US" dirty="0"/>
              <a:t>pupils if the harvest takes place after they finish school. </a:t>
            </a: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>
              <a:ea typeface="Wingdings"/>
              <a:cs typeface="Wingdings"/>
            </a:endParaRPr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/>
          </a:p>
          <a:p>
            <a:pPr lvl="1" indent="0">
              <a:spcBef>
                <a:spcPts val="0"/>
              </a:spcBef>
              <a:spcAft>
                <a:spcPts val="3000"/>
              </a:spcAft>
              <a:buNone/>
            </a:pP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3000"/>
              </a:spcAft>
              <a:buFont typeface="Arial"/>
              <a:buChar char="•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9620" y="4015295"/>
            <a:ext cx="2286000" cy="15689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9620" y="2366648"/>
            <a:ext cx="2286000" cy="97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1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600" dirty="0" smtClean="0"/>
              <a:t>Complete policy toolkit available at </a:t>
            </a:r>
            <a:r>
              <a:rPr lang="en-US" sz="1600" dirty="0" err="1" smtClean="0"/>
              <a:t>www.ifoam.bio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2500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283250" cy="1443037"/>
          </a:xfrm>
        </p:spPr>
        <p:txBody>
          <a:bodyPr/>
          <a:lstStyle/>
          <a:p>
            <a:r>
              <a:rPr lang="en-US" sz="3000" dirty="0" smtClean="0"/>
              <a:t>Political justification for supporting school organic gardening and curricula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771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823007" cy="1143000"/>
          </a:xfrm>
        </p:spPr>
        <p:txBody>
          <a:bodyPr/>
          <a:lstStyle/>
          <a:p>
            <a:r>
              <a:rPr lang="en-US" sz="2800" dirty="0" smtClean="0"/>
              <a:t>Teach </a:t>
            </a:r>
            <a:r>
              <a:rPr lang="en-US" sz="2800" dirty="0" smtClean="0"/>
              <a:t>Organic Agriculture (OA) </a:t>
            </a:r>
            <a:r>
              <a:rPr lang="en-US" sz="2800" dirty="0" smtClean="0"/>
              <a:t>benefits early on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1651000"/>
            <a:ext cx="7962899" cy="4889500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School organic gardening and curricula enable teaching kids </a:t>
            </a:r>
            <a:r>
              <a:rPr lang="en-US" sz="2000" dirty="0"/>
              <a:t>fundamental lessons about biology, ecology, food and </a:t>
            </a:r>
            <a:r>
              <a:rPr lang="en-US" sz="2000" dirty="0" smtClean="0"/>
              <a:t>nutrition.</a:t>
            </a: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countries </a:t>
            </a:r>
            <a:r>
              <a:rPr lang="en-US" sz="2000" dirty="0" smtClean="0"/>
              <a:t>with mainly agrarian economies, school </a:t>
            </a:r>
            <a:r>
              <a:rPr lang="en-US" sz="2000" dirty="0"/>
              <a:t>gardens and curricula can </a:t>
            </a:r>
            <a:r>
              <a:rPr lang="en-US" sz="2000" dirty="0" smtClean="0"/>
              <a:t>start </a:t>
            </a:r>
            <a:r>
              <a:rPr lang="en-US" sz="2000" dirty="0"/>
              <a:t>the developmental pathway for acquisition of vocational skills in </a:t>
            </a:r>
            <a:r>
              <a:rPr lang="en-US" sz="2000" dirty="0" smtClean="0"/>
              <a:t>organic agriculture (teaching future farmers). </a:t>
            </a: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2000" dirty="0" smtClean="0"/>
              <a:t>Shape the </a:t>
            </a:r>
            <a:r>
              <a:rPr lang="en-US" sz="2000" dirty="0"/>
              <a:t>values and expectations of children and their families about organic agriculture systems and food </a:t>
            </a:r>
            <a:r>
              <a:rPr lang="en-US" sz="2000" dirty="0" smtClean="0"/>
              <a:t>supplies. Effective awareness creation activity. </a:t>
            </a:r>
            <a:endParaRPr lang="en-US" sz="2000" dirty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>
              <a:sym typeface="Wingdings"/>
            </a:endParaRPr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285750" indent="-28575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9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4297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7118150" cy="1443037"/>
          </a:xfrm>
        </p:spPr>
        <p:txBody>
          <a:bodyPr/>
          <a:lstStyle/>
          <a:p>
            <a:r>
              <a:rPr lang="en-US" dirty="0" smtClean="0"/>
              <a:t>Possible ways for policy makers to support OA in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7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492" y="243934"/>
            <a:ext cx="7632508" cy="1143000"/>
          </a:xfrm>
        </p:spPr>
        <p:txBody>
          <a:bodyPr/>
          <a:lstStyle/>
          <a:p>
            <a:r>
              <a:rPr lang="en-US" dirty="0" smtClean="0"/>
              <a:t>Possible policy approaches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386934"/>
            <a:ext cx="8168265" cy="4889500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Governments can encourage establishment of school organic gardens through small incentives, training, and long-term coordination, enabling school-school exchange learning.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Corresponding organic curricula can be developed and supplied by the government (many global resources available, that can be adapted).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Ideally requires inter-Ministry cooperation (</a:t>
            </a:r>
            <a:r>
              <a:rPr lang="en-US" sz="1900" dirty="0" smtClean="0"/>
              <a:t>Min. of Agriculture, </a:t>
            </a:r>
            <a:r>
              <a:rPr lang="en-US" sz="1900" dirty="0" smtClean="0"/>
              <a:t>Min. of Education, Min. of Health and Nutrition).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Organic gardening can be part of the school curriculum or be an after-school activity. Organic vegetables can be eaten in the school kitchen.</a:t>
            </a:r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r>
              <a:rPr lang="en-US" sz="1900" dirty="0" smtClean="0"/>
              <a:t>Partnerships between schools and organic farmers </a:t>
            </a:r>
            <a:r>
              <a:rPr lang="en-US" sz="1900" dirty="0" smtClean="0"/>
              <a:t>(government compensates </a:t>
            </a:r>
            <a:r>
              <a:rPr lang="en-US" sz="1900" dirty="0" smtClean="0"/>
              <a:t>the farmer for their time to show their farm</a:t>
            </a:r>
            <a:r>
              <a:rPr lang="en-US" sz="1900" dirty="0" smtClean="0"/>
              <a:t>).</a:t>
            </a: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 smtClean="0"/>
          </a:p>
          <a:p>
            <a:pPr marL="1028700" lvl="1">
              <a:spcBef>
                <a:spcPts val="0"/>
              </a:spcBef>
              <a:spcAft>
                <a:spcPts val="2400"/>
              </a:spcAft>
              <a:buFontTx/>
              <a:buChar char="-"/>
            </a:pPr>
            <a:endParaRPr lang="en-US" sz="1900" dirty="0" smtClean="0"/>
          </a:p>
          <a:p>
            <a:pPr marL="1028700" lvl="1">
              <a:spcBef>
                <a:spcPts val="0"/>
              </a:spcBef>
              <a:spcAft>
                <a:spcPts val="2400"/>
              </a:spcAft>
              <a:buFontTx/>
              <a:buChar char="-"/>
            </a:pPr>
            <a:endParaRPr lang="en-US" sz="1900" dirty="0" smtClean="0"/>
          </a:p>
          <a:p>
            <a:pPr marL="342900" indent="-342900">
              <a:spcBef>
                <a:spcPts val="0"/>
              </a:spcBef>
              <a:spcAft>
                <a:spcPts val="2400"/>
              </a:spcAft>
              <a:buFont typeface="Arial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715994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Country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60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Costa Rica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5447A0-53F5-A642-8614-F3F890D89D6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6965" y="1923416"/>
            <a:ext cx="8394700" cy="4594225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National Program for School vegetable 					        gardens implemented for more than 20 years.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Government gives financial resources, training and advice for schools to start their own garden project, with strong focus on non-chemical practices, including organic gardening.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Objectives are:</a:t>
            </a:r>
          </a:p>
          <a:p>
            <a:pPr marL="1085850" lvl="1" indent="-342900">
              <a:spcAft>
                <a:spcPts val="600"/>
              </a:spcAft>
              <a:buFont typeface="Wingdings" charset="2"/>
              <a:buChar char="ü"/>
            </a:pPr>
            <a:r>
              <a:rPr lang="en-US" sz="1600" dirty="0" smtClean="0"/>
              <a:t>Supply school canteens with fresh &amp; healthy food</a:t>
            </a:r>
          </a:p>
          <a:p>
            <a:pPr marL="1085850" lvl="1" indent="-342900">
              <a:spcAft>
                <a:spcPts val="600"/>
              </a:spcAft>
              <a:buFont typeface="Wingdings" charset="2"/>
              <a:buChar char="ü"/>
            </a:pPr>
            <a:r>
              <a:rPr lang="en-US" sz="1600" dirty="0" smtClean="0"/>
              <a:t>Promote environmental consciousness</a:t>
            </a:r>
          </a:p>
          <a:p>
            <a:pPr marL="1085850" lvl="1" indent="-342900">
              <a:spcAft>
                <a:spcPts val="600"/>
              </a:spcAft>
              <a:buFont typeface="Wingdings" charset="2"/>
              <a:buChar char="ü"/>
            </a:pPr>
            <a:r>
              <a:rPr lang="en-US" sz="1600" dirty="0" smtClean="0"/>
              <a:t>Develop healthy eating habits in children</a:t>
            </a:r>
          </a:p>
          <a:p>
            <a:pPr marL="1085850" lvl="1" indent="-342900">
              <a:spcAft>
                <a:spcPts val="600"/>
              </a:spcAft>
              <a:buFont typeface="Wingdings" charset="2"/>
              <a:buChar char="ü"/>
            </a:pPr>
            <a:r>
              <a:rPr lang="en-US" sz="1600" dirty="0" smtClean="0"/>
              <a:t>Encourage families to replicate children’s experience with a family vegetable garden for self-consumption.</a:t>
            </a:r>
          </a:p>
          <a:p>
            <a:pPr marL="342900" lvl="1" indent="-342900">
              <a:spcBef>
                <a:spcPts val="1056"/>
              </a:spcBef>
              <a:spcAft>
                <a:spcPts val="1200"/>
              </a:spcAft>
              <a:buFont typeface="Arial"/>
              <a:buChar char="•"/>
            </a:pPr>
            <a:r>
              <a:rPr lang="en-US" sz="1800" dirty="0"/>
              <a:t>Budget is </a:t>
            </a:r>
            <a:r>
              <a:rPr lang="en-US" sz="1800" dirty="0" smtClean="0"/>
              <a:t>about EUR 254,000/year. 1,000 school projects supported.</a:t>
            </a:r>
            <a:endParaRPr lang="en-US" sz="1800" dirty="0"/>
          </a:p>
          <a:p>
            <a:pPr marL="1085850" lvl="1" indent="-342900">
              <a:spcAft>
                <a:spcPts val="1200"/>
              </a:spcAft>
              <a:buFont typeface="Arial"/>
              <a:buChar char="•"/>
            </a:pPr>
            <a:endParaRPr lang="en-US" sz="1800" dirty="0" smtClean="0"/>
          </a:p>
          <a:p>
            <a:pPr>
              <a:spcAft>
                <a:spcPts val="1200"/>
              </a:spcAft>
            </a:pPr>
            <a:endParaRPr lang="en-US" dirty="0" smtClean="0"/>
          </a:p>
          <a:p>
            <a:pPr lvl="2">
              <a:spcAft>
                <a:spcPts val="1200"/>
              </a:spcAft>
            </a:pPr>
            <a:endParaRPr lang="en-US" sz="1800" dirty="0" smtClean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pic>
        <p:nvPicPr>
          <p:cNvPr id="12" name="Picture 11" descr="La escuela Los Geranios en Guácimo participó  al proyecto de huerta escolar. En la escuela hay 23 grupos y cada uno de ellos tiene un pedacito de tierra para sembrar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370" y="409034"/>
            <a:ext cx="2813129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5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7688" y="2391029"/>
            <a:ext cx="8062868" cy="45323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“Garden in Every School” initiative created by the California Department of Education.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 2006 State Bill established a </a:t>
            </a:r>
            <a:r>
              <a:rPr lang="en-US" dirty="0"/>
              <a:t>non-competitive grant program to California schools </a:t>
            </a:r>
            <a:r>
              <a:rPr lang="en-US" dirty="0" smtClean="0"/>
              <a:t>for 2006</a:t>
            </a:r>
            <a:r>
              <a:rPr lang="en-US" dirty="0"/>
              <a:t>-2009 to establish, </a:t>
            </a:r>
            <a:r>
              <a:rPr lang="en-US" dirty="0" smtClean="0"/>
              <a:t>maintain or </a:t>
            </a:r>
            <a:r>
              <a:rPr lang="en-US" dirty="0"/>
              <a:t>expand </a:t>
            </a:r>
            <a:r>
              <a:rPr lang="en-US" dirty="0" smtClean="0"/>
              <a:t>school </a:t>
            </a:r>
            <a:r>
              <a:rPr lang="en-US" dirty="0"/>
              <a:t>gardens </a:t>
            </a:r>
            <a:r>
              <a:rPr lang="en-US" dirty="0" smtClean="0"/>
              <a:t>that are </a:t>
            </a:r>
            <a:r>
              <a:rPr lang="en-US" dirty="0"/>
              <a:t>used for academic </a:t>
            </a:r>
            <a:r>
              <a:rPr lang="en-US" dirty="0" smtClean="0"/>
              <a:t>instruction. </a:t>
            </a:r>
          </a:p>
          <a:p>
            <a:pPr>
              <a:spcAft>
                <a:spcPts val="1200"/>
              </a:spcAft>
            </a:pPr>
            <a:r>
              <a:rPr lang="en-US" dirty="0"/>
              <a:t>G</a:t>
            </a:r>
            <a:r>
              <a:rPr lang="en-US" dirty="0" smtClean="0"/>
              <a:t>rants </a:t>
            </a:r>
            <a:r>
              <a:rPr lang="en-US" dirty="0"/>
              <a:t>up to USD 2,500 </a:t>
            </a:r>
            <a:r>
              <a:rPr lang="en-US" dirty="0" smtClean="0"/>
              <a:t>to </a:t>
            </a:r>
            <a:r>
              <a:rPr lang="en-US" dirty="0"/>
              <a:t>schools with less than 1000 students and </a:t>
            </a:r>
            <a:r>
              <a:rPr lang="en-US" dirty="0" smtClean="0"/>
              <a:t>up </a:t>
            </a:r>
            <a:r>
              <a:rPr lang="en-US" dirty="0"/>
              <a:t>to USD 5000 </a:t>
            </a:r>
            <a:r>
              <a:rPr lang="en-US" dirty="0" smtClean="0"/>
              <a:t>to </a:t>
            </a:r>
            <a:r>
              <a:rPr lang="en-US" dirty="0"/>
              <a:t>schools with more than 1000 </a:t>
            </a:r>
            <a:r>
              <a:rPr lang="en-US" dirty="0" smtClean="0"/>
              <a:t>students. 40% of schools applied. USD 10.9 million was awarded.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Funds </a:t>
            </a:r>
            <a:r>
              <a:rPr lang="en-US" dirty="0"/>
              <a:t>could be used for equipment, supplies, garden-related professional </a:t>
            </a:r>
            <a:r>
              <a:rPr lang="en-US" dirty="0" smtClean="0"/>
              <a:t>development.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 parallel, formation of the California </a:t>
            </a:r>
            <a:r>
              <a:rPr lang="en-US" dirty="0"/>
              <a:t>School Garden </a:t>
            </a:r>
            <a:r>
              <a:rPr lang="en-US" dirty="0" smtClean="0"/>
              <a:t>Network. 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172707" y="6516941"/>
            <a:ext cx="446749" cy="226125"/>
          </a:xfrm>
        </p:spPr>
        <p:txBody>
          <a:bodyPr/>
          <a:lstStyle/>
          <a:p>
            <a:fld id="{5D5447A0-53F5-A642-8614-F3F890D89D6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1" name="Picture 10" descr="imag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0" b="16995"/>
          <a:stretch/>
        </p:blipFill>
        <p:spPr>
          <a:xfrm>
            <a:off x="6136606" y="243934"/>
            <a:ext cx="2673350" cy="190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6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1150" y="3353278"/>
            <a:ext cx="6585747" cy="1443037"/>
          </a:xfrm>
        </p:spPr>
        <p:txBody>
          <a:bodyPr/>
          <a:lstStyle/>
          <a:p>
            <a:r>
              <a:rPr lang="en-US" dirty="0" smtClean="0"/>
              <a:t>Pitfalls and challenges of this form of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licyToolkit_PPT_4-3Ratio_TEMPLAT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Titl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ank you slide">
  <a:themeElements>
    <a:clrScheme name="Custom 2">
      <a:dk1>
        <a:srgbClr val="203150"/>
      </a:dk1>
      <a:lt1>
        <a:sysClr val="window" lastClr="FFFFFF"/>
      </a:lt1>
      <a:dk2>
        <a:srgbClr val="68709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PolicyToolkit_PPT_4-3Ratio_TEMPLATE.potx</Template>
  <TotalTime>0</TotalTime>
  <Words>476</Words>
  <Application>Microsoft Macintosh PowerPoint</Application>
  <PresentationFormat>Bildschirmpräsentation (4:3)</PresentationFormat>
  <Paragraphs>67</Paragraphs>
  <Slides>11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PolicyToolkit_PPT_4-3Ratio_TEMPLATE</vt:lpstr>
      <vt:lpstr>Section Title</vt:lpstr>
      <vt:lpstr>Content</vt:lpstr>
      <vt:lpstr>Thank you slide</vt:lpstr>
      <vt:lpstr>Including organic agriculture/gardening in schools</vt:lpstr>
      <vt:lpstr>PowerPoint-Präsentation</vt:lpstr>
      <vt:lpstr>Teach Organic Agriculture (OA) benefits early on</vt:lpstr>
      <vt:lpstr>PowerPoint-Präsentation</vt:lpstr>
      <vt:lpstr>Possible policy approaches</vt:lpstr>
      <vt:lpstr>PowerPoint-Präsentation</vt:lpstr>
      <vt:lpstr>Costa Rica</vt:lpstr>
      <vt:lpstr>California</vt:lpstr>
      <vt:lpstr>PowerPoint-Präsentation</vt:lpstr>
      <vt:lpstr>Lessons learned</vt:lpstr>
      <vt:lpstr>Thank you for your attention!</vt:lpstr>
    </vt:vector>
  </TitlesOfParts>
  <Company>IFOAM e.V.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German</dc:creator>
  <cp:lastModifiedBy>Flavia</cp:lastModifiedBy>
  <cp:revision>142</cp:revision>
  <dcterms:created xsi:type="dcterms:W3CDTF">2017-03-17T11:12:10Z</dcterms:created>
  <dcterms:modified xsi:type="dcterms:W3CDTF">2017-09-11T11:44:00Z</dcterms:modified>
</cp:coreProperties>
</file>