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8" r:id="rId4"/>
  </p:sldMasterIdLst>
  <p:notesMasterIdLst>
    <p:notesMasterId r:id="rId16"/>
  </p:notesMasterIdLst>
  <p:sldIdLst>
    <p:sldId id="262" r:id="rId5"/>
    <p:sldId id="257" r:id="rId6"/>
    <p:sldId id="259" r:id="rId7"/>
    <p:sldId id="267" r:id="rId8"/>
    <p:sldId id="268" r:id="rId9"/>
    <p:sldId id="270" r:id="rId10"/>
    <p:sldId id="299" r:id="rId11"/>
    <p:sldId id="306" r:id="rId12"/>
    <p:sldId id="303" r:id="rId13"/>
    <p:sldId id="304"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88" autoAdjust="0"/>
  </p:normalViewPr>
  <p:slideViewPr>
    <p:cSldViewPr snapToGrid="0" snapToObjects="1">
      <p:cViewPr>
        <p:scale>
          <a:sx n="100" d="100"/>
          <a:sy n="100" d="100"/>
        </p:scale>
        <p:origin x="-32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0F56-056B-3D46-BB1E-09D00B7A7B0F}" type="datetimeFigureOut">
              <a:rPr lang="en-US" smtClean="0"/>
              <a:t>9/4/17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18986-2758-0148-8401-B030045C1D49}" type="slidenum">
              <a:rPr lang="en-US" smtClean="0"/>
              <a:t>‹Nr.›</a:t>
            </a:fld>
            <a:endParaRPr lang="en-US"/>
          </a:p>
        </p:txBody>
      </p:sp>
    </p:spTree>
    <p:extLst>
      <p:ext uri="{BB962C8B-B14F-4D97-AF65-F5344CB8AC3E}">
        <p14:creationId xmlns:p14="http://schemas.microsoft.com/office/powerpoint/2010/main" val="4258999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ICS:</a:t>
            </a:r>
            <a:r>
              <a:rPr lang="en-US" baseline="0" dirty="0" smtClean="0"/>
              <a:t> Internal Control Systems for group certification</a:t>
            </a: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3</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418986-2758-0148-8401-B030045C1D49}" type="slidenum">
              <a:rPr lang="en-US" smtClean="0"/>
              <a:t>5</a:t>
            </a:fld>
            <a:endParaRPr lang="en-US"/>
          </a:p>
        </p:txBody>
      </p:sp>
    </p:spTree>
    <p:extLst>
      <p:ext uri="{BB962C8B-B14F-4D97-AF65-F5344CB8AC3E}">
        <p14:creationId xmlns:p14="http://schemas.microsoft.com/office/powerpoint/2010/main" val="272685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7</a:t>
            </a:fld>
            <a:endParaRPr lang="en-US"/>
          </a:p>
        </p:txBody>
      </p:sp>
    </p:spTree>
    <p:extLst>
      <p:ext uri="{BB962C8B-B14F-4D97-AF65-F5344CB8AC3E}">
        <p14:creationId xmlns:p14="http://schemas.microsoft.com/office/powerpoint/2010/main" val="14738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8</a:t>
            </a:fld>
            <a:endParaRPr lang="en-US"/>
          </a:p>
        </p:txBody>
      </p:sp>
    </p:spTree>
    <p:extLst>
      <p:ext uri="{BB962C8B-B14F-4D97-AF65-F5344CB8AC3E}">
        <p14:creationId xmlns:p14="http://schemas.microsoft.com/office/powerpoint/2010/main" val="37729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418986-2758-0148-8401-B030045C1D49}" type="slidenum">
              <a:rPr lang="en-US" smtClean="0"/>
              <a:t>10</a:t>
            </a:fld>
            <a:endParaRPr lang="en-US"/>
          </a:p>
        </p:txBody>
      </p:sp>
    </p:spTree>
    <p:extLst>
      <p:ext uri="{BB962C8B-B14F-4D97-AF65-F5344CB8AC3E}">
        <p14:creationId xmlns:p14="http://schemas.microsoft.com/office/powerpoint/2010/main" val="27268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cxnSp>
        <p:nvCxnSpPr>
          <p:cNvPr id="15" name="Straight Connector 14"/>
          <p:cNvCxnSpPr/>
          <p:nvPr userDrawn="1"/>
        </p:nvCxnSpPr>
        <p:spPr>
          <a:xfrm>
            <a:off x="1293068" y="4696190"/>
            <a:ext cx="206641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203002" y="3749855"/>
            <a:ext cx="5043233" cy="477252"/>
          </a:xfrm>
          <a:prstGeom prst="rect">
            <a:avLst/>
          </a:prstGeom>
        </p:spPr>
        <p:txBody>
          <a:bodyPr vert="horz" anchor="ctr" anchorCtr="0"/>
          <a:lstStyle>
            <a:lvl1pPr marL="0" indent="0">
              <a:buNone/>
              <a:defRPr sz="20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203002" y="2023824"/>
            <a:ext cx="5629585" cy="1582715"/>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203002" y="5324748"/>
            <a:ext cx="3558125" cy="433699"/>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Tree>
    <p:extLst>
      <p:ext uri="{BB962C8B-B14F-4D97-AF65-F5344CB8AC3E}">
        <p14:creationId xmlns:p14="http://schemas.microsoft.com/office/powerpoint/2010/main" val="31194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Picture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300" y="1724025"/>
            <a:ext cx="2475614"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3349428" y="1724025"/>
            <a:ext cx="5047681" cy="4078000"/>
          </a:xfrm>
          <a:prstGeom prst="rect">
            <a:avLst/>
          </a:prstGeom>
        </p:spPr>
        <p:txBody>
          <a:bodyPr vert="horz" anchor="t" anchorCtr="0"/>
          <a:lstStyle>
            <a:lvl1pPr marL="0" indent="0">
              <a:buNone/>
              <a:defRPr sz="1200"/>
            </a:lvl1pPr>
          </a:lstStyle>
          <a:p>
            <a:pPr lvl="0"/>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139934699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icture lef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6194574"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424818425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icture righ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3057671" y="1724025"/>
            <a:ext cx="5339437"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1724025"/>
            <a:ext cx="2202535" cy="4078000"/>
          </a:xfrm>
          <a:prstGeom prst="rect">
            <a:avLst/>
          </a:prstGeom>
        </p:spPr>
        <p:txBody>
          <a:bodyPr vert="horz" anchor="t" anchorCtr="0"/>
          <a:lstStyle>
            <a:lvl1pPr marL="0" indent="0">
              <a:buNone/>
              <a:defRPr sz="1200"/>
            </a:lvl1pPr>
          </a:lstStyle>
          <a:p>
            <a:pPr lvl="0"/>
            <a:endParaRPr lang="en-US" dirty="0"/>
          </a:p>
        </p:txBody>
      </p:sp>
      <p:sp>
        <p:nvSpPr>
          <p:cNvPr id="11"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156188734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2 Picture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6" name="Media Placeholder 5"/>
          <p:cNvSpPr>
            <a:spLocks noGrp="1"/>
          </p:cNvSpPr>
          <p:nvPr>
            <p:ph type="media" sz="quarter" idx="10" hasCustomPrompt="1"/>
          </p:nvPr>
        </p:nvSpPr>
        <p:spPr>
          <a:xfrm>
            <a:off x="749299" y="1724025"/>
            <a:ext cx="3726981" cy="4078000"/>
          </a:xfrm>
          <a:prstGeom prst="rect">
            <a:avLst/>
          </a:prstGeom>
        </p:spPr>
        <p:txBody>
          <a:bodyPr vert="horz"/>
          <a:lstStyle/>
          <a:p>
            <a:r>
              <a:rPr lang="en-US" dirty="0" smtClean="0"/>
              <a:t>Picture</a:t>
            </a:r>
            <a:endParaRPr lang="en-US" dirty="0"/>
          </a:p>
        </p:txBody>
      </p:sp>
      <p:sp>
        <p:nvSpPr>
          <p:cNvPr id="8" name="Text Placeholder 9"/>
          <p:cNvSpPr>
            <a:spLocks noGrp="1"/>
          </p:cNvSpPr>
          <p:nvPr>
            <p:ph type="body" sz="quarter" idx="12"/>
          </p:nvPr>
        </p:nvSpPr>
        <p:spPr>
          <a:xfrm>
            <a:off x="749493" y="5914081"/>
            <a:ext cx="3726787" cy="460676"/>
          </a:xfrm>
          <a:prstGeom prst="rect">
            <a:avLst/>
          </a:prstGeom>
        </p:spPr>
        <p:txBody>
          <a:bodyPr vert="horz" anchor="t" anchorCtr="0"/>
          <a:lstStyle>
            <a:lvl1pPr marL="0" indent="0">
              <a:buNone/>
              <a:defRPr sz="1200"/>
            </a:lvl1pPr>
          </a:lstStyle>
          <a:p>
            <a:pPr lvl="0"/>
            <a:endParaRPr lang="en-US" dirty="0"/>
          </a:p>
        </p:txBody>
      </p:sp>
      <p:sp>
        <p:nvSpPr>
          <p:cNvPr id="10" name="Media Placeholder 5"/>
          <p:cNvSpPr>
            <a:spLocks noGrp="1"/>
          </p:cNvSpPr>
          <p:nvPr>
            <p:ph type="media" sz="quarter" idx="13" hasCustomPrompt="1"/>
          </p:nvPr>
        </p:nvSpPr>
        <p:spPr>
          <a:xfrm>
            <a:off x="4670128" y="1724025"/>
            <a:ext cx="3726981" cy="4078000"/>
          </a:xfrm>
          <a:prstGeom prst="rect">
            <a:avLst/>
          </a:prstGeom>
        </p:spPr>
        <p:txBody>
          <a:bodyPr vert="horz"/>
          <a:lstStyle/>
          <a:p>
            <a:r>
              <a:rPr lang="en-US" dirty="0" smtClean="0"/>
              <a:t>Picture</a:t>
            </a:r>
            <a:endParaRPr lang="en-US" dirty="0"/>
          </a:p>
        </p:txBody>
      </p:sp>
      <p:sp>
        <p:nvSpPr>
          <p:cNvPr id="11" name="Text Placeholder 9"/>
          <p:cNvSpPr>
            <a:spLocks noGrp="1"/>
          </p:cNvSpPr>
          <p:nvPr>
            <p:ph type="body" sz="quarter" idx="14"/>
          </p:nvPr>
        </p:nvSpPr>
        <p:spPr>
          <a:xfrm>
            <a:off x="4670128" y="5914081"/>
            <a:ext cx="3491767" cy="460676"/>
          </a:xfrm>
          <a:prstGeom prst="rect">
            <a:avLst/>
          </a:prstGeom>
        </p:spPr>
        <p:txBody>
          <a:bodyPr vert="horz" anchor="t" anchorCtr="0"/>
          <a:lstStyle>
            <a:lvl1pPr marL="0" indent="0">
              <a:buNone/>
              <a:defRPr sz="1200"/>
            </a:lvl1pPr>
          </a:lstStyle>
          <a:p>
            <a:pPr lvl="0"/>
            <a:endParaRPr lang="en-US" dirty="0"/>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51236363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sz="2400" b="1"/>
            </a:lvl1pPr>
          </a:lstStyle>
          <a:p>
            <a:endParaRPr lang="en-US" dirty="0"/>
          </a:p>
        </p:txBody>
      </p:sp>
      <p:sp>
        <p:nvSpPr>
          <p:cNvPr id="5" name="Table Placeholder 4"/>
          <p:cNvSpPr>
            <a:spLocks noGrp="1"/>
          </p:cNvSpPr>
          <p:nvPr>
            <p:ph type="tbl" sz="quarter" idx="10"/>
          </p:nvPr>
        </p:nvSpPr>
        <p:spPr>
          <a:xfrm>
            <a:off x="749300" y="1618592"/>
            <a:ext cx="7648575" cy="4550434"/>
          </a:xfrm>
          <a:prstGeom prst="rect">
            <a:avLst/>
          </a:prstGeom>
        </p:spPr>
        <p:txBody>
          <a:bodyPr vert="horz"/>
          <a:lstStyle/>
          <a:p>
            <a:endParaRPr lang="en-US"/>
          </a:p>
        </p:txBody>
      </p:sp>
      <p:sp>
        <p:nvSpPr>
          <p:cNvPr id="13"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979450063"/>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 Pictur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300" y="504253"/>
            <a:ext cx="3733206" cy="5042533"/>
          </a:xfrm>
          <a:prstGeom prst="rect">
            <a:avLst/>
          </a:prstGeom>
        </p:spPr>
        <p:txBody>
          <a:bodyPr vert="horz"/>
          <a:lstStyle/>
          <a:p>
            <a:endParaRPr lang="en-US"/>
          </a:p>
        </p:txBody>
      </p:sp>
      <p:sp>
        <p:nvSpPr>
          <p:cNvPr id="10" name="Picture Placeholder 5"/>
          <p:cNvSpPr>
            <a:spLocks noGrp="1"/>
          </p:cNvSpPr>
          <p:nvPr>
            <p:ph type="pic" sz="quarter" idx="11"/>
          </p:nvPr>
        </p:nvSpPr>
        <p:spPr>
          <a:xfrm>
            <a:off x="4638148" y="504252"/>
            <a:ext cx="3758961" cy="2278479"/>
          </a:xfrm>
          <a:prstGeom prst="rect">
            <a:avLst/>
          </a:prstGeom>
        </p:spPr>
        <p:txBody>
          <a:bodyPr vert="horz"/>
          <a:lstStyle/>
          <a:p>
            <a:endParaRPr lang="en-US"/>
          </a:p>
        </p:txBody>
      </p:sp>
      <p:sp>
        <p:nvSpPr>
          <p:cNvPr id="11" name="Picture Placeholder 5"/>
          <p:cNvSpPr>
            <a:spLocks noGrp="1"/>
          </p:cNvSpPr>
          <p:nvPr>
            <p:ph type="pic" sz="quarter" idx="12"/>
          </p:nvPr>
        </p:nvSpPr>
        <p:spPr>
          <a:xfrm>
            <a:off x="4638148" y="2952998"/>
            <a:ext cx="3758961" cy="2593788"/>
          </a:xfrm>
          <a:prstGeom prst="rect">
            <a:avLst/>
          </a:prstGeom>
        </p:spPr>
        <p:txBody>
          <a:bodyPr vert="horz"/>
          <a:lstStyle/>
          <a:p>
            <a:endParaRPr lang="en-US"/>
          </a:p>
        </p:txBody>
      </p:sp>
      <p:sp>
        <p:nvSpPr>
          <p:cNvPr id="14" name="Text Placeholder 9"/>
          <p:cNvSpPr>
            <a:spLocks noGrp="1"/>
          </p:cNvSpPr>
          <p:nvPr>
            <p:ph type="body" sz="quarter" idx="13"/>
          </p:nvPr>
        </p:nvSpPr>
        <p:spPr>
          <a:xfrm>
            <a:off x="749300" y="5702420"/>
            <a:ext cx="7647809" cy="460676"/>
          </a:xfrm>
          <a:prstGeom prst="rect">
            <a:avLst/>
          </a:prstGeom>
        </p:spPr>
        <p:txBody>
          <a:bodyPr vert="horz" anchor="t" anchorCtr="0"/>
          <a:lstStyle>
            <a:lvl1pPr marL="0" indent="0">
              <a:buNone/>
              <a:defRPr sz="1200"/>
            </a:lvl1pPr>
          </a:lstStyle>
          <a:p>
            <a:pPr lvl="0"/>
            <a:endParaRPr lang="en-US" dirty="0"/>
          </a:p>
        </p:txBody>
      </p:sp>
      <p:sp>
        <p:nvSpPr>
          <p:cNvPr id="16"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31759801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337133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18" y="1999697"/>
            <a:ext cx="5594586" cy="899847"/>
          </a:xfrm>
          <a:prstGeom prst="rect">
            <a:avLst/>
          </a:prstGeom>
        </p:spPr>
        <p:txBody>
          <a:bodyPr anchor="ctr" anchorCtr="0"/>
          <a:lstStyle>
            <a:lvl1pPr algn="l">
              <a:defRPr sz="2800" b="1" baseline="0"/>
            </a:lvl1pPr>
          </a:lstStyle>
          <a:p>
            <a:r>
              <a:rPr lang="en-GB" dirty="0" smtClean="0"/>
              <a:t>Add ‘thank you’ message here</a:t>
            </a:r>
            <a:endParaRPr lang="en-US" dirty="0"/>
          </a:p>
        </p:txBody>
      </p:sp>
      <p:sp>
        <p:nvSpPr>
          <p:cNvPr id="3" name="Subtitle 2"/>
          <p:cNvSpPr>
            <a:spLocks noGrp="1"/>
          </p:cNvSpPr>
          <p:nvPr>
            <p:ph type="subTitle" idx="1" hasCustomPrompt="1"/>
          </p:nvPr>
        </p:nvSpPr>
        <p:spPr>
          <a:xfrm>
            <a:off x="1128419" y="2894402"/>
            <a:ext cx="6400800" cy="462421"/>
          </a:xfrm>
          <a:prstGeom prst="rect">
            <a:avLst/>
          </a:prstGeom>
        </p:spPr>
        <p:txBody>
          <a:bodyPr anchor="ctr" anchorCtr="0"/>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smtClean="0"/>
              <a:t>email@email.com</a:t>
            </a:r>
            <a:endParaRPr lang="en-US" dirty="0"/>
          </a:p>
        </p:txBody>
      </p:sp>
      <p:sp>
        <p:nvSpPr>
          <p:cNvPr id="8" name="Text Placeholder 7"/>
          <p:cNvSpPr>
            <a:spLocks noGrp="1"/>
          </p:cNvSpPr>
          <p:nvPr>
            <p:ph type="body" sz="quarter" idx="10" hasCustomPrompt="1"/>
          </p:nvPr>
        </p:nvSpPr>
        <p:spPr>
          <a:xfrm>
            <a:off x="1128419" y="4720259"/>
            <a:ext cx="5427662" cy="471487"/>
          </a:xfrm>
          <a:prstGeom prst="rect">
            <a:avLst/>
          </a:prstGeom>
        </p:spPr>
        <p:txBody>
          <a:bodyPr vert="horz" anchor="ctr" anchorCtr="0"/>
          <a:lstStyle>
            <a:lvl1pPr marL="0" indent="0" algn="l">
              <a:buNone/>
              <a:defRPr sz="1200" baseline="0">
                <a:solidFill>
                  <a:schemeClr val="tx2"/>
                </a:solidFill>
              </a:defRPr>
            </a:lvl1pPr>
            <a:lvl4pPr marL="1371600" indent="0">
              <a:buNone/>
              <a:defRPr/>
            </a:lvl4pPr>
            <a:lvl5pPr marL="1828800" indent="0">
              <a:buNone/>
              <a:defRPr/>
            </a:lvl5pPr>
          </a:lstStyle>
          <a:p>
            <a:pPr lvl="0"/>
            <a:r>
              <a:rPr lang="en-GB" dirty="0" smtClean="0"/>
              <a:t>Name | Location</a:t>
            </a:r>
          </a:p>
        </p:txBody>
      </p:sp>
    </p:spTree>
    <p:extLst>
      <p:ext uri="{BB962C8B-B14F-4D97-AF65-F5344CB8AC3E}">
        <p14:creationId xmlns:p14="http://schemas.microsoft.com/office/powerpoint/2010/main" val="290958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ubtitle version2">
    <p:spTree>
      <p:nvGrpSpPr>
        <p:cNvPr id="1" name=""/>
        <p:cNvGrpSpPr/>
        <p:nvPr/>
      </p:nvGrpSpPr>
      <p:grpSpPr>
        <a:xfrm>
          <a:off x="0" y="0"/>
          <a:ext cx="0" cy="0"/>
          <a:chOff x="0" y="0"/>
          <a:chExt cx="0" cy="0"/>
        </a:xfrm>
      </p:grpSpPr>
      <p:cxnSp>
        <p:nvCxnSpPr>
          <p:cNvPr id="8" name="Straight Connector 7"/>
          <p:cNvCxnSpPr/>
          <p:nvPr userDrawn="1"/>
        </p:nvCxnSpPr>
        <p:spPr>
          <a:xfrm>
            <a:off x="1193995" y="3650157"/>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193995" y="5725451"/>
            <a:ext cx="252049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2"/>
          </p:nvPr>
        </p:nvSpPr>
        <p:spPr>
          <a:xfrm>
            <a:off x="1193995" y="3831327"/>
            <a:ext cx="5043233" cy="1263486"/>
          </a:xfrm>
          <a:prstGeom prst="rect">
            <a:avLst/>
          </a:prstGeom>
        </p:spPr>
        <p:txBody>
          <a:bodyPr vert="horz" anchor="ctr" anchorCtr="0"/>
          <a:lstStyle>
            <a:lvl1pPr marL="0" indent="0">
              <a:buNone/>
              <a:defRPr sz="2400" b="0">
                <a:solidFill>
                  <a:schemeClr val="tx2"/>
                </a:solidFill>
              </a:defRPr>
            </a:lvl1pPr>
            <a:lvl2pPr marL="457200" indent="0">
              <a:buNone/>
              <a:defRPr/>
            </a:lvl2pPr>
            <a:lvl5pPr marL="1828800" indent="0" algn="l">
              <a:buNone/>
              <a:defRPr/>
            </a:lvl5pPr>
          </a:lstStyle>
          <a:p>
            <a:pPr lvl="0"/>
            <a:r>
              <a:rPr lang="de-DE" smtClean="0"/>
              <a:t>Click to edit Master text styles</a:t>
            </a:r>
          </a:p>
        </p:txBody>
      </p:sp>
      <p:sp>
        <p:nvSpPr>
          <p:cNvPr id="9" name="Title 4"/>
          <p:cNvSpPr>
            <a:spLocks noGrp="1"/>
          </p:cNvSpPr>
          <p:nvPr>
            <p:ph type="title"/>
          </p:nvPr>
        </p:nvSpPr>
        <p:spPr>
          <a:xfrm>
            <a:off x="1193995" y="1947332"/>
            <a:ext cx="5629585" cy="1632518"/>
          </a:xfrm>
          <a:prstGeom prst="rect">
            <a:avLst/>
          </a:prstGeom>
        </p:spPr>
        <p:txBody>
          <a:bodyPr vert="horz" anchor="ctr" anchorCtr="0"/>
          <a:lstStyle>
            <a:lvl1pPr algn="l">
              <a:defRPr sz="3600" b="1"/>
            </a:lvl1pPr>
          </a:lstStyle>
          <a:p>
            <a:r>
              <a:rPr lang="de-DE" smtClean="0"/>
              <a:t>Click to edit Master title style</a:t>
            </a:r>
            <a:endParaRPr lang="en-US" dirty="0"/>
          </a:p>
        </p:txBody>
      </p:sp>
      <p:sp>
        <p:nvSpPr>
          <p:cNvPr id="10" name="Text Placeholder 12"/>
          <p:cNvSpPr>
            <a:spLocks noGrp="1"/>
          </p:cNvSpPr>
          <p:nvPr>
            <p:ph type="body" sz="quarter" idx="11" hasCustomPrompt="1"/>
          </p:nvPr>
        </p:nvSpPr>
        <p:spPr>
          <a:xfrm>
            <a:off x="1193995" y="5291753"/>
            <a:ext cx="3558125" cy="385766"/>
          </a:xfrm>
          <a:prstGeom prst="rect">
            <a:avLst/>
          </a:prstGeom>
        </p:spPr>
        <p:txBody>
          <a:bodyPr vert="horz" anchor="ctr" anchorCtr="0"/>
          <a:lstStyle>
            <a:lvl1pPr marL="0" indent="0">
              <a:buNone/>
              <a:defRPr sz="1200" baseline="0"/>
            </a:lvl1pPr>
          </a:lstStyle>
          <a:p>
            <a:pPr lvl="0"/>
            <a:r>
              <a:rPr lang="en-US" sz="1200" dirty="0" smtClean="0"/>
              <a:t>Name | Location</a:t>
            </a:r>
            <a:endParaRPr lang="en-US" dirty="0"/>
          </a:p>
        </p:txBody>
      </p:sp>
    </p:spTree>
    <p:extLst>
      <p:ext uri="{BB962C8B-B14F-4D97-AF65-F5344CB8AC3E}">
        <p14:creationId xmlns:p14="http://schemas.microsoft.com/office/powerpoint/2010/main" val="374871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1148963" y="4106943"/>
            <a:ext cx="562958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1148963" y="4848223"/>
            <a:ext cx="3558125" cy="367296"/>
          </a:xfrm>
          <a:prstGeom prst="rect">
            <a:avLst/>
          </a:prstGeom>
        </p:spPr>
        <p:txBody>
          <a:bodyPr vert="horz" anchor="ctr" anchorCtr="0"/>
          <a:lstStyle>
            <a:lvl1pPr marL="0" indent="0">
              <a:buNone/>
              <a:defRPr sz="1200" baseline="0"/>
            </a:lvl1pPr>
          </a:lstStyle>
          <a:p>
            <a:pPr lvl="0"/>
            <a:r>
              <a:rPr lang="en-US" dirty="0" smtClean="0"/>
              <a:t>Name | Location</a:t>
            </a:r>
            <a:endParaRPr lang="en-US" dirty="0"/>
          </a:p>
        </p:txBody>
      </p:sp>
      <p:sp>
        <p:nvSpPr>
          <p:cNvPr id="5" name="Title 4"/>
          <p:cNvSpPr>
            <a:spLocks noGrp="1"/>
          </p:cNvSpPr>
          <p:nvPr>
            <p:ph type="title"/>
          </p:nvPr>
        </p:nvSpPr>
        <p:spPr>
          <a:xfrm>
            <a:off x="1148963" y="1971427"/>
            <a:ext cx="5629585" cy="1562562"/>
          </a:xfrm>
          <a:prstGeom prst="rect">
            <a:avLst/>
          </a:prstGeom>
        </p:spPr>
        <p:txBody>
          <a:bodyPr vert="horz" anchor="ctr" anchorCtr="0"/>
          <a:lstStyle>
            <a:lvl1pPr algn="l">
              <a:defRPr sz="3600" b="1"/>
            </a:lvl1pPr>
          </a:lstStyle>
          <a:p>
            <a:r>
              <a:rPr lang="de-DE" smtClean="0"/>
              <a:t>Click to edit Master title style</a:t>
            </a:r>
            <a:endParaRPr lang="en-US" dirty="0"/>
          </a:p>
        </p:txBody>
      </p:sp>
    </p:spTree>
    <p:extLst>
      <p:ext uri="{BB962C8B-B14F-4D97-AF65-F5344CB8AC3E}">
        <p14:creationId xmlns:p14="http://schemas.microsoft.com/office/powerpoint/2010/main" val="141874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Basic">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353278"/>
            <a:ext cx="5715667" cy="1443037"/>
          </a:xfrm>
          <a:prstGeom prst="rect">
            <a:avLst/>
          </a:prstGeom>
        </p:spPr>
        <p:txBody>
          <a:bodyPr vert="horz" anchor="t" anchorCtr="0"/>
          <a:lstStyle>
            <a:lvl1pPr marL="0" indent="0">
              <a:buNone/>
              <a:defRPr b="1" baseline="0">
                <a:latin typeface="+mj-lt"/>
              </a:defRPr>
            </a:lvl1pPr>
          </a:lstStyle>
          <a:p>
            <a:pPr lvl="0"/>
            <a:endParaRPr lang="en-US" dirty="0"/>
          </a:p>
        </p:txBody>
      </p:sp>
    </p:spTree>
    <p:extLst>
      <p:ext uri="{BB962C8B-B14F-4D97-AF65-F5344CB8AC3E}">
        <p14:creationId xmlns:p14="http://schemas.microsoft.com/office/powerpoint/2010/main" val="21021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section #">
    <p:spTree>
      <p:nvGrpSpPr>
        <p:cNvPr id="1" name=""/>
        <p:cNvGrpSpPr/>
        <p:nvPr/>
      </p:nvGrpSpPr>
      <p:grpSpPr>
        <a:xfrm>
          <a:off x="0" y="0"/>
          <a:ext cx="0" cy="0"/>
          <a:chOff x="0" y="0"/>
          <a:chExt cx="0" cy="0"/>
        </a:xfrm>
      </p:grpSpPr>
      <p:sp>
        <p:nvSpPr>
          <p:cNvPr id="9" name="Freeform 8"/>
          <p:cNvSpPr/>
          <p:nvPr userDrawn="1"/>
        </p:nvSpPr>
        <p:spPr>
          <a:xfrm rot="10800000">
            <a:off x="753795" y="2911285"/>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51150" y="3947766"/>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51151" y="3348555"/>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Tree>
    <p:extLst>
      <p:ext uri="{BB962C8B-B14F-4D97-AF65-F5344CB8AC3E}">
        <p14:creationId xmlns:p14="http://schemas.microsoft.com/office/powerpoint/2010/main" val="137811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Subtitle">
    <p:spTree>
      <p:nvGrpSpPr>
        <p:cNvPr id="1" name=""/>
        <p:cNvGrpSpPr/>
        <p:nvPr/>
      </p:nvGrpSpPr>
      <p:grpSpPr>
        <a:xfrm>
          <a:off x="0" y="0"/>
          <a:ext cx="0" cy="0"/>
          <a:chOff x="0" y="0"/>
          <a:chExt cx="0" cy="0"/>
        </a:xfrm>
      </p:grpSpPr>
      <p:sp>
        <p:nvSpPr>
          <p:cNvPr id="9" name="Freeform 8"/>
          <p:cNvSpPr/>
          <p:nvPr userDrawn="1"/>
        </p:nvSpPr>
        <p:spPr>
          <a:xfrm rot="10800000">
            <a:off x="726774" y="2927190"/>
            <a:ext cx="994712" cy="1031058"/>
          </a:xfrm>
          <a:custGeom>
            <a:avLst/>
            <a:gdLst>
              <a:gd name="connsiteX0" fmla="*/ 0 w 1152627"/>
              <a:gd name="connsiteY0" fmla="*/ 1031058 h 1031058"/>
              <a:gd name="connsiteX1" fmla="*/ 1152627 w 1152627"/>
              <a:gd name="connsiteY1" fmla="*/ 1018484 h 1031058"/>
              <a:gd name="connsiteX2" fmla="*/ 1140053 w 1152627"/>
              <a:gd name="connsiteY2" fmla="*/ 0 h 1031058"/>
            </a:gdLst>
            <a:ahLst/>
            <a:cxnLst>
              <a:cxn ang="0">
                <a:pos x="connsiteX0" y="connsiteY0"/>
              </a:cxn>
              <a:cxn ang="0">
                <a:pos x="connsiteX1" y="connsiteY1"/>
              </a:cxn>
              <a:cxn ang="0">
                <a:pos x="connsiteX2" y="connsiteY2"/>
              </a:cxn>
            </a:cxnLst>
            <a:rect l="l" t="t" r="r" b="b"/>
            <a:pathLst>
              <a:path w="1152627" h="1031058">
                <a:moveTo>
                  <a:pt x="0" y="1031058"/>
                </a:moveTo>
                <a:lnTo>
                  <a:pt x="1152627" y="1018484"/>
                </a:lnTo>
                <a:lnTo>
                  <a:pt x="1140053" y="0"/>
                </a:lnTo>
              </a:path>
            </a:pathLst>
          </a:custGeom>
          <a:ln w="111125" cap="flat" cmpd="sng">
            <a:solidFill>
              <a:srgbClr val="203150"/>
            </a:solidFill>
            <a:miter lim="800000"/>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 Placeholder 12"/>
          <p:cNvSpPr>
            <a:spLocks noGrp="1"/>
          </p:cNvSpPr>
          <p:nvPr>
            <p:ph type="body" sz="quarter" idx="10"/>
          </p:nvPr>
        </p:nvSpPr>
        <p:spPr>
          <a:xfrm>
            <a:off x="1224129" y="3963671"/>
            <a:ext cx="5715667" cy="1443037"/>
          </a:xfrm>
          <a:prstGeom prst="rect">
            <a:avLst/>
          </a:prstGeom>
        </p:spPr>
        <p:txBody>
          <a:bodyPr vert="horz" anchor="ctr" anchorCtr="0"/>
          <a:lstStyle>
            <a:lvl1pPr marL="0" indent="0">
              <a:buNone/>
              <a:defRPr b="1" baseline="0">
                <a:latin typeface="+mj-lt"/>
              </a:defRPr>
            </a:lvl1pPr>
          </a:lstStyle>
          <a:p>
            <a:pPr lvl="0"/>
            <a:endParaRPr lang="en-US" dirty="0"/>
          </a:p>
        </p:txBody>
      </p:sp>
      <p:sp>
        <p:nvSpPr>
          <p:cNvPr id="15" name="Text Placeholder 14"/>
          <p:cNvSpPr>
            <a:spLocks noGrp="1"/>
          </p:cNvSpPr>
          <p:nvPr>
            <p:ph type="body" sz="quarter" idx="11" hasCustomPrompt="1"/>
          </p:nvPr>
        </p:nvSpPr>
        <p:spPr>
          <a:xfrm>
            <a:off x="1224130" y="3361790"/>
            <a:ext cx="4865688" cy="541338"/>
          </a:xfrm>
          <a:prstGeom prst="rect">
            <a:avLst/>
          </a:prstGeom>
        </p:spPr>
        <p:txBody>
          <a:bodyPr vert="horz" anchor="ctr" anchorCtr="0"/>
          <a:lstStyle>
            <a:lvl1pPr marL="0" indent="0">
              <a:buNone/>
              <a:defRPr sz="2400" b="1" baseline="0">
                <a:solidFill>
                  <a:srgbClr val="687097"/>
                </a:solidFill>
                <a:latin typeface="+mj-lt"/>
              </a:defRPr>
            </a:lvl1pPr>
          </a:lstStyle>
          <a:p>
            <a:pPr lvl="0"/>
            <a:r>
              <a:rPr lang="en-US" dirty="0" smtClean="0">
                <a:latin typeface="+mj-lt"/>
              </a:rPr>
              <a:t>SECTION #</a:t>
            </a:r>
            <a:endParaRPr lang="en-US" dirty="0"/>
          </a:p>
        </p:txBody>
      </p:sp>
      <p:sp>
        <p:nvSpPr>
          <p:cNvPr id="5" name="Text Placeholder 12"/>
          <p:cNvSpPr>
            <a:spLocks noGrp="1"/>
          </p:cNvSpPr>
          <p:nvPr>
            <p:ph type="body" sz="quarter" idx="12" hasCustomPrompt="1"/>
          </p:nvPr>
        </p:nvSpPr>
        <p:spPr>
          <a:xfrm>
            <a:off x="1224129" y="5450287"/>
            <a:ext cx="5715667" cy="478998"/>
          </a:xfrm>
          <a:prstGeom prst="rect">
            <a:avLst/>
          </a:prstGeom>
        </p:spPr>
        <p:txBody>
          <a:bodyPr vert="horz" anchor="ctr" anchorCtr="0"/>
          <a:lstStyle>
            <a:lvl1pPr marL="0" indent="0">
              <a:buNone/>
              <a:defRPr sz="2400" b="0" i="0" baseline="0">
                <a:solidFill>
                  <a:schemeClr val="tx2"/>
                </a:solidFill>
                <a:latin typeface="+mj-lt"/>
              </a:defRPr>
            </a:lvl1pPr>
          </a:lstStyle>
          <a:p>
            <a:pPr lvl="0"/>
            <a:r>
              <a:rPr lang="en-US" dirty="0" smtClean="0"/>
              <a:t>Click to add subtitle</a:t>
            </a:r>
            <a:endParaRPr lang="en-US" dirty="0"/>
          </a:p>
        </p:txBody>
      </p:sp>
    </p:spTree>
    <p:extLst>
      <p:ext uri="{BB962C8B-B14F-4D97-AF65-F5344CB8AC3E}">
        <p14:creationId xmlns:p14="http://schemas.microsoft.com/office/powerpoint/2010/main" val="35335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9"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
        <p:nvSpPr>
          <p:cNvPr id="11" name="Text Placeholder 10"/>
          <p:cNvSpPr>
            <a:spLocks noGrp="1"/>
          </p:cNvSpPr>
          <p:nvPr>
            <p:ph type="body" sz="quarter" idx="10" hasCustomPrompt="1"/>
          </p:nvPr>
        </p:nvSpPr>
        <p:spPr>
          <a:xfrm>
            <a:off x="749493" y="1651000"/>
            <a:ext cx="7648382" cy="4594225"/>
          </a:xfrm>
          <a:prstGeom prst="rect">
            <a:avLst/>
          </a:prstGeom>
        </p:spPr>
        <p:txBody>
          <a:bodyPr vert="horz"/>
          <a:lstStyle>
            <a:lvl1pPr marL="0" indent="0">
              <a:buNone/>
              <a:defRPr sz="1800" baseline="0"/>
            </a:lvl1pPr>
          </a:lstStyle>
          <a:p>
            <a:pPr lvl="0"/>
            <a:r>
              <a:rPr lang="en-US" dirty="0" smtClean="0"/>
              <a:t>Content here</a:t>
            </a:r>
            <a:endParaRPr lang="en-US" dirty="0"/>
          </a:p>
        </p:txBody>
      </p:sp>
    </p:spTree>
    <p:extLst>
      <p:ext uri="{BB962C8B-B14F-4D97-AF65-F5344CB8AC3E}">
        <p14:creationId xmlns:p14="http://schemas.microsoft.com/office/powerpoint/2010/main" val="261396512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5" name="Text Placeholder 4"/>
          <p:cNvSpPr>
            <a:spLocks noGrp="1"/>
          </p:cNvSpPr>
          <p:nvPr>
            <p:ph type="body" sz="quarter" idx="10"/>
          </p:nvPr>
        </p:nvSpPr>
        <p:spPr>
          <a:xfrm>
            <a:off x="749300" y="1668463"/>
            <a:ext cx="7648575" cy="4532312"/>
          </a:xfrm>
          <a:prstGeom prst="rect">
            <a:avLst/>
          </a:prstGeom>
        </p:spPr>
        <p:txBody>
          <a:bodyPr vert="horz"/>
          <a:lstStyle>
            <a:lvl1pPr marL="342900" indent="-342900">
              <a:buClr>
                <a:schemeClr val="tx2"/>
              </a:buClr>
              <a:buSzPct val="70000"/>
              <a:buFont typeface="Wingdings" charset="2"/>
              <a:buChar char="v"/>
              <a:defRPr sz="18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35547889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49493" y="243934"/>
            <a:ext cx="7647616" cy="1143000"/>
          </a:xfrm>
          <a:prstGeom prst="rect">
            <a:avLst/>
          </a:prstGeom>
        </p:spPr>
        <p:txBody>
          <a:bodyPr vert="horz" lIns="91440" tIns="45720" rIns="91440" bIns="45720" rtlCol="0" anchor="ctr">
            <a:noAutofit/>
          </a:bodyPr>
          <a:lstStyle>
            <a:lvl1pPr>
              <a:defRPr b="1"/>
            </a:lvl1pPr>
          </a:lstStyle>
          <a:p>
            <a:endParaRPr lang="en-US" dirty="0"/>
          </a:p>
        </p:txBody>
      </p:sp>
      <p:sp>
        <p:nvSpPr>
          <p:cNvPr id="6" name="Media Placeholder 5"/>
          <p:cNvSpPr>
            <a:spLocks noGrp="1"/>
          </p:cNvSpPr>
          <p:nvPr>
            <p:ph type="media" sz="quarter" idx="10" hasCustomPrompt="1"/>
          </p:nvPr>
        </p:nvSpPr>
        <p:spPr>
          <a:xfrm>
            <a:off x="749300" y="1724025"/>
            <a:ext cx="7648575" cy="4078000"/>
          </a:xfrm>
          <a:prstGeom prst="rect">
            <a:avLst/>
          </a:prstGeom>
        </p:spPr>
        <p:txBody>
          <a:bodyPr vert="horz"/>
          <a:lstStyle/>
          <a:p>
            <a:r>
              <a:rPr lang="en-US" dirty="0" smtClean="0"/>
              <a:t>Picture</a:t>
            </a:r>
            <a:endParaRPr lang="en-US" dirty="0"/>
          </a:p>
        </p:txBody>
      </p:sp>
      <p:sp>
        <p:nvSpPr>
          <p:cNvPr id="10" name="Text Placeholder 9"/>
          <p:cNvSpPr>
            <a:spLocks noGrp="1"/>
          </p:cNvSpPr>
          <p:nvPr>
            <p:ph type="body" sz="quarter" idx="11" hasCustomPrompt="1"/>
          </p:nvPr>
        </p:nvSpPr>
        <p:spPr>
          <a:xfrm>
            <a:off x="749300" y="5926138"/>
            <a:ext cx="7194550" cy="560387"/>
          </a:xfrm>
          <a:prstGeom prst="rect">
            <a:avLst/>
          </a:prstGeom>
        </p:spPr>
        <p:txBody>
          <a:bodyPr vert="horz" anchor="t" anchorCtr="0"/>
          <a:lstStyle>
            <a:lvl1pPr marL="0" indent="0">
              <a:buNone/>
              <a:defRPr sz="1200"/>
            </a:lvl1pPr>
          </a:lstStyle>
          <a:p>
            <a:pPr lvl="0"/>
            <a:r>
              <a:rPr lang="en-US" sz="1200" dirty="0" smtClean="0"/>
              <a:t>Caption / content here</a:t>
            </a:r>
            <a:endParaRPr lang="en-US" dirty="0"/>
          </a:p>
        </p:txBody>
      </p:sp>
      <p:sp>
        <p:nvSpPr>
          <p:cNvPr id="12" name="Slide Number Placeholder 5"/>
          <p:cNvSpPr>
            <a:spLocks noGrp="1"/>
          </p:cNvSpPr>
          <p:nvPr>
            <p:ph type="sldNum" sz="quarter" idx="4"/>
          </p:nvPr>
        </p:nvSpPr>
        <p:spPr>
          <a:xfrm>
            <a:off x="8172706" y="6377941"/>
            <a:ext cx="528959" cy="365125"/>
          </a:xfrm>
          <a:prstGeom prst="rect">
            <a:avLst/>
          </a:prstGeom>
        </p:spPr>
        <p:txBody>
          <a:bodyPr vert="horz" lIns="91440" tIns="45720" rIns="91440" bIns="45720" rtlCol="0" anchor="ctr"/>
          <a:lstStyle>
            <a:lvl1pPr algn="r">
              <a:defRPr sz="1200">
                <a:solidFill>
                  <a:schemeClr val="bg1"/>
                </a:solidFill>
              </a:defRPr>
            </a:lvl1pPr>
          </a:lstStyle>
          <a:p>
            <a:fld id="{5D5447A0-53F5-A642-8614-F3F890D89D69}" type="slidenum">
              <a:rPr lang="en-US" smtClean="0"/>
              <a:pPr/>
              <a:t>‹Nr.›</a:t>
            </a:fld>
            <a:endParaRPr lang="en-US" dirty="0"/>
          </a:p>
        </p:txBody>
      </p:sp>
    </p:spTree>
    <p:extLst>
      <p:ext uri="{BB962C8B-B14F-4D97-AF65-F5344CB8AC3E}">
        <p14:creationId xmlns:p14="http://schemas.microsoft.com/office/powerpoint/2010/main" val="20044703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 Id="rId3"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48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701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873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80" r:id="rId10"/>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55625"/>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Title 2"/>
          <p:cNvSpPr>
            <a:spLocks noGrp="1"/>
          </p:cNvSpPr>
          <p:nvPr>
            <p:ph type="title"/>
          </p:nvPr>
        </p:nvSpPr>
        <p:spPr>
          <a:xfrm>
            <a:off x="1203001" y="2023824"/>
            <a:ext cx="7297457" cy="1582715"/>
          </a:xfrm>
        </p:spPr>
        <p:txBody>
          <a:bodyPr/>
          <a:lstStyle/>
          <a:p>
            <a:r>
              <a:rPr lang="en-US" sz="3200" dirty="0" smtClean="0"/>
              <a:t>Public support to organic farm investment</a:t>
            </a:r>
            <a:endParaRPr lang="en-US" sz="3200"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7469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challenges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10</a:t>
            </a:fld>
            <a:endParaRPr lang="en-US" dirty="0"/>
          </a:p>
        </p:txBody>
      </p:sp>
      <p:sp>
        <p:nvSpPr>
          <p:cNvPr id="4" name="Text Placeholder 3"/>
          <p:cNvSpPr>
            <a:spLocks noGrp="1"/>
          </p:cNvSpPr>
          <p:nvPr>
            <p:ph type="body" sz="quarter" idx="10"/>
          </p:nvPr>
        </p:nvSpPr>
        <p:spPr>
          <a:xfrm>
            <a:off x="685993" y="1780635"/>
            <a:ext cx="7952172" cy="4061366"/>
          </a:xfrm>
        </p:spPr>
        <p:txBody>
          <a:bodyPr/>
          <a:lstStyle/>
          <a:p>
            <a:pPr marL="285750" indent="-285750">
              <a:spcBef>
                <a:spcPts val="0"/>
              </a:spcBef>
              <a:spcAft>
                <a:spcPts val="3000"/>
              </a:spcAft>
              <a:buFont typeface="Arial"/>
              <a:buChar char="•"/>
            </a:pPr>
            <a:r>
              <a:rPr lang="en-US" sz="1900" dirty="0" smtClean="0">
                <a:sym typeface="Wingdings"/>
              </a:rPr>
              <a:t>Support true OA conversion, not opportunistic behavior (receiving large investment grant, then returning to conventional agriculture).  Linking support to long-term commitment (e.g. 5 years) or focus investment support on OA-specific machinery (e.g. thermal weeders, compost-spreader, etc.).</a:t>
            </a:r>
          </a:p>
          <a:p>
            <a:pPr marL="285750" indent="-285750">
              <a:spcBef>
                <a:spcPts val="0"/>
              </a:spcBef>
              <a:spcAft>
                <a:spcPts val="3000"/>
              </a:spcAft>
              <a:buFont typeface="Arial"/>
              <a:buChar char="•"/>
            </a:pPr>
            <a:r>
              <a:rPr lang="en-US" sz="1900" dirty="0" smtClean="0">
                <a:sym typeface="Wingdings"/>
              </a:rPr>
              <a:t>Like with other forms of financial support, challenges of producer awareness and ability to submit application (particularly small producers).</a:t>
            </a:r>
          </a:p>
          <a:p>
            <a:pPr marL="285750" indent="-285750">
              <a:spcBef>
                <a:spcPts val="0"/>
              </a:spcBef>
              <a:spcAft>
                <a:spcPts val="3000"/>
              </a:spcAft>
              <a:buFont typeface="Arial"/>
              <a:buChar char="•"/>
            </a:pPr>
            <a:endParaRPr lang="en-US" sz="1900" dirty="0" smtClean="0"/>
          </a:p>
          <a:p>
            <a:pPr lvl="1" indent="0">
              <a:spcBef>
                <a:spcPts val="0"/>
              </a:spcBef>
              <a:spcAft>
                <a:spcPts val="3000"/>
              </a:spcAft>
              <a:buNone/>
            </a:pPr>
            <a:endParaRPr lang="en-US" sz="1800" dirty="0" smtClean="0"/>
          </a:p>
          <a:p>
            <a:pPr marL="285750" indent="-285750">
              <a:spcBef>
                <a:spcPts val="0"/>
              </a:spcBef>
              <a:spcAft>
                <a:spcPts val="3000"/>
              </a:spcAft>
              <a:buFont typeface="Arial"/>
              <a:buChar char="•"/>
            </a:pPr>
            <a:endParaRPr lang="en-US" sz="1900" dirty="0" smtClean="0"/>
          </a:p>
        </p:txBody>
      </p:sp>
      <p:pic>
        <p:nvPicPr>
          <p:cNvPr id="5" name="Picture 4"/>
          <p:cNvPicPr>
            <a:picLocks noChangeAspect="1"/>
          </p:cNvPicPr>
          <p:nvPr/>
        </p:nvPicPr>
        <p:blipFill>
          <a:blip r:embed="rId3"/>
          <a:stretch>
            <a:fillRect/>
          </a:stretch>
        </p:blipFill>
        <p:spPr>
          <a:xfrm>
            <a:off x="4991100" y="4936066"/>
            <a:ext cx="2387600" cy="1591733"/>
          </a:xfrm>
          <a:prstGeom prst="rect">
            <a:avLst/>
          </a:prstGeom>
        </p:spPr>
      </p:pic>
    </p:spTree>
    <p:extLst>
      <p:ext uri="{BB962C8B-B14F-4D97-AF65-F5344CB8AC3E}">
        <p14:creationId xmlns:p14="http://schemas.microsoft.com/office/powerpoint/2010/main" val="4277718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sz="1600" dirty="0" smtClean="0"/>
              <a:t>Complete policy toolkit available at </a:t>
            </a:r>
            <a:r>
              <a:rPr lang="en-US" sz="1600" dirty="0" err="1" smtClean="0"/>
              <a:t>www.ifoam.bio</a:t>
            </a:r>
            <a:endParaRPr lang="en-US" sz="1600" dirty="0"/>
          </a:p>
        </p:txBody>
      </p:sp>
    </p:spTree>
    <p:extLst>
      <p:ext uri="{BB962C8B-B14F-4D97-AF65-F5344CB8AC3E}">
        <p14:creationId xmlns:p14="http://schemas.microsoft.com/office/powerpoint/2010/main" val="3762500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054650" cy="1443037"/>
          </a:xfrm>
        </p:spPr>
        <p:txBody>
          <a:bodyPr/>
          <a:lstStyle/>
          <a:p>
            <a:r>
              <a:rPr lang="en-US" dirty="0" smtClean="0"/>
              <a:t>Political justification for public support to organic farm investment</a:t>
            </a:r>
            <a:endParaRPr lang="en-US" dirty="0"/>
          </a:p>
        </p:txBody>
      </p:sp>
    </p:spTree>
    <p:extLst>
      <p:ext uri="{BB962C8B-B14F-4D97-AF65-F5344CB8AC3E}">
        <p14:creationId xmlns:p14="http://schemas.microsoft.com/office/powerpoint/2010/main" val="40977159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7823007" cy="1143000"/>
          </a:xfrm>
        </p:spPr>
        <p:txBody>
          <a:bodyPr/>
          <a:lstStyle/>
          <a:p>
            <a:r>
              <a:rPr lang="en-US" dirty="0" smtClean="0"/>
              <a:t>Investments in organic farms: a key to sector growth</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3</a:t>
            </a:fld>
            <a:endParaRPr lang="en-US" dirty="0"/>
          </a:p>
        </p:txBody>
      </p:sp>
      <p:sp>
        <p:nvSpPr>
          <p:cNvPr id="4" name="Text Placeholder 3"/>
          <p:cNvSpPr>
            <a:spLocks noGrp="1"/>
          </p:cNvSpPr>
          <p:nvPr>
            <p:ph type="body" sz="quarter" idx="10"/>
          </p:nvPr>
        </p:nvSpPr>
        <p:spPr>
          <a:xfrm>
            <a:off x="609600" y="1651000"/>
            <a:ext cx="7962899" cy="5207000"/>
          </a:xfrm>
        </p:spPr>
        <p:txBody>
          <a:bodyPr/>
          <a:lstStyle/>
          <a:p>
            <a:pPr marL="285750" indent="-285750">
              <a:spcBef>
                <a:spcPts val="0"/>
              </a:spcBef>
              <a:spcAft>
                <a:spcPts val="2400"/>
              </a:spcAft>
              <a:buFont typeface="Arial"/>
              <a:buChar char="•"/>
            </a:pPr>
            <a:r>
              <a:rPr lang="en-US" sz="1900" dirty="0" smtClean="0"/>
              <a:t>Quantity of private sector investment is key for the growth of  any sector, but especially in the organic conversion process.</a:t>
            </a:r>
          </a:p>
          <a:p>
            <a:pPr marL="285750" indent="-285750">
              <a:spcBef>
                <a:spcPts val="0"/>
              </a:spcBef>
              <a:spcAft>
                <a:spcPts val="2400"/>
              </a:spcAft>
              <a:buFont typeface="Arial"/>
              <a:buChar char="•"/>
            </a:pPr>
            <a:r>
              <a:rPr lang="en-US" sz="1900" dirty="0" smtClean="0"/>
              <a:t>Conversion requires new machinery, adaptation of livestock facilities, integration of on-farm processing facilities, or organizational investments (e.g. ICS set-up).</a:t>
            </a:r>
          </a:p>
          <a:p>
            <a:pPr marL="285750" indent="-285750">
              <a:spcBef>
                <a:spcPts val="0"/>
              </a:spcBef>
              <a:spcAft>
                <a:spcPts val="2400"/>
              </a:spcAft>
              <a:buFont typeface="Arial"/>
              <a:buChar char="•"/>
            </a:pPr>
            <a:r>
              <a:rPr lang="en-US" sz="1900" dirty="0" smtClean="0"/>
              <a:t>Machineries adapted to </a:t>
            </a:r>
            <a:r>
              <a:rPr lang="en-US" sz="1900" dirty="0" smtClean="0"/>
              <a:t>Organic Farming (OF) </a:t>
            </a:r>
            <a:r>
              <a:rPr lang="en-US" sz="1900" dirty="0" smtClean="0"/>
              <a:t>are often more expensive due to low economies of scale (technological “lock-in”).</a:t>
            </a:r>
          </a:p>
          <a:p>
            <a:pPr marL="285750" indent="-285750">
              <a:spcBef>
                <a:spcPts val="0"/>
              </a:spcBef>
              <a:spcAft>
                <a:spcPts val="2400"/>
              </a:spcAft>
              <a:buFont typeface="Arial"/>
              <a:buChar char="•"/>
            </a:pPr>
            <a:r>
              <a:rPr lang="en-US" sz="1900" dirty="0" smtClean="0"/>
              <a:t>Transition process is also a period of investment in soil fertility and recovering from initial yield drop without organic.</a:t>
            </a:r>
          </a:p>
          <a:p>
            <a:pPr marL="285750" indent="-285750">
              <a:spcBef>
                <a:spcPts val="0"/>
              </a:spcBef>
              <a:spcAft>
                <a:spcPts val="2400"/>
              </a:spcAft>
              <a:buFont typeface="Arial"/>
              <a:buChar char="•"/>
            </a:pPr>
            <a:r>
              <a:rPr lang="en-US" sz="1900" dirty="0" smtClean="0"/>
              <a:t>Some conventional sectors are in deep crisis and farmers want to shift to organic, but farmers are too indebted to invest. Small farmers also have too little ability to invest for change. </a:t>
            </a:r>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smtClean="0"/>
          </a:p>
          <a:p>
            <a:pPr marL="285750" indent="-285750">
              <a:spcBef>
                <a:spcPts val="0"/>
              </a:spcBef>
              <a:spcAft>
                <a:spcPts val="2400"/>
              </a:spcAft>
              <a:buFont typeface="Arial"/>
              <a:buChar char="•"/>
            </a:pPr>
            <a:endParaRPr lang="en-US" sz="1900" dirty="0"/>
          </a:p>
          <a:p>
            <a:pPr>
              <a:spcBef>
                <a:spcPts val="0"/>
              </a:spcBef>
              <a:spcAft>
                <a:spcPts val="2400"/>
              </a:spcAft>
            </a:pPr>
            <a:endParaRPr lang="en-US" sz="1900" dirty="0"/>
          </a:p>
          <a:p>
            <a:pPr>
              <a:spcBef>
                <a:spcPts val="0"/>
              </a:spcBef>
              <a:spcAft>
                <a:spcPts val="2400"/>
              </a:spcAft>
            </a:pPr>
            <a:endParaRPr lang="en-US" sz="1900" dirty="0"/>
          </a:p>
        </p:txBody>
      </p:sp>
    </p:spTree>
    <p:extLst>
      <p:ext uri="{BB962C8B-B14F-4D97-AF65-F5344CB8AC3E}">
        <p14:creationId xmlns:p14="http://schemas.microsoft.com/office/powerpoint/2010/main" val="28429795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7118150" cy="1443037"/>
          </a:xfrm>
        </p:spPr>
        <p:txBody>
          <a:bodyPr/>
          <a:lstStyle/>
          <a:p>
            <a:r>
              <a:rPr lang="en-US" dirty="0" smtClean="0"/>
              <a:t>Possible ways to support organic farm investments</a:t>
            </a:r>
            <a:endParaRPr lang="en-US" dirty="0"/>
          </a:p>
        </p:txBody>
      </p:sp>
    </p:spTree>
    <p:extLst>
      <p:ext uri="{BB962C8B-B14F-4D97-AF65-F5344CB8AC3E}">
        <p14:creationId xmlns:p14="http://schemas.microsoft.com/office/powerpoint/2010/main" val="13810782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492" y="243934"/>
            <a:ext cx="7632508" cy="1143000"/>
          </a:xfrm>
        </p:spPr>
        <p:txBody>
          <a:bodyPr/>
          <a:lstStyle/>
          <a:p>
            <a:r>
              <a:rPr lang="en-US" dirty="0"/>
              <a:t>I</a:t>
            </a:r>
            <a:r>
              <a:rPr lang="en-US" dirty="0" smtClean="0"/>
              <a:t>ncentives for farm investments</a:t>
            </a:r>
            <a:endParaRPr lang="en-US" dirty="0"/>
          </a:p>
        </p:txBody>
      </p:sp>
      <p:sp>
        <p:nvSpPr>
          <p:cNvPr id="3" name="Slide Number Placeholder 2"/>
          <p:cNvSpPr>
            <a:spLocks noGrp="1"/>
          </p:cNvSpPr>
          <p:nvPr>
            <p:ph type="sldNum" sz="quarter" idx="4"/>
          </p:nvPr>
        </p:nvSpPr>
        <p:spPr/>
        <p:txBody>
          <a:bodyPr/>
          <a:lstStyle/>
          <a:p>
            <a:fld id="{5D5447A0-53F5-A642-8614-F3F890D89D69}" type="slidenum">
              <a:rPr lang="en-US" smtClean="0"/>
              <a:pPr/>
              <a:t>5</a:t>
            </a:fld>
            <a:endParaRPr lang="en-US" dirty="0"/>
          </a:p>
        </p:txBody>
      </p:sp>
      <p:sp>
        <p:nvSpPr>
          <p:cNvPr id="4" name="Text Placeholder 3"/>
          <p:cNvSpPr>
            <a:spLocks noGrp="1"/>
          </p:cNvSpPr>
          <p:nvPr>
            <p:ph type="body" sz="quarter" idx="10"/>
          </p:nvPr>
        </p:nvSpPr>
        <p:spPr>
          <a:xfrm>
            <a:off x="533400" y="1574800"/>
            <a:ext cx="8168265" cy="4889500"/>
          </a:xfrm>
        </p:spPr>
        <p:txBody>
          <a:bodyPr/>
          <a:lstStyle/>
          <a:p>
            <a:pPr marL="342900" indent="-342900">
              <a:spcBef>
                <a:spcPts val="0"/>
              </a:spcBef>
              <a:spcAft>
                <a:spcPts val="1800"/>
              </a:spcAft>
              <a:buFont typeface="Arial"/>
              <a:buChar char="•"/>
            </a:pPr>
            <a:r>
              <a:rPr lang="en-US" dirty="0" smtClean="0"/>
              <a:t>Various economic incentives: subsidies, grants, loans with reduced interest rates, tax credits, etc.</a:t>
            </a:r>
          </a:p>
          <a:p>
            <a:pPr marL="342900" indent="-342900">
              <a:spcBef>
                <a:spcPts val="0"/>
              </a:spcBef>
              <a:spcAft>
                <a:spcPts val="1800"/>
              </a:spcAft>
              <a:buFont typeface="Arial"/>
              <a:buChar char="•"/>
            </a:pPr>
            <a:r>
              <a:rPr lang="en-US" dirty="0" smtClean="0"/>
              <a:t>On an individual basis (farmers apply individually) or on a collective basis (incentives available to organic farmer groups/cooperatives).</a:t>
            </a:r>
          </a:p>
          <a:p>
            <a:pPr marL="342900" indent="-342900">
              <a:spcBef>
                <a:spcPts val="0"/>
              </a:spcBef>
              <a:spcAft>
                <a:spcPts val="1800"/>
              </a:spcAft>
              <a:buFont typeface="Arial"/>
              <a:buChar char="•"/>
            </a:pPr>
            <a:r>
              <a:rPr lang="en-US" dirty="0" smtClean="0"/>
              <a:t>Specific incentives for organic farmers (special organic support program), or preferential access treatment for organic farmers under general agricultural investment support policies, e.g.:</a:t>
            </a:r>
          </a:p>
          <a:p>
            <a:pPr marL="1028700" lvl="1">
              <a:spcBef>
                <a:spcPts val="0"/>
              </a:spcBef>
              <a:spcAft>
                <a:spcPts val="1800"/>
              </a:spcAft>
              <a:buFontTx/>
              <a:buChar char="-"/>
            </a:pPr>
            <a:r>
              <a:rPr lang="en-US" sz="1800" dirty="0" smtClean="0"/>
              <a:t>Higher grants for organic farmers</a:t>
            </a:r>
          </a:p>
          <a:p>
            <a:pPr marL="1028700" lvl="1">
              <a:spcBef>
                <a:spcPts val="0"/>
              </a:spcBef>
              <a:spcAft>
                <a:spcPts val="1800"/>
              </a:spcAft>
              <a:buFontTx/>
              <a:buChar char="-"/>
            </a:pPr>
            <a:r>
              <a:rPr lang="en-US" sz="1800" dirty="0" smtClean="0"/>
              <a:t>Additional points in the grant access criteria formula</a:t>
            </a:r>
          </a:p>
          <a:p>
            <a:pPr marL="1028700" lvl="1">
              <a:spcBef>
                <a:spcPts val="0"/>
              </a:spcBef>
              <a:spcAft>
                <a:spcPts val="1800"/>
              </a:spcAft>
              <a:buFontTx/>
              <a:buChar char="-"/>
            </a:pPr>
            <a:r>
              <a:rPr lang="en-US" sz="1800" dirty="0" smtClean="0"/>
              <a:t>Incentives reserved for certain </a:t>
            </a:r>
            <a:r>
              <a:rPr lang="en-US" sz="1800" dirty="0" smtClean="0"/>
              <a:t>Organi</a:t>
            </a:r>
            <a:r>
              <a:rPr lang="en-US" sz="1800" dirty="0" smtClean="0"/>
              <a:t>c </a:t>
            </a:r>
            <a:r>
              <a:rPr lang="en-US" sz="1800" dirty="0" smtClean="0"/>
              <a:t>Agriculture-</a:t>
            </a:r>
            <a:r>
              <a:rPr lang="en-US" sz="1800" dirty="0" smtClean="0"/>
              <a:t>compatible practices (e.g. livestock housing investments for animal welfare).</a:t>
            </a:r>
          </a:p>
          <a:p>
            <a:pPr marL="1028700" lvl="1">
              <a:spcBef>
                <a:spcPts val="0"/>
              </a:spcBef>
              <a:spcAft>
                <a:spcPts val="1800"/>
              </a:spcAft>
              <a:buFontTx/>
              <a:buChar char="-"/>
            </a:pPr>
            <a:endParaRPr lang="en-US" sz="1800" dirty="0" smtClean="0"/>
          </a:p>
          <a:p>
            <a:pPr marL="1028700" lvl="1">
              <a:spcBef>
                <a:spcPts val="0"/>
              </a:spcBef>
              <a:spcAft>
                <a:spcPts val="1800"/>
              </a:spcAft>
              <a:buFontTx/>
              <a:buChar char="-"/>
            </a:pPr>
            <a:endParaRPr lang="en-US" sz="1800" dirty="0" smtClean="0"/>
          </a:p>
          <a:p>
            <a:pPr marL="342900" indent="-342900">
              <a:spcBef>
                <a:spcPts val="0"/>
              </a:spcBef>
              <a:spcAft>
                <a:spcPts val="1800"/>
              </a:spcAft>
              <a:buFont typeface="Arial"/>
              <a:buChar char="•"/>
            </a:pPr>
            <a:endParaRPr lang="en-US" dirty="0"/>
          </a:p>
        </p:txBody>
      </p:sp>
    </p:spTree>
    <p:extLst>
      <p:ext uri="{BB962C8B-B14F-4D97-AF65-F5344CB8AC3E}">
        <p14:creationId xmlns:p14="http://schemas.microsoft.com/office/powerpoint/2010/main" val="1715994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Country examples</a:t>
            </a:r>
            <a:endParaRPr lang="en-US" dirty="0"/>
          </a:p>
        </p:txBody>
      </p:sp>
    </p:spTree>
    <p:extLst>
      <p:ext uri="{BB962C8B-B14F-4D97-AF65-F5344CB8AC3E}">
        <p14:creationId xmlns:p14="http://schemas.microsoft.com/office/powerpoint/2010/main" val="31142606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Ireland</a:t>
            </a:r>
            <a:endParaRPr lang="en-US" dirty="0"/>
          </a:p>
        </p:txBody>
      </p:sp>
      <p:sp>
        <p:nvSpPr>
          <p:cNvPr id="3" name="Text Placeholder 2"/>
          <p:cNvSpPr>
            <a:spLocks noGrp="1"/>
          </p:cNvSpPr>
          <p:nvPr>
            <p:ph type="body" sz="quarter" idx="10"/>
          </p:nvPr>
        </p:nvSpPr>
        <p:spPr>
          <a:xfrm>
            <a:off x="659634" y="1475834"/>
            <a:ext cx="7648575" cy="5267232"/>
          </a:xfrm>
        </p:spPr>
        <p:txBody>
          <a:bodyPr/>
          <a:lstStyle/>
          <a:p>
            <a:pPr>
              <a:spcAft>
                <a:spcPts val="2400"/>
              </a:spcAft>
            </a:pPr>
            <a:r>
              <a:rPr lang="en-US" sz="1900" dirty="0" smtClean="0"/>
              <a:t>In the period 2007-2013, Ireland has an </a:t>
            </a:r>
            <a:r>
              <a:rPr lang="en-US" sz="1900" dirty="0" smtClean="0"/>
              <a:t>OF Scheme </a:t>
            </a:r>
            <a:r>
              <a:rPr lang="en-US" sz="1900" dirty="0" smtClean="0"/>
              <a:t>which combined area conversion and maintenance payments and investment grant-aid for organic farmers and processors.</a:t>
            </a:r>
          </a:p>
          <a:p>
            <a:pPr>
              <a:spcAft>
                <a:spcPts val="2400"/>
              </a:spcAft>
            </a:pPr>
            <a:r>
              <a:rPr lang="en-US" sz="1900" dirty="0" smtClean="0"/>
              <a:t>40% of investments costs reimbursed, to a maximum of EUR 60,000 per recipient for on-farm investments and EUR 500,000 for off-farm investments.</a:t>
            </a:r>
          </a:p>
          <a:p>
            <a:pPr>
              <a:spcAft>
                <a:spcPts val="2400"/>
              </a:spcAft>
            </a:pPr>
            <a:r>
              <a:rPr lang="en-US" sz="1900" dirty="0" smtClean="0"/>
              <a:t>Eligible costs were </a:t>
            </a:r>
            <a:r>
              <a:rPr lang="en-US" sz="1900" dirty="0"/>
              <a:t>new equipment and facilities for production, processing, grading, packing, storage, distribution and sale of organic </a:t>
            </a:r>
            <a:r>
              <a:rPr lang="en-US" sz="1900" dirty="0" smtClean="0"/>
              <a:t>products. </a:t>
            </a:r>
          </a:p>
          <a:p>
            <a:pPr>
              <a:spcAft>
                <a:spcPts val="2400"/>
              </a:spcAft>
            </a:pPr>
            <a:r>
              <a:rPr lang="en-US" sz="1900" dirty="0" smtClean="0"/>
              <a:t>Success of the scheme: OA grew by 30% during 2007-2013. Investment support still exist under another scheme with max of EUR 80,000 per holding.</a:t>
            </a:r>
          </a:p>
        </p:txBody>
      </p:sp>
      <p:sp>
        <p:nvSpPr>
          <p:cNvPr id="4" name="Slide Number Placeholder 3"/>
          <p:cNvSpPr>
            <a:spLocks noGrp="1"/>
          </p:cNvSpPr>
          <p:nvPr>
            <p:ph type="sldNum" sz="quarter" idx="4"/>
          </p:nvPr>
        </p:nvSpPr>
        <p:spPr/>
        <p:txBody>
          <a:bodyPr/>
          <a:lstStyle/>
          <a:p>
            <a:fld id="{5D5447A0-53F5-A642-8614-F3F890D89D69}" type="slidenum">
              <a:rPr lang="en-US" smtClean="0"/>
              <a:pPr/>
              <a:t>7</a:t>
            </a:fld>
            <a:endParaRPr lang="en-US" dirty="0"/>
          </a:p>
        </p:txBody>
      </p:sp>
    </p:spTree>
    <p:extLst>
      <p:ext uri="{BB962C8B-B14F-4D97-AF65-F5344CB8AC3E}">
        <p14:creationId xmlns:p14="http://schemas.microsoft.com/office/powerpoint/2010/main" val="229708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Tunisia</a:t>
            </a:r>
            <a:endParaRPr lang="en-US" dirty="0"/>
          </a:p>
        </p:txBody>
      </p:sp>
      <p:sp>
        <p:nvSpPr>
          <p:cNvPr id="4" name="Slide Number Placeholder 3"/>
          <p:cNvSpPr>
            <a:spLocks noGrp="1"/>
          </p:cNvSpPr>
          <p:nvPr>
            <p:ph type="sldNum" sz="quarter" idx="4"/>
          </p:nvPr>
        </p:nvSpPr>
        <p:spPr/>
        <p:txBody>
          <a:bodyPr/>
          <a:lstStyle/>
          <a:p>
            <a:fld id="{5D5447A0-53F5-A642-8614-F3F890D89D69}" type="slidenum">
              <a:rPr lang="en-US" smtClean="0"/>
              <a:pPr/>
              <a:t>8</a:t>
            </a:fld>
            <a:endParaRPr lang="en-US" dirty="0"/>
          </a:p>
        </p:txBody>
      </p:sp>
      <p:sp>
        <p:nvSpPr>
          <p:cNvPr id="6" name="Text Placeholder 2"/>
          <p:cNvSpPr>
            <a:spLocks noGrp="1"/>
          </p:cNvSpPr>
          <p:nvPr>
            <p:ph type="body" sz="quarter" idx="10"/>
          </p:nvPr>
        </p:nvSpPr>
        <p:spPr>
          <a:xfrm>
            <a:off x="659634" y="1475834"/>
            <a:ext cx="7648575" cy="3883566"/>
          </a:xfrm>
        </p:spPr>
        <p:txBody>
          <a:bodyPr/>
          <a:lstStyle/>
          <a:p>
            <a:pPr>
              <a:spcAft>
                <a:spcPts val="2400"/>
              </a:spcAft>
            </a:pPr>
            <a:r>
              <a:rPr lang="en-US" sz="1900" dirty="0" smtClean="0"/>
              <a:t>Equipment specific to </a:t>
            </a:r>
            <a:r>
              <a:rPr lang="en-US" sz="1900" dirty="0" smtClean="0"/>
              <a:t>OF has </a:t>
            </a:r>
            <a:r>
              <a:rPr lang="en-US" sz="1900" dirty="0" smtClean="0"/>
              <a:t>been subsidized by 30% since 1994. </a:t>
            </a:r>
          </a:p>
          <a:p>
            <a:pPr>
              <a:spcAft>
                <a:spcPts val="2400"/>
              </a:spcAft>
            </a:pPr>
            <a:r>
              <a:rPr lang="en-US" sz="1900" dirty="0" smtClean="0"/>
              <a:t>The Agricultural Investments Promotion Agency also coordinates government investments in the organic sector. By 2010, government had funded 52 OA investment projects worth more than EUR 42 million.</a:t>
            </a:r>
          </a:p>
          <a:p>
            <a:pPr>
              <a:spcAft>
                <a:spcPts val="2400"/>
              </a:spcAft>
            </a:pPr>
            <a:endParaRPr lang="en-US" sz="1900" dirty="0" smtClean="0"/>
          </a:p>
        </p:txBody>
      </p:sp>
      <p:pic>
        <p:nvPicPr>
          <p:cNvPr id="5" name="Picture 4"/>
          <p:cNvPicPr>
            <a:picLocks noChangeAspect="1"/>
          </p:cNvPicPr>
          <p:nvPr/>
        </p:nvPicPr>
        <p:blipFill>
          <a:blip r:embed="rId3"/>
          <a:stretch>
            <a:fillRect/>
          </a:stretch>
        </p:blipFill>
        <p:spPr>
          <a:xfrm>
            <a:off x="901700" y="4114799"/>
            <a:ext cx="3148291" cy="2098041"/>
          </a:xfrm>
          <a:prstGeom prst="rect">
            <a:avLst/>
          </a:prstGeom>
        </p:spPr>
      </p:pic>
      <p:pic>
        <p:nvPicPr>
          <p:cNvPr id="7" name="Picture 6"/>
          <p:cNvPicPr>
            <a:picLocks noChangeAspect="1"/>
          </p:cNvPicPr>
          <p:nvPr/>
        </p:nvPicPr>
        <p:blipFill>
          <a:blip r:embed="rId4"/>
          <a:stretch>
            <a:fillRect/>
          </a:stretch>
        </p:blipFill>
        <p:spPr>
          <a:xfrm>
            <a:off x="4747319" y="4114798"/>
            <a:ext cx="3159403" cy="2098041"/>
          </a:xfrm>
          <a:prstGeom prst="rect">
            <a:avLst/>
          </a:prstGeom>
        </p:spPr>
      </p:pic>
    </p:spTree>
    <p:extLst>
      <p:ext uri="{BB962C8B-B14F-4D97-AF65-F5344CB8AC3E}">
        <p14:creationId xmlns:p14="http://schemas.microsoft.com/office/powerpoint/2010/main" val="27555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51150" y="3353278"/>
            <a:ext cx="6585747" cy="1443037"/>
          </a:xfrm>
        </p:spPr>
        <p:txBody>
          <a:bodyPr/>
          <a:lstStyle/>
          <a:p>
            <a:r>
              <a:rPr lang="en-US" dirty="0" smtClean="0"/>
              <a:t>Pitfalls and challenges of this form of support</a:t>
            </a:r>
            <a:endParaRPr lang="en-US" dirty="0"/>
          </a:p>
        </p:txBody>
      </p:sp>
    </p:spTree>
    <p:extLst>
      <p:ext uri="{BB962C8B-B14F-4D97-AF65-F5344CB8AC3E}">
        <p14:creationId xmlns:p14="http://schemas.microsoft.com/office/powerpoint/2010/main" val="3624472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licyToolkit_PPT_4-3Ratio_TEMPLAT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Titl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ank you slide">
  <a:themeElements>
    <a:clrScheme name="Custom 2">
      <a:dk1>
        <a:srgbClr val="203150"/>
      </a:dk1>
      <a:lt1>
        <a:sysClr val="window" lastClr="FFFFFF"/>
      </a:lt1>
      <a:dk2>
        <a:srgbClr val="687097"/>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PolicyToolkit_PPT_4-3Ratio_TEMPLATE.potx</Template>
  <TotalTime>0</TotalTime>
  <Words>559</Words>
  <Application>Microsoft Macintosh PowerPoint</Application>
  <PresentationFormat>Bildschirmpräsentation (4:3)</PresentationFormat>
  <Paragraphs>49</Paragraphs>
  <Slides>11</Slides>
  <Notes>5</Notes>
  <HiddenSlides>0</HiddenSlides>
  <MMClips>0</MMClips>
  <ScaleCrop>false</ScaleCrop>
  <HeadingPairs>
    <vt:vector size="4" baseType="variant">
      <vt:variant>
        <vt:lpstr>Design</vt:lpstr>
      </vt:variant>
      <vt:variant>
        <vt:i4>4</vt:i4>
      </vt:variant>
      <vt:variant>
        <vt:lpstr>Folientitel</vt:lpstr>
      </vt:variant>
      <vt:variant>
        <vt:i4>11</vt:i4>
      </vt:variant>
    </vt:vector>
  </HeadingPairs>
  <TitlesOfParts>
    <vt:vector size="15" baseType="lpstr">
      <vt:lpstr>PolicyToolkit_PPT_4-3Ratio_TEMPLATE</vt:lpstr>
      <vt:lpstr>Section Title</vt:lpstr>
      <vt:lpstr>Content</vt:lpstr>
      <vt:lpstr>Thank you slide</vt:lpstr>
      <vt:lpstr>Public support to organic farm investment</vt:lpstr>
      <vt:lpstr>PowerPoint-Präsentation</vt:lpstr>
      <vt:lpstr>Investments in organic farms: a key to sector growth</vt:lpstr>
      <vt:lpstr>PowerPoint-Präsentation</vt:lpstr>
      <vt:lpstr>Incentives for farm investments</vt:lpstr>
      <vt:lpstr>PowerPoint-Präsentation</vt:lpstr>
      <vt:lpstr>Ireland</vt:lpstr>
      <vt:lpstr>Tunisia</vt:lpstr>
      <vt:lpstr>PowerPoint-Präsentation</vt:lpstr>
      <vt:lpstr>Main challenges</vt:lpstr>
      <vt:lpstr>Thank you for your attention!</vt:lpstr>
    </vt:vector>
  </TitlesOfParts>
  <Company>IFOAM e.V.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German</dc:creator>
  <cp:lastModifiedBy>Flavia</cp:lastModifiedBy>
  <cp:revision>110</cp:revision>
  <dcterms:created xsi:type="dcterms:W3CDTF">2017-03-17T11:12:10Z</dcterms:created>
  <dcterms:modified xsi:type="dcterms:W3CDTF">2017-09-04T10:40:11Z</dcterms:modified>
</cp:coreProperties>
</file>