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8" r:id="rId3"/>
    <p:sldMasterId id="2147483678" r:id="rId4"/>
  </p:sldMasterIdLst>
  <p:notesMasterIdLst>
    <p:notesMasterId r:id="rId16"/>
  </p:notesMasterIdLst>
  <p:sldIdLst>
    <p:sldId id="262" r:id="rId5"/>
    <p:sldId id="257" r:id="rId6"/>
    <p:sldId id="259" r:id="rId7"/>
    <p:sldId id="267" r:id="rId8"/>
    <p:sldId id="268" r:id="rId9"/>
    <p:sldId id="270" r:id="rId10"/>
    <p:sldId id="308" r:id="rId11"/>
    <p:sldId id="312" r:id="rId12"/>
    <p:sldId id="303" r:id="rId13"/>
    <p:sldId id="304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03" autoAdjust="0"/>
  </p:normalViewPr>
  <p:slideViewPr>
    <p:cSldViewPr snapToGrid="0" snapToObjects="1">
      <p:cViewPr>
        <p:scale>
          <a:sx n="100" d="100"/>
          <a:sy n="100" d="100"/>
        </p:scale>
        <p:origin x="-3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0F56-056B-3D46-BB1E-09D00B7A7B0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18986-2758-0148-8401-B030045C1D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Denmark story in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asked the OPTA to provide the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293068" y="4696190"/>
            <a:ext cx="20664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03002" y="3749855"/>
            <a:ext cx="5043233" cy="47725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203002" y="2023824"/>
            <a:ext cx="5629585" cy="158271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3002" y="5324748"/>
            <a:ext cx="3558125" cy="43369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9300" y="1668463"/>
            <a:ext cx="7648575" cy="453231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70000"/>
              <a:buFont typeface="Wingdings" charset="2"/>
              <a:buChar char="v"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8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7648575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5926138"/>
            <a:ext cx="7194550" cy="56038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 sz="1200" dirty="0" smtClean="0"/>
              <a:t>Caption / content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7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2475614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49428" y="1724025"/>
            <a:ext cx="5047681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4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94574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8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3057671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8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5914081"/>
            <a:ext cx="372678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0" name="Media Placeholder 5"/>
          <p:cNvSpPr>
            <a:spLocks noGrp="1"/>
          </p:cNvSpPr>
          <p:nvPr>
            <p:ph type="media" sz="quarter" idx="13" hasCustomPrompt="1"/>
          </p:nvPr>
        </p:nvSpPr>
        <p:spPr>
          <a:xfrm>
            <a:off x="4670128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70128" y="5914081"/>
            <a:ext cx="349176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6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749300" y="1618592"/>
            <a:ext cx="7648575" cy="455043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5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9300" y="504253"/>
            <a:ext cx="3733206" cy="504253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38148" y="504252"/>
            <a:ext cx="3758961" cy="227847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38148" y="2952998"/>
            <a:ext cx="3758961" cy="259378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9300" y="5702420"/>
            <a:ext cx="7647809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37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8418" y="1999697"/>
            <a:ext cx="5594586" cy="899847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/>
            </a:lvl1pPr>
          </a:lstStyle>
          <a:p>
            <a:r>
              <a:rPr lang="en-GB" dirty="0" smtClean="0"/>
              <a:t>Add ‘thank you’ message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8419" y="2894402"/>
            <a:ext cx="6400800" cy="46242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email@email.com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8419" y="4720259"/>
            <a:ext cx="5427662" cy="471487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200" baseline="0">
                <a:solidFill>
                  <a:schemeClr val="tx2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Name | Location</a:t>
            </a:r>
          </a:p>
        </p:txBody>
      </p:sp>
    </p:spTree>
    <p:extLst>
      <p:ext uri="{BB962C8B-B14F-4D97-AF65-F5344CB8AC3E}">
        <p14:creationId xmlns:p14="http://schemas.microsoft.com/office/powerpoint/2010/main" val="290958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vers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93995" y="3650157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93995" y="5725451"/>
            <a:ext cx="25204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3995" y="3831327"/>
            <a:ext cx="5043233" cy="126348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193995" y="1947332"/>
            <a:ext cx="5629585" cy="163251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93995" y="5291753"/>
            <a:ext cx="3558125" cy="38576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48963" y="4106943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48963" y="4848223"/>
            <a:ext cx="3558125" cy="36729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8963" y="1971427"/>
            <a:ext cx="5629585" cy="156256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4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8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ection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947766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51151" y="3348555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26774" y="2927190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24129" y="3963671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24130" y="3361790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4129" y="5450287"/>
            <a:ext cx="5715667" cy="4789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9493" y="1651000"/>
            <a:ext cx="7648382" cy="4594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Content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4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9300" y="1668463"/>
            <a:ext cx="7648575" cy="453231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70000"/>
              <a:buFont typeface="Wingdings" charset="2"/>
              <a:buChar char="v"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3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9493" y="1651000"/>
            <a:ext cx="7648382" cy="4594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Content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6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4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9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81" r:id="rId4"/>
    <p:sldLayoutId id="2147483682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8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8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3001" y="2023824"/>
            <a:ext cx="7297457" cy="1582715"/>
          </a:xfrm>
        </p:spPr>
        <p:txBody>
          <a:bodyPr/>
          <a:lstStyle/>
          <a:p>
            <a:r>
              <a:rPr lang="en-US" sz="3200" dirty="0" smtClean="0"/>
              <a:t>Public support to develop a national/common organic logo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993" y="1336134"/>
            <a:ext cx="7952172" cy="5178966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Think of all possible options and identify the best one (e.g. regional or national logo?</a:t>
            </a:r>
            <a:r>
              <a:rPr lang="en-US" dirty="0" smtClean="0">
                <a:sym typeface="Wingdings"/>
              </a:rPr>
              <a:t>).</a:t>
            </a:r>
            <a:endParaRPr lang="en-US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Territorial scope of the logo should ideally match territorial scope of the </a:t>
            </a:r>
            <a:r>
              <a:rPr lang="en-US" dirty="0" smtClean="0">
                <a:sym typeface="Wingdings"/>
              </a:rPr>
              <a:t>Organic Guarantee System (OGS).</a:t>
            </a:r>
            <a:endParaRPr lang="en-US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Existing logos that have strong market recognition should be kept for a relatively long transition time, to keep consumers.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Several countries attempted to use their national organic logo for export marketing. However, no successful example to date, because products are re-packed or rebranded to focus on importing country logo. 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Common organic logo works if it is on ALL (or 95%) of the organic products. Access must be low-cost and easy, included for imported products certified to equivalent standards.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dirty="0" smtClean="0">
              <a:ea typeface="Wingdings"/>
              <a:cs typeface="Wingdings"/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endParaRPr lang="en-US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dirty="0" smtClean="0"/>
          </a:p>
          <a:p>
            <a:pPr lvl="1" indent="0">
              <a:spcBef>
                <a:spcPts val="0"/>
              </a:spcBef>
              <a:spcAft>
                <a:spcPts val="3000"/>
              </a:spcAft>
              <a:buNone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771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 smtClean="0"/>
              <a:t>Complete policy toolkit available at </a:t>
            </a:r>
            <a:r>
              <a:rPr lang="en-US" sz="1600" dirty="0" err="1" smtClean="0"/>
              <a:t>www.ifoam.bio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250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7283250" cy="1443037"/>
          </a:xfrm>
        </p:spPr>
        <p:txBody>
          <a:bodyPr/>
          <a:lstStyle/>
          <a:p>
            <a:r>
              <a:rPr lang="en-US" sz="3000" dirty="0" smtClean="0"/>
              <a:t>Political justification for developing a common logo for organic products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9771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7823007" cy="1143000"/>
          </a:xfrm>
        </p:spPr>
        <p:txBody>
          <a:bodyPr/>
          <a:lstStyle/>
          <a:p>
            <a:r>
              <a:rPr lang="en-US" dirty="0" smtClean="0"/>
              <a:t>A key to fostering consumer trust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651000"/>
            <a:ext cx="7962899" cy="48895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Studies have shown </a:t>
            </a:r>
            <a:r>
              <a:rPr lang="en-US" sz="1900" dirty="0" smtClean="0"/>
              <a:t>that having </a:t>
            </a:r>
            <a:r>
              <a:rPr lang="en-US" sz="1900" dirty="0" smtClean="0"/>
              <a:t>ONE common organic logo for all organic products is a key tool to build consumer trust and recognition.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Private logos or certifier logos may still be allowed but convey different messages. The common logo = the product is reliably organic.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Can be a national logo (e.g. USDA organic logo) or regional community logo (EU organic logo).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A common organic logo serves the collective interest of organic operators and consumers. Important that it is not controlled by vested interest. Must be a public good. 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19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4297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7118150" cy="1443037"/>
          </a:xfrm>
        </p:spPr>
        <p:txBody>
          <a:bodyPr/>
          <a:lstStyle/>
          <a:p>
            <a:r>
              <a:rPr lang="en-US" dirty="0" smtClean="0"/>
              <a:t>Different possible options for the common organic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7632508" cy="1143000"/>
          </a:xfrm>
        </p:spPr>
        <p:txBody>
          <a:bodyPr/>
          <a:lstStyle/>
          <a:p>
            <a:r>
              <a:rPr lang="en-US" dirty="0" smtClean="0"/>
              <a:t>Possible scenarios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574800"/>
            <a:ext cx="8168265" cy="48895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Common logo can be linked to a common organic regulation (e.g. EU) or instead to a common non-regulatory organic guarantee system (e.g. East Africa, Pacific Community).</a:t>
            </a:r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Common logo can be owned by the government (e.g. USA) or owned by the private sector umbrella organization and endorsed by the government (e.g. Norway).</a:t>
            </a:r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Can be made freely available to operators with comply (e.g. EU logo) or can be licensed to operators with a separate licensing process associated with fees (or not).</a:t>
            </a:r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1028700" lvl="1">
              <a:spcBef>
                <a:spcPts val="0"/>
              </a:spcBef>
              <a:spcAft>
                <a:spcPts val="2400"/>
              </a:spcAft>
              <a:buFontTx/>
              <a:buChar char="-"/>
            </a:pPr>
            <a:endParaRPr lang="en-US" sz="1900" dirty="0" smtClean="0"/>
          </a:p>
          <a:p>
            <a:pPr marL="1028700" lvl="1">
              <a:spcBef>
                <a:spcPts val="0"/>
              </a:spcBef>
              <a:spcAft>
                <a:spcPts val="2400"/>
              </a:spcAft>
              <a:buFontTx/>
              <a:buChar char="-"/>
            </a:pPr>
            <a:endParaRPr lang="en-US" sz="1900" dirty="0" smtClean="0"/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0" y="5461000"/>
            <a:ext cx="10033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0" y="5486867"/>
            <a:ext cx="1377950" cy="891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92" y="5632874"/>
            <a:ext cx="1117600" cy="745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0" y="5461000"/>
            <a:ext cx="1042190" cy="1042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317" y="5548476"/>
            <a:ext cx="709995" cy="8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Country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Country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4324" y="1386934"/>
            <a:ext cx="8302176" cy="4594225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900" dirty="0" smtClean="0"/>
              <a:t>Most countries that have a mandatory organic regulation have also an official organic logo developed by the government (e.g. US, Japan, Tunisia, China, </a:t>
            </a:r>
            <a:r>
              <a:rPr lang="en-US" sz="1900" dirty="0" smtClean="0"/>
              <a:t>Brazil</a:t>
            </a:r>
            <a:r>
              <a:rPr lang="is-IS" sz="1900" dirty="0" smtClean="0"/>
              <a:t>)</a:t>
            </a:r>
            <a:r>
              <a:rPr lang="is-IS" sz="19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is-IS" sz="1900" dirty="0" smtClean="0"/>
              <a:t>Some regional community logos: EU, East-African Community, Pacific Community.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is-IS" sz="1900" dirty="0" smtClean="0"/>
              <a:t>Some countries have a national organic logo without or before having passed a mandatory organic regulation (e.g. Bhutan, India).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is-IS" sz="1900" dirty="0" smtClean="0"/>
              <a:t>A few countries have such strong private organic logos in the market place that they act as </a:t>
            </a:r>
            <a:r>
              <a:rPr lang="is-IS" sz="1900" i="1" dirty="0" smtClean="0"/>
              <a:t>de facto </a:t>
            </a:r>
            <a:r>
              <a:rPr lang="is-IS" sz="1900" dirty="0" smtClean="0"/>
              <a:t>national organic logo (e.g. Switzerland, Norway, Sweden).</a:t>
            </a:r>
            <a:endParaRPr lang="en-US" sz="1900" dirty="0"/>
          </a:p>
          <a:p>
            <a:pPr>
              <a:spcAft>
                <a:spcPts val="1200"/>
              </a:spcAft>
            </a:pPr>
            <a:endParaRPr lang="en-US" sz="1900" dirty="0"/>
          </a:p>
          <a:p>
            <a:pPr lvl="2">
              <a:spcAft>
                <a:spcPts val="1200"/>
              </a:spcAft>
            </a:pPr>
            <a:endParaRPr lang="en-US" sz="1900" dirty="0"/>
          </a:p>
          <a:p>
            <a:pPr>
              <a:spcAft>
                <a:spcPts val="1200"/>
              </a:spcAft>
            </a:pPr>
            <a:endParaRPr lang="en-US" sz="1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5523076"/>
            <a:ext cx="1242226" cy="854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1" y="5551073"/>
            <a:ext cx="1028700" cy="826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320" y="5579126"/>
            <a:ext cx="709995" cy="8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5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688" y="1959229"/>
            <a:ext cx="8062868" cy="4532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Germany is largest organic market in the EU. The German Bio-Siegel was introduced in 2001 by the Federal </a:t>
            </a:r>
            <a:r>
              <a:rPr lang="en-US" dirty="0" smtClean="0"/>
              <a:t>Ministry </a:t>
            </a:r>
            <a:r>
              <a:rPr lang="en-US" dirty="0" smtClean="0"/>
              <a:t>of Food, Agriculture and Consumer Protection.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German Bio-Siegel = product meets the EU organic regulation.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Voluntary and free of charge for organic operators.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Government spent EUR 15 million to promote the Bio-Siegel to consumers: key of the success of the Bio-</a:t>
            </a:r>
            <a:r>
              <a:rPr lang="en-US" dirty="0" smtClean="0"/>
              <a:t>Siegel, </a:t>
            </a:r>
            <a:r>
              <a:rPr lang="en-US" dirty="0" smtClean="0"/>
              <a:t>uptake was high despite being a voluntary label.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Recognized by 90% of the German consumers.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 decade later, German government advocated for an EU-level organic logo, which was adopted in 2010. Bio-Siegel is now phasing out to EU organic </a:t>
            </a:r>
            <a:r>
              <a:rPr lang="en-US" dirty="0" smtClean="0"/>
              <a:t>logo.</a:t>
            </a: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72707" y="6516941"/>
            <a:ext cx="446749" cy="226125"/>
          </a:xfrm>
        </p:spPr>
        <p:txBody>
          <a:bodyPr/>
          <a:lstStyle/>
          <a:p>
            <a:fld id="{5D5447A0-53F5-A642-8614-F3F890D89D6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Bio-Gemüse liegt in Filderstadt (Baden-Württemberg) auf einem Tis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09" y="332834"/>
            <a:ext cx="2578100" cy="1450181"/>
          </a:xfrm>
          <a:prstGeom prst="rect">
            <a:avLst/>
          </a:prstGeom>
        </p:spPr>
      </p:pic>
      <p:pic>
        <p:nvPicPr>
          <p:cNvPr id="9" name="Picture 8" descr="573px-Bio-Siegel-EG-Öko-VO-Deutschland.svg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61" y="525869"/>
            <a:ext cx="1206677" cy="10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6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Pitfalls and challenges of this form of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licyToolkit_PPT_4-3Ratio_TEMPLAT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Titl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ank you slid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PolicyToolkit_PPT_4-3Ratio_TEMPLATE.potx</Template>
  <TotalTime>0</TotalTime>
  <Words>650</Words>
  <Application>Microsoft Macintosh PowerPoint</Application>
  <PresentationFormat>Bildschirmpräsentation (4:3)</PresentationFormat>
  <Paragraphs>64</Paragraphs>
  <Slides>11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PolicyToolkit_PPT_4-3Ratio_TEMPLATE</vt:lpstr>
      <vt:lpstr>Section Title</vt:lpstr>
      <vt:lpstr>Content</vt:lpstr>
      <vt:lpstr>Thank you slide</vt:lpstr>
      <vt:lpstr>Public support to develop a national/common organic logo</vt:lpstr>
      <vt:lpstr>PowerPoint-Präsentation</vt:lpstr>
      <vt:lpstr>A key to fostering consumer trust</vt:lpstr>
      <vt:lpstr>PowerPoint-Präsentation</vt:lpstr>
      <vt:lpstr>Possible scenarios</vt:lpstr>
      <vt:lpstr>PowerPoint-Präsentation</vt:lpstr>
      <vt:lpstr>Country overview</vt:lpstr>
      <vt:lpstr>Germany</vt:lpstr>
      <vt:lpstr>PowerPoint-Präsentation</vt:lpstr>
      <vt:lpstr>Lessons learned</vt:lpstr>
      <vt:lpstr>Thank you for your attention!</vt:lpstr>
    </vt:vector>
  </TitlesOfParts>
  <Company>IFOAM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German</dc:creator>
  <cp:lastModifiedBy>Flavia</cp:lastModifiedBy>
  <cp:revision>135</cp:revision>
  <dcterms:created xsi:type="dcterms:W3CDTF">2017-03-17T11:12:10Z</dcterms:created>
  <dcterms:modified xsi:type="dcterms:W3CDTF">2017-09-11T10:21:25Z</dcterms:modified>
</cp:coreProperties>
</file>