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drawings/drawing2.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64" r:id="rId2"/>
    <p:sldMasterId id="2147483668" r:id="rId3"/>
    <p:sldMasterId id="2147483678" r:id="rId4"/>
  </p:sldMasterIdLst>
  <p:notesMasterIdLst>
    <p:notesMasterId r:id="rId44"/>
  </p:notesMasterIdLst>
  <p:sldIdLst>
    <p:sldId id="262" r:id="rId5"/>
    <p:sldId id="257" r:id="rId6"/>
    <p:sldId id="259"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97" r:id="rId23"/>
    <p:sldId id="278" r:id="rId24"/>
    <p:sldId id="279" r:id="rId25"/>
    <p:sldId id="280" r:id="rId26"/>
    <p:sldId id="281" r:id="rId27"/>
    <p:sldId id="282" r:id="rId28"/>
    <p:sldId id="283" r:id="rId29"/>
    <p:sldId id="284" r:id="rId30"/>
    <p:sldId id="298" r:id="rId31"/>
    <p:sldId id="286" r:id="rId32"/>
    <p:sldId id="287" r:id="rId33"/>
    <p:sldId id="288" r:id="rId34"/>
    <p:sldId id="289" r:id="rId35"/>
    <p:sldId id="290" r:id="rId36"/>
    <p:sldId id="291" r:id="rId37"/>
    <p:sldId id="292" r:id="rId38"/>
    <p:sldId id="293" r:id="rId39"/>
    <p:sldId id="294" r:id="rId40"/>
    <p:sldId id="295" r:id="rId41"/>
    <p:sldId id="296" r:id="rId42"/>
    <p:sldId id="261" r:id="rId4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4456" autoAdjust="0"/>
  </p:normalViewPr>
  <p:slideViewPr>
    <p:cSldViewPr snapToGrid="0" snapToObjects="1">
      <p:cViewPr>
        <p:scale>
          <a:sx n="66" d="100"/>
          <a:sy n="66" d="100"/>
        </p:scale>
        <p:origin x="-2560" y="-52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presProps" Target="presProps.xml"/><Relationship Id="rId47" Type="http://schemas.openxmlformats.org/officeDocument/2006/relationships/viewProps" Target="viewProps.xml"/><Relationship Id="rId48" Type="http://schemas.openxmlformats.org/officeDocument/2006/relationships/theme" Target="theme/theme1.xml"/><Relationship Id="rId49" Type="http://schemas.openxmlformats.org/officeDocument/2006/relationships/tableStyles" Target="tableStyles.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9" Type="http://schemas.openxmlformats.org/officeDocument/2006/relationships/slide" Target="slides/slide5.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notesMaster" Target="notesMasters/notesMaster1.xml"/><Relationship Id="rId45" Type="http://schemas.openxmlformats.org/officeDocument/2006/relationships/printerSettings" Target="printerSettings/printerSettings1.bin"/></Relationships>
</file>

<file path=ppt/charts/_rels/chart1.xml.rels><?xml version="1.0" encoding="UTF-8" standalone="yes"?>
<Relationships xmlns="http://schemas.openxmlformats.org/package/2006/relationships"><Relationship Id="rId1" Type="http://schemas.openxmlformats.org/officeDocument/2006/relationships/oleObject" Target="Untitled:Users:Joelle:Library:Containers:com.apple.mail:Data:Library:Mail%20Downloads:4CA78D76-ACA3-4683-86C9-28495EABD241:Romania_Bulgaria_Polonia.xlsx" TargetMode="External"/><Relationship Id="rId2"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Public:Current:5_Value_Chain:5020%20Other%20Value%20Chain%20Activities:1.%20Policy%20&amp;%20sector%20advice:2.%20Support%20policies:Toolkit%20drafting:Other%20toolkit%20elements:Burkina%20data.xlsx" TargetMode="External"/><Relationship Id="rId3"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0867116328879624"/>
          <c:y val="0.0445668842292917"/>
          <c:w val="0.785819905610987"/>
          <c:h val="0.626211244552515"/>
        </c:manualLayout>
      </c:layout>
      <c:lineChart>
        <c:grouping val="standard"/>
        <c:varyColors val="0"/>
        <c:ser>
          <c:idx val="1"/>
          <c:order val="0"/>
          <c:tx>
            <c:strRef>
              <c:f>Bulgaria!$A$2</c:f>
              <c:strCache>
                <c:ptCount val="1"/>
                <c:pt idx="0">
                  <c:v>Total cultivated land under organic farming (ha)</c:v>
                </c:pt>
              </c:strCache>
            </c:strRef>
          </c:tx>
          <c:spPr>
            <a:ln w="31750"/>
          </c:spPr>
          <c:marker>
            <c:symbol val="none"/>
          </c:marker>
          <c:cat>
            <c:numRef>
              <c:f>Bulgaria!$B$1:$J$1</c:f>
              <c:numCache>
                <c:formatCode>General</c:formatCode>
                <c:ptCount val="9"/>
                <c:pt idx="0">
                  <c:v>2006.0</c:v>
                </c:pt>
                <c:pt idx="1">
                  <c:v>2007.0</c:v>
                </c:pt>
                <c:pt idx="2">
                  <c:v>2008.0</c:v>
                </c:pt>
                <c:pt idx="3">
                  <c:v>2009.0</c:v>
                </c:pt>
                <c:pt idx="4">
                  <c:v>2010.0</c:v>
                </c:pt>
                <c:pt idx="5">
                  <c:v>2011.0</c:v>
                </c:pt>
                <c:pt idx="6">
                  <c:v>2012.0</c:v>
                </c:pt>
                <c:pt idx="7">
                  <c:v>2013.0</c:v>
                </c:pt>
                <c:pt idx="8">
                  <c:v>2014.0</c:v>
                </c:pt>
              </c:numCache>
            </c:numRef>
          </c:cat>
          <c:val>
            <c:numRef>
              <c:f>Bulgaria!$B$2:$J$2</c:f>
              <c:numCache>
                <c:formatCode>General</c:formatCode>
                <c:ptCount val="9"/>
                <c:pt idx="0">
                  <c:v>3061.0</c:v>
                </c:pt>
                <c:pt idx="1">
                  <c:v>11809.0</c:v>
                </c:pt>
                <c:pt idx="2">
                  <c:v>16662.0</c:v>
                </c:pt>
                <c:pt idx="3">
                  <c:v>12320.0</c:v>
                </c:pt>
                <c:pt idx="4">
                  <c:v>25648.0</c:v>
                </c:pt>
                <c:pt idx="5">
                  <c:v>25022.0</c:v>
                </c:pt>
                <c:pt idx="6">
                  <c:v>39137.0</c:v>
                </c:pt>
                <c:pt idx="7">
                  <c:v>56287.0</c:v>
                </c:pt>
                <c:pt idx="8">
                  <c:v>74351.0</c:v>
                </c:pt>
              </c:numCache>
            </c:numRef>
          </c:val>
          <c:smooth val="0"/>
        </c:ser>
        <c:dLbls>
          <c:showLegendKey val="0"/>
          <c:showVal val="0"/>
          <c:showCatName val="0"/>
          <c:showSerName val="0"/>
          <c:showPercent val="0"/>
          <c:showBubbleSize val="0"/>
        </c:dLbls>
        <c:marker val="1"/>
        <c:smooth val="0"/>
        <c:axId val="-2134036008"/>
        <c:axId val="-2134048600"/>
      </c:lineChart>
      <c:lineChart>
        <c:grouping val="standard"/>
        <c:varyColors val="0"/>
        <c:ser>
          <c:idx val="2"/>
          <c:order val="1"/>
          <c:tx>
            <c:strRef>
              <c:f>Bulgaria!$A$3</c:f>
              <c:strCache>
                <c:ptCount val="1"/>
                <c:pt idx="0">
                  <c:v>Number operators certified in organic farming</c:v>
                </c:pt>
              </c:strCache>
            </c:strRef>
          </c:tx>
          <c:spPr>
            <a:ln w="34925"/>
          </c:spPr>
          <c:marker>
            <c:symbol val="none"/>
          </c:marker>
          <c:val>
            <c:numRef>
              <c:f>Bulgaria!$B$3:$J$3</c:f>
              <c:numCache>
                <c:formatCode>General</c:formatCode>
                <c:ptCount val="9"/>
                <c:pt idx="0">
                  <c:v>214.0</c:v>
                </c:pt>
                <c:pt idx="1">
                  <c:v>339.0</c:v>
                </c:pt>
                <c:pt idx="2">
                  <c:v>311.0</c:v>
                </c:pt>
                <c:pt idx="3">
                  <c:v>476.0</c:v>
                </c:pt>
                <c:pt idx="4">
                  <c:v>820.0</c:v>
                </c:pt>
                <c:pt idx="5">
                  <c:v>1054.0</c:v>
                </c:pt>
                <c:pt idx="6">
                  <c:v>2016.0</c:v>
                </c:pt>
                <c:pt idx="7">
                  <c:v>3123.0</c:v>
                </c:pt>
                <c:pt idx="8">
                  <c:v>3893.0</c:v>
                </c:pt>
              </c:numCache>
            </c:numRef>
          </c:val>
          <c:smooth val="0"/>
        </c:ser>
        <c:dLbls>
          <c:showLegendKey val="0"/>
          <c:showVal val="0"/>
          <c:showCatName val="0"/>
          <c:showSerName val="0"/>
          <c:showPercent val="0"/>
          <c:showBubbleSize val="0"/>
        </c:dLbls>
        <c:marker val="1"/>
        <c:smooth val="0"/>
        <c:axId val="-2134180328"/>
        <c:axId val="-2134183624"/>
      </c:lineChart>
      <c:catAx>
        <c:axId val="-2134036008"/>
        <c:scaling>
          <c:orientation val="minMax"/>
        </c:scaling>
        <c:delete val="0"/>
        <c:axPos val="b"/>
        <c:numFmt formatCode="General" sourceLinked="1"/>
        <c:majorTickMark val="out"/>
        <c:minorTickMark val="none"/>
        <c:tickLblPos val="nextTo"/>
        <c:crossAx val="-2134048600"/>
        <c:crosses val="autoZero"/>
        <c:auto val="1"/>
        <c:lblAlgn val="ctr"/>
        <c:lblOffset val="100"/>
        <c:noMultiLvlLbl val="0"/>
      </c:catAx>
      <c:valAx>
        <c:axId val="-2134048600"/>
        <c:scaling>
          <c:orientation val="minMax"/>
          <c:max val="200000.0"/>
        </c:scaling>
        <c:delete val="0"/>
        <c:axPos val="l"/>
        <c:majorGridlines>
          <c:spPr>
            <a:ln>
              <a:noFill/>
            </a:ln>
          </c:spPr>
        </c:majorGridlines>
        <c:numFmt formatCode="General" sourceLinked="1"/>
        <c:majorTickMark val="none"/>
        <c:minorTickMark val="none"/>
        <c:tickLblPos val="nextTo"/>
        <c:crossAx val="-2134036008"/>
        <c:crosses val="autoZero"/>
        <c:crossBetween val="between"/>
        <c:majorUnit val="40000.0"/>
      </c:valAx>
      <c:valAx>
        <c:axId val="-2134183624"/>
        <c:scaling>
          <c:orientation val="minMax"/>
        </c:scaling>
        <c:delete val="0"/>
        <c:axPos val="r"/>
        <c:numFmt formatCode="General" sourceLinked="1"/>
        <c:majorTickMark val="none"/>
        <c:minorTickMark val="none"/>
        <c:tickLblPos val="nextTo"/>
        <c:crossAx val="-2134180328"/>
        <c:crosses val="max"/>
        <c:crossBetween val="between"/>
        <c:majorUnit val="1000.0"/>
      </c:valAx>
      <c:catAx>
        <c:axId val="-2134180328"/>
        <c:scaling>
          <c:orientation val="minMax"/>
        </c:scaling>
        <c:delete val="1"/>
        <c:axPos val="b"/>
        <c:majorTickMark val="out"/>
        <c:minorTickMark val="none"/>
        <c:tickLblPos val="nextTo"/>
        <c:crossAx val="-2134183624"/>
        <c:crosses val="autoZero"/>
        <c:auto val="1"/>
        <c:lblAlgn val="ctr"/>
        <c:lblOffset val="100"/>
        <c:noMultiLvlLbl val="0"/>
      </c:catAx>
      <c:spPr>
        <a:solidFill>
          <a:schemeClr val="bg1">
            <a:lumMod val="95000"/>
          </a:schemeClr>
        </a:solidFill>
        <a:ln>
          <a:solidFill>
            <a:schemeClr val="tx1"/>
          </a:solidFill>
        </a:ln>
      </c:spPr>
    </c:plotArea>
    <c:legend>
      <c:legendPos val="r"/>
      <c:layout>
        <c:manualLayout>
          <c:xMode val="edge"/>
          <c:yMode val="edge"/>
          <c:x val="0.0201424894553798"/>
          <c:y val="0.813656376785237"/>
          <c:w val="0.958026356067245"/>
          <c:h val="0.115585113011953"/>
        </c:manualLayout>
      </c:layout>
      <c:overlay val="0"/>
    </c:legend>
    <c:plotVisOnly val="1"/>
    <c:dispBlanksAs val="gap"/>
    <c:showDLblsOverMax val="0"/>
  </c:chart>
  <c:spPr>
    <a:ln>
      <a:noFill/>
    </a:ln>
  </c:spPr>
  <c:txPr>
    <a:bodyPr/>
    <a:lstStyle/>
    <a:p>
      <a:pPr>
        <a:defRPr sz="1400"/>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0737899983246775"/>
          <c:y val="0.0472727272727273"/>
          <c:w val="0.826919221533478"/>
          <c:h val="0.665276406365603"/>
        </c:manualLayout>
      </c:layout>
      <c:lineChart>
        <c:grouping val="standard"/>
        <c:varyColors val="0"/>
        <c:ser>
          <c:idx val="1"/>
          <c:order val="0"/>
          <c:tx>
            <c:strRef>
              <c:f>organic!$A$2</c:f>
              <c:strCache>
                <c:ptCount val="1"/>
                <c:pt idx="0">
                  <c:v>Number of organic cotton farmers</c:v>
                </c:pt>
              </c:strCache>
            </c:strRef>
          </c:tx>
          <c:marker>
            <c:symbol val="none"/>
          </c:marker>
          <c:cat>
            <c:numRef>
              <c:f>organic!$B$1:$L$1</c:f>
              <c:numCache>
                <c:formatCode>General</c:formatCode>
                <c:ptCount val="11"/>
                <c:pt idx="0">
                  <c:v>2004.0</c:v>
                </c:pt>
                <c:pt idx="1">
                  <c:v>2005.0</c:v>
                </c:pt>
                <c:pt idx="2">
                  <c:v>2006.0</c:v>
                </c:pt>
                <c:pt idx="3">
                  <c:v>2007.0</c:v>
                </c:pt>
                <c:pt idx="4">
                  <c:v>2008.0</c:v>
                </c:pt>
                <c:pt idx="5">
                  <c:v>2009.0</c:v>
                </c:pt>
                <c:pt idx="6">
                  <c:v>2010.0</c:v>
                </c:pt>
                <c:pt idx="7">
                  <c:v>2011.0</c:v>
                </c:pt>
                <c:pt idx="8">
                  <c:v>2012.0</c:v>
                </c:pt>
                <c:pt idx="9">
                  <c:v>2013.0</c:v>
                </c:pt>
                <c:pt idx="10">
                  <c:v>2014.0</c:v>
                </c:pt>
              </c:numCache>
            </c:numRef>
          </c:cat>
          <c:val>
            <c:numRef>
              <c:f>organic!$B$2:$L$2</c:f>
              <c:numCache>
                <c:formatCode>General</c:formatCode>
                <c:ptCount val="11"/>
                <c:pt idx="0">
                  <c:v>72.0</c:v>
                </c:pt>
                <c:pt idx="1">
                  <c:v>663.0</c:v>
                </c:pt>
                <c:pt idx="2">
                  <c:v>1151.0</c:v>
                </c:pt>
                <c:pt idx="3">
                  <c:v>2886.0</c:v>
                </c:pt>
                <c:pt idx="4">
                  <c:v>6837.0</c:v>
                </c:pt>
                <c:pt idx="5">
                  <c:v>2893.0</c:v>
                </c:pt>
                <c:pt idx="6">
                  <c:v>2456.0</c:v>
                </c:pt>
                <c:pt idx="7">
                  <c:v>6589.0</c:v>
                </c:pt>
                <c:pt idx="8">
                  <c:v>5435.0</c:v>
                </c:pt>
                <c:pt idx="9">
                  <c:v>6860.0</c:v>
                </c:pt>
                <c:pt idx="10">
                  <c:v>8662.0</c:v>
                </c:pt>
              </c:numCache>
            </c:numRef>
          </c:val>
          <c:smooth val="0"/>
        </c:ser>
        <c:ser>
          <c:idx val="2"/>
          <c:order val="1"/>
          <c:tx>
            <c:strRef>
              <c:f>organic!$A$3</c:f>
              <c:strCache>
                <c:ptCount val="1"/>
                <c:pt idx="0">
                  <c:v>Surface in organic cotton (ha)</c:v>
                </c:pt>
              </c:strCache>
            </c:strRef>
          </c:tx>
          <c:marker>
            <c:symbol val="none"/>
          </c:marker>
          <c:cat>
            <c:numRef>
              <c:f>organic!$B$1:$L$1</c:f>
              <c:numCache>
                <c:formatCode>General</c:formatCode>
                <c:ptCount val="11"/>
                <c:pt idx="0">
                  <c:v>2004.0</c:v>
                </c:pt>
                <c:pt idx="1">
                  <c:v>2005.0</c:v>
                </c:pt>
                <c:pt idx="2">
                  <c:v>2006.0</c:v>
                </c:pt>
                <c:pt idx="3">
                  <c:v>2007.0</c:v>
                </c:pt>
                <c:pt idx="4">
                  <c:v>2008.0</c:v>
                </c:pt>
                <c:pt idx="5">
                  <c:v>2009.0</c:v>
                </c:pt>
                <c:pt idx="6">
                  <c:v>2010.0</c:v>
                </c:pt>
                <c:pt idx="7">
                  <c:v>2011.0</c:v>
                </c:pt>
                <c:pt idx="8">
                  <c:v>2012.0</c:v>
                </c:pt>
                <c:pt idx="9">
                  <c:v>2013.0</c:v>
                </c:pt>
                <c:pt idx="10">
                  <c:v>2014.0</c:v>
                </c:pt>
              </c:numCache>
            </c:numRef>
          </c:cat>
          <c:val>
            <c:numRef>
              <c:f>organic!$B$3:$L$3</c:f>
              <c:numCache>
                <c:formatCode>General</c:formatCode>
                <c:ptCount val="11"/>
                <c:pt idx="0">
                  <c:v>30.0</c:v>
                </c:pt>
                <c:pt idx="1">
                  <c:v>332.0</c:v>
                </c:pt>
                <c:pt idx="2">
                  <c:v>685.0</c:v>
                </c:pt>
                <c:pt idx="3">
                  <c:v>1809.0</c:v>
                </c:pt>
                <c:pt idx="4">
                  <c:v>4123.0</c:v>
                </c:pt>
                <c:pt idx="5">
                  <c:v>2004.0</c:v>
                </c:pt>
                <c:pt idx="6">
                  <c:v>1334.0</c:v>
                </c:pt>
                <c:pt idx="7">
                  <c:v>4157.0</c:v>
                </c:pt>
                <c:pt idx="8">
                  <c:v>3127.0</c:v>
                </c:pt>
                <c:pt idx="9">
                  <c:v>4195.0</c:v>
                </c:pt>
                <c:pt idx="10">
                  <c:v>4927.0</c:v>
                </c:pt>
              </c:numCache>
            </c:numRef>
          </c:val>
          <c:smooth val="0"/>
        </c:ser>
        <c:ser>
          <c:idx val="3"/>
          <c:order val="2"/>
          <c:tx>
            <c:strRef>
              <c:f>organic!$A$4</c:f>
              <c:strCache>
                <c:ptCount val="1"/>
                <c:pt idx="0">
                  <c:v>Tons of organic cotton production</c:v>
                </c:pt>
              </c:strCache>
            </c:strRef>
          </c:tx>
          <c:marker>
            <c:symbol val="none"/>
          </c:marker>
          <c:cat>
            <c:numRef>
              <c:f>organic!$B$1:$L$1</c:f>
              <c:numCache>
                <c:formatCode>General</c:formatCode>
                <c:ptCount val="11"/>
                <c:pt idx="0">
                  <c:v>2004.0</c:v>
                </c:pt>
                <c:pt idx="1">
                  <c:v>2005.0</c:v>
                </c:pt>
                <c:pt idx="2">
                  <c:v>2006.0</c:v>
                </c:pt>
                <c:pt idx="3">
                  <c:v>2007.0</c:v>
                </c:pt>
                <c:pt idx="4">
                  <c:v>2008.0</c:v>
                </c:pt>
                <c:pt idx="5">
                  <c:v>2009.0</c:v>
                </c:pt>
                <c:pt idx="6">
                  <c:v>2010.0</c:v>
                </c:pt>
                <c:pt idx="7">
                  <c:v>2011.0</c:v>
                </c:pt>
                <c:pt idx="8">
                  <c:v>2012.0</c:v>
                </c:pt>
                <c:pt idx="9">
                  <c:v>2013.0</c:v>
                </c:pt>
                <c:pt idx="10">
                  <c:v>2014.0</c:v>
                </c:pt>
              </c:numCache>
            </c:numRef>
          </c:cat>
          <c:val>
            <c:numRef>
              <c:f>organic!$B$4:$L$4</c:f>
              <c:numCache>
                <c:formatCode>General</c:formatCode>
                <c:ptCount val="11"/>
                <c:pt idx="0">
                  <c:v>0.0</c:v>
                </c:pt>
                <c:pt idx="1">
                  <c:v>0.0</c:v>
                </c:pt>
                <c:pt idx="2">
                  <c:v>347.0</c:v>
                </c:pt>
                <c:pt idx="3">
                  <c:v>996.0</c:v>
                </c:pt>
                <c:pt idx="4">
                  <c:v>2226.0</c:v>
                </c:pt>
                <c:pt idx="5">
                  <c:v>709.0</c:v>
                </c:pt>
                <c:pt idx="6">
                  <c:v>575.0</c:v>
                </c:pt>
                <c:pt idx="7">
                  <c:v>1979.0</c:v>
                </c:pt>
                <c:pt idx="8">
                  <c:v>1480.0</c:v>
                </c:pt>
                <c:pt idx="9">
                  <c:v>2104.0</c:v>
                </c:pt>
                <c:pt idx="10">
                  <c:v>2622.0</c:v>
                </c:pt>
              </c:numCache>
            </c:numRef>
          </c:val>
          <c:smooth val="0"/>
        </c:ser>
        <c:dLbls>
          <c:showLegendKey val="0"/>
          <c:showVal val="0"/>
          <c:showCatName val="0"/>
          <c:showSerName val="0"/>
          <c:showPercent val="0"/>
          <c:showBubbleSize val="0"/>
        </c:dLbls>
        <c:marker val="1"/>
        <c:smooth val="0"/>
        <c:axId val="-2132363592"/>
        <c:axId val="-2132349000"/>
      </c:lineChart>
      <c:catAx>
        <c:axId val="-2132363592"/>
        <c:scaling>
          <c:orientation val="minMax"/>
        </c:scaling>
        <c:delete val="0"/>
        <c:axPos val="b"/>
        <c:numFmt formatCode="General" sourceLinked="1"/>
        <c:majorTickMark val="out"/>
        <c:minorTickMark val="none"/>
        <c:tickLblPos val="nextTo"/>
        <c:crossAx val="-2132349000"/>
        <c:crosses val="autoZero"/>
        <c:auto val="1"/>
        <c:lblAlgn val="ctr"/>
        <c:lblOffset val="100"/>
        <c:noMultiLvlLbl val="0"/>
      </c:catAx>
      <c:valAx>
        <c:axId val="-2132349000"/>
        <c:scaling>
          <c:orientation val="minMax"/>
        </c:scaling>
        <c:delete val="0"/>
        <c:axPos val="l"/>
        <c:majorGridlines>
          <c:spPr>
            <a:ln>
              <a:noFill/>
            </a:ln>
          </c:spPr>
        </c:majorGridlines>
        <c:numFmt formatCode="General" sourceLinked="1"/>
        <c:majorTickMark val="out"/>
        <c:minorTickMark val="none"/>
        <c:tickLblPos val="nextTo"/>
        <c:crossAx val="-2132363592"/>
        <c:crosses val="autoZero"/>
        <c:crossBetween val="between"/>
      </c:valAx>
    </c:plotArea>
    <c:legend>
      <c:legendPos val="r"/>
      <c:layout>
        <c:manualLayout>
          <c:xMode val="edge"/>
          <c:yMode val="edge"/>
          <c:x val="0.0939716312056737"/>
          <c:y val="0.808666480998557"/>
          <c:w val="0.774822695035461"/>
          <c:h val="0.157831115162052"/>
        </c:manualLayout>
      </c:layout>
      <c:overlay val="0"/>
    </c:legend>
    <c:plotVisOnly val="1"/>
    <c:dispBlanksAs val="gap"/>
    <c:showDLblsOverMax val="0"/>
  </c:chart>
  <c:externalData r:id="rId2">
    <c:autoUpdate val="0"/>
  </c:externalData>
  <c:userShapes r:id="rId3"/>
</c:chartSpace>
</file>

<file path=ppt/drawings/drawing1.xml><?xml version="1.0" encoding="utf-8"?>
<c:userShapes xmlns:c="http://schemas.openxmlformats.org/drawingml/2006/chart">
  <cdr:relSizeAnchor xmlns:cdr="http://schemas.openxmlformats.org/drawingml/2006/chartDrawing">
    <cdr:from>
      <cdr:x>0.41456</cdr:x>
      <cdr:y>0.40681</cdr:y>
    </cdr:from>
    <cdr:to>
      <cdr:x>0.45816</cdr:x>
      <cdr:y>0.50946</cdr:y>
    </cdr:to>
    <cdr:sp macro="" textlink="">
      <cdr:nvSpPr>
        <cdr:cNvPr id="2" name="Down Arrow 1"/>
        <cdr:cNvSpPr/>
      </cdr:nvSpPr>
      <cdr:spPr>
        <a:xfrm xmlns:a="http://schemas.openxmlformats.org/drawingml/2006/main">
          <a:off x="2173605" y="905933"/>
          <a:ext cx="228600" cy="228600"/>
        </a:xfrm>
        <a:prstGeom xmlns:a="http://schemas.openxmlformats.org/drawingml/2006/main" prst="downArrow">
          <a:avLst/>
        </a:prstGeom>
        <a:solidFill xmlns:a="http://schemas.openxmlformats.org/drawingml/2006/main">
          <a:schemeClr val="bg2">
            <a:lumMod val="50000"/>
          </a:schemeClr>
        </a:solidFill>
        <a:ln xmlns:a="http://schemas.openxmlformats.org/drawingml/2006/main">
          <a:solidFill>
            <a:schemeClr val="tx1"/>
          </a:solidFill>
        </a:ln>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0.34916</cdr:x>
      <cdr:y>0.2015</cdr:y>
    </cdr:from>
    <cdr:to>
      <cdr:x>0.56716</cdr:x>
      <cdr:y>0.40681</cdr:y>
    </cdr:to>
    <cdr:sp macro="" textlink="">
      <cdr:nvSpPr>
        <cdr:cNvPr id="3" name="Text Box 2"/>
        <cdr:cNvSpPr txBox="1"/>
      </cdr:nvSpPr>
      <cdr:spPr>
        <a:xfrm xmlns:a="http://schemas.openxmlformats.org/drawingml/2006/main">
          <a:off x="1830705" y="448733"/>
          <a:ext cx="1143000" cy="4572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400" b="1" dirty="0"/>
            <a:t>Introduction of area</a:t>
          </a:r>
          <a:r>
            <a:rPr lang="en-US" sz="1400" b="1" baseline="0" dirty="0"/>
            <a:t> payments</a:t>
          </a:r>
          <a:endParaRPr lang="en-US" sz="1400" b="1" dirty="0"/>
        </a:p>
      </cdr:txBody>
    </cdr:sp>
  </cdr:relSizeAnchor>
</c:userShapes>
</file>

<file path=ppt/drawings/drawing2.xml><?xml version="1.0" encoding="utf-8"?>
<c:userShapes xmlns:c="http://schemas.openxmlformats.org/drawingml/2006/chart">
  <cdr:relSizeAnchor xmlns:cdr="http://schemas.openxmlformats.org/drawingml/2006/chartDrawing">
    <cdr:from>
      <cdr:x>0.38705</cdr:x>
      <cdr:y>0.0795</cdr:y>
    </cdr:from>
    <cdr:to>
      <cdr:x>0.43181</cdr:x>
      <cdr:y>0.21723</cdr:y>
    </cdr:to>
    <cdr:sp macro="" textlink="">
      <cdr:nvSpPr>
        <cdr:cNvPr id="2" name="Down Arrow 1"/>
        <cdr:cNvSpPr/>
      </cdr:nvSpPr>
      <cdr:spPr>
        <a:xfrm xmlns:a="http://schemas.openxmlformats.org/drawingml/2006/main">
          <a:off x="2893340" y="268112"/>
          <a:ext cx="334578" cy="464525"/>
        </a:xfrm>
        <a:prstGeom xmlns:a="http://schemas.openxmlformats.org/drawingml/2006/main" prst="downArrow">
          <a:avLst/>
        </a:prstGeom>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9B50F56-056B-3D46-BB1E-09D00B7A7B0F}" type="datetimeFigureOut">
              <a:rPr lang="en-US" smtClean="0"/>
              <a:t>8/28/17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F418986-2758-0148-8401-B030045C1D49}" type="slidenum">
              <a:rPr lang="en-US" smtClean="0"/>
              <a:t>‹#›</a:t>
            </a:fld>
            <a:endParaRPr lang="en-US"/>
          </a:p>
        </p:txBody>
      </p:sp>
    </p:spTree>
    <p:extLst>
      <p:ext uri="{BB962C8B-B14F-4D97-AF65-F5344CB8AC3E}">
        <p14:creationId xmlns:p14="http://schemas.microsoft.com/office/powerpoint/2010/main" val="425899906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Lack of information: e.g. consumers do not know how a food is produced and the potential damages to their health</a:t>
            </a:r>
            <a:r>
              <a:rPr lang="en-US" baseline="0" dirty="0" smtClean="0"/>
              <a:t> due to pesticide use, etc.</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Market failure:</a:t>
            </a:r>
            <a:r>
              <a:rPr lang="en-US" baseline="0" dirty="0" smtClean="0"/>
              <a:t> </a:t>
            </a:r>
            <a:r>
              <a:rPr lang="en-US" dirty="0" smtClean="0"/>
              <a:t>e.g. agriculture fulfills many public goods, not reflected in the price of foods.</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Socially unacceptable income distribution: e.g. “free” agricultural markets lead to impoverishment of small farmers producing most of the world’s food supply.</a:t>
            </a:r>
          </a:p>
          <a:p>
            <a:endParaRPr lang="en-US" dirty="0"/>
          </a:p>
        </p:txBody>
      </p:sp>
      <p:sp>
        <p:nvSpPr>
          <p:cNvPr id="4" name="Slide Number Placeholder 3"/>
          <p:cNvSpPr>
            <a:spLocks noGrp="1"/>
          </p:cNvSpPr>
          <p:nvPr>
            <p:ph type="sldNum" sz="quarter" idx="10"/>
          </p:nvPr>
        </p:nvSpPr>
        <p:spPr/>
        <p:txBody>
          <a:bodyPr/>
          <a:lstStyle/>
          <a:p>
            <a:fld id="{2F418986-2758-0148-8401-B030045C1D49}" type="slidenum">
              <a:rPr lang="en-US" smtClean="0"/>
              <a:t>3</a:t>
            </a:fld>
            <a:endParaRPr lang="en-US"/>
          </a:p>
        </p:txBody>
      </p:sp>
    </p:spTree>
    <p:extLst>
      <p:ext uri="{BB962C8B-B14F-4D97-AF65-F5344CB8AC3E}">
        <p14:creationId xmlns:p14="http://schemas.microsoft.com/office/powerpoint/2010/main" val="27268570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200" kern="1200" dirty="0" err="1" smtClean="0">
                <a:solidFill>
                  <a:schemeClr val="tx1"/>
                </a:solidFill>
                <a:effectLst/>
                <a:latin typeface="+mn-lt"/>
                <a:ea typeface="+mn-ea"/>
                <a:cs typeface="+mn-cs"/>
              </a:rPr>
              <a:t>Under-developped</a:t>
            </a:r>
            <a:r>
              <a:rPr lang="de-DE" sz="1200" kern="1200" baseline="0" dirty="0" smtClean="0">
                <a:solidFill>
                  <a:schemeClr val="tx1"/>
                </a:solidFill>
                <a:effectLst/>
                <a:latin typeface="+mn-lt"/>
                <a:ea typeface="+mn-ea"/>
                <a:cs typeface="+mn-cs"/>
              </a:rPr>
              <a:t> </a:t>
            </a:r>
            <a:r>
              <a:rPr lang="de-DE" sz="1200" kern="1200" baseline="0" dirty="0" err="1" smtClean="0">
                <a:solidFill>
                  <a:schemeClr val="tx1"/>
                </a:solidFill>
                <a:effectLst/>
                <a:latin typeface="+mn-lt"/>
                <a:ea typeface="+mn-ea"/>
                <a:cs typeface="+mn-cs"/>
              </a:rPr>
              <a:t>side</a:t>
            </a:r>
            <a:r>
              <a:rPr lang="de-DE" sz="1200" kern="1200" baseline="0" dirty="0" smtClean="0">
                <a:solidFill>
                  <a:schemeClr val="tx1"/>
                </a:solidFill>
                <a:effectLst/>
                <a:latin typeface="+mn-lt"/>
                <a:ea typeface="+mn-ea"/>
                <a:cs typeface="+mn-cs"/>
              </a:rPr>
              <a:t>: </a:t>
            </a:r>
            <a:r>
              <a:rPr lang="en-US" dirty="0" smtClean="0"/>
              <a:t>e.g. the production side when there is a supply shortage, and the demand side when there is a supply surplus.</a:t>
            </a:r>
            <a:endParaRPr lang="de-DE"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F418986-2758-0148-8401-B030045C1D49}" type="slidenum">
              <a:rPr lang="en-US" smtClean="0"/>
              <a:t>14</a:t>
            </a:fld>
            <a:endParaRPr lang="en-US"/>
          </a:p>
        </p:txBody>
      </p:sp>
    </p:spTree>
    <p:extLst>
      <p:ext uri="{BB962C8B-B14F-4D97-AF65-F5344CB8AC3E}">
        <p14:creationId xmlns:p14="http://schemas.microsoft.com/office/powerpoint/2010/main" val="27268570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de-DE"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F418986-2758-0148-8401-B030045C1D49}" type="slidenum">
              <a:rPr lang="en-US" smtClean="0"/>
              <a:t>15</a:t>
            </a:fld>
            <a:endParaRPr lang="en-US"/>
          </a:p>
        </p:txBody>
      </p:sp>
    </p:spTree>
    <p:extLst>
      <p:ext uri="{BB962C8B-B14F-4D97-AF65-F5344CB8AC3E}">
        <p14:creationId xmlns:p14="http://schemas.microsoft.com/office/powerpoint/2010/main" val="27268570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de-DE"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F418986-2758-0148-8401-B030045C1D49}" type="slidenum">
              <a:rPr lang="en-US" smtClean="0"/>
              <a:t>16</a:t>
            </a:fld>
            <a:endParaRPr lang="en-US"/>
          </a:p>
        </p:txBody>
      </p:sp>
    </p:spTree>
    <p:extLst>
      <p:ext uri="{BB962C8B-B14F-4D97-AF65-F5344CB8AC3E}">
        <p14:creationId xmlns:p14="http://schemas.microsoft.com/office/powerpoint/2010/main" val="27268570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de-DE"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F418986-2758-0148-8401-B030045C1D49}" type="slidenum">
              <a:rPr lang="en-US" smtClean="0"/>
              <a:t>20</a:t>
            </a:fld>
            <a:endParaRPr lang="en-US"/>
          </a:p>
        </p:txBody>
      </p:sp>
    </p:spTree>
    <p:extLst>
      <p:ext uri="{BB962C8B-B14F-4D97-AF65-F5344CB8AC3E}">
        <p14:creationId xmlns:p14="http://schemas.microsoft.com/office/powerpoint/2010/main" val="27268570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de-DE"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F418986-2758-0148-8401-B030045C1D49}" type="slidenum">
              <a:rPr lang="en-US" smtClean="0"/>
              <a:t>21</a:t>
            </a:fld>
            <a:endParaRPr lang="en-US"/>
          </a:p>
        </p:txBody>
      </p:sp>
    </p:spTree>
    <p:extLst>
      <p:ext uri="{BB962C8B-B14F-4D97-AF65-F5344CB8AC3E}">
        <p14:creationId xmlns:p14="http://schemas.microsoft.com/office/powerpoint/2010/main" val="27268570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de-DE"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F418986-2758-0148-8401-B030045C1D49}" type="slidenum">
              <a:rPr lang="en-US" smtClean="0"/>
              <a:t>22</a:t>
            </a:fld>
            <a:endParaRPr lang="en-US"/>
          </a:p>
        </p:txBody>
      </p:sp>
    </p:spTree>
    <p:extLst>
      <p:ext uri="{BB962C8B-B14F-4D97-AF65-F5344CB8AC3E}">
        <p14:creationId xmlns:p14="http://schemas.microsoft.com/office/powerpoint/2010/main" val="27268570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de-DE"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F418986-2758-0148-8401-B030045C1D49}" type="slidenum">
              <a:rPr lang="en-US" smtClean="0"/>
              <a:t>24</a:t>
            </a:fld>
            <a:endParaRPr lang="en-US"/>
          </a:p>
        </p:txBody>
      </p:sp>
    </p:spTree>
    <p:extLst>
      <p:ext uri="{BB962C8B-B14F-4D97-AF65-F5344CB8AC3E}">
        <p14:creationId xmlns:p14="http://schemas.microsoft.com/office/powerpoint/2010/main" val="27268570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de-DE"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F418986-2758-0148-8401-B030045C1D49}" type="slidenum">
              <a:rPr lang="en-US" smtClean="0"/>
              <a:t>25</a:t>
            </a:fld>
            <a:endParaRPr lang="en-US"/>
          </a:p>
        </p:txBody>
      </p:sp>
    </p:spTree>
    <p:extLst>
      <p:ext uri="{BB962C8B-B14F-4D97-AF65-F5344CB8AC3E}">
        <p14:creationId xmlns:p14="http://schemas.microsoft.com/office/powerpoint/2010/main" val="27268570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Tunisia</a:t>
            </a:r>
            <a:r>
              <a:rPr lang="en-US" sz="1200" kern="1200" dirty="0" smtClean="0">
                <a:solidFill>
                  <a:schemeClr val="tx1"/>
                </a:solidFill>
                <a:effectLst/>
                <a:latin typeface="+mn-lt"/>
                <a:ea typeface="+mn-ea"/>
                <a:cs typeface="+mn-cs"/>
              </a:rPr>
              <a:t> is an example of a country that proactively invested considerable public funds into organic research and extension at a very early stage of development of the sector, with a great success in terms of sector growth. The Tunisian government did so by establishing several institutions dedicated to organic research and extension, namely the </a:t>
            </a:r>
            <a:r>
              <a:rPr lang="en-US" sz="1200" i="1" kern="1200" dirty="0" smtClean="0">
                <a:solidFill>
                  <a:schemeClr val="tx1"/>
                </a:solidFill>
                <a:effectLst/>
                <a:latin typeface="+mn-lt"/>
                <a:ea typeface="+mn-ea"/>
                <a:cs typeface="+mn-cs"/>
              </a:rPr>
              <a:t>Centre Technique de </a:t>
            </a:r>
            <a:r>
              <a:rPr lang="en-US" sz="1200" i="1" kern="1200" dirty="0" err="1" smtClean="0">
                <a:solidFill>
                  <a:schemeClr val="tx1"/>
                </a:solidFill>
                <a:effectLst/>
                <a:latin typeface="+mn-lt"/>
                <a:ea typeface="+mn-ea"/>
                <a:cs typeface="+mn-cs"/>
              </a:rPr>
              <a:t>l'Agriculture</a:t>
            </a:r>
            <a:r>
              <a:rPr lang="en-US" sz="1200" i="1" kern="1200" dirty="0" smtClean="0">
                <a:solidFill>
                  <a:schemeClr val="tx1"/>
                </a:solidFill>
                <a:effectLst/>
                <a:latin typeface="+mn-lt"/>
                <a:ea typeface="+mn-ea"/>
                <a:cs typeface="+mn-cs"/>
              </a:rPr>
              <a:t> Biologique </a:t>
            </a:r>
            <a:r>
              <a:rPr lang="en-US" sz="1200" kern="1200" dirty="0" smtClean="0">
                <a:solidFill>
                  <a:schemeClr val="tx1"/>
                </a:solidFill>
                <a:effectLst/>
                <a:latin typeface="+mn-lt"/>
                <a:ea typeface="+mn-ea"/>
                <a:cs typeface="+mn-cs"/>
              </a:rPr>
              <a:t>((CTAB) The Technical Centre of Organic Agriculture) in 1999, and the </a:t>
            </a:r>
            <a:r>
              <a:rPr lang="en-US" sz="1200" i="1" kern="1200" dirty="0" smtClean="0">
                <a:solidFill>
                  <a:schemeClr val="tx1"/>
                </a:solidFill>
                <a:effectLst/>
                <a:latin typeface="+mn-lt"/>
                <a:ea typeface="+mn-ea"/>
                <a:cs typeface="+mn-cs"/>
              </a:rPr>
              <a:t>Centre </a:t>
            </a:r>
            <a:r>
              <a:rPr lang="en-US" sz="1200" i="1" kern="1200" dirty="0" err="1" smtClean="0">
                <a:solidFill>
                  <a:schemeClr val="tx1"/>
                </a:solidFill>
                <a:effectLst/>
                <a:latin typeface="+mn-lt"/>
                <a:ea typeface="+mn-ea"/>
                <a:cs typeface="+mn-cs"/>
              </a:rPr>
              <a:t>Régional</a:t>
            </a:r>
            <a:r>
              <a:rPr lang="en-US" sz="1200" i="1" kern="1200" dirty="0" smtClean="0">
                <a:solidFill>
                  <a:schemeClr val="tx1"/>
                </a:solidFill>
                <a:effectLst/>
                <a:latin typeface="+mn-lt"/>
                <a:ea typeface="+mn-ea"/>
                <a:cs typeface="+mn-cs"/>
              </a:rPr>
              <a:t> des </a:t>
            </a:r>
            <a:r>
              <a:rPr lang="en-US" sz="1200" i="1" kern="1200" dirty="0" err="1" smtClean="0">
                <a:solidFill>
                  <a:schemeClr val="tx1"/>
                </a:solidFill>
                <a:effectLst/>
                <a:latin typeface="+mn-lt"/>
                <a:ea typeface="+mn-ea"/>
                <a:cs typeface="+mn-cs"/>
              </a:rPr>
              <a:t>Recherches</a:t>
            </a:r>
            <a:r>
              <a:rPr lang="en-US" sz="1200" i="1" kern="1200" dirty="0" smtClean="0">
                <a:solidFill>
                  <a:schemeClr val="tx1"/>
                </a:solidFill>
                <a:effectLst/>
                <a:latin typeface="+mn-lt"/>
                <a:ea typeface="+mn-ea"/>
                <a:cs typeface="+mn-cs"/>
              </a:rPr>
              <a:t> en Horticulture et Agriculture Biologique</a:t>
            </a:r>
            <a:r>
              <a:rPr lang="en-US" sz="1200" kern="1200" dirty="0" smtClean="0">
                <a:solidFill>
                  <a:schemeClr val="tx1"/>
                </a:solidFill>
                <a:effectLst/>
                <a:latin typeface="+mn-lt"/>
                <a:ea typeface="+mn-ea"/>
                <a:cs typeface="+mn-cs"/>
              </a:rPr>
              <a:t> (Regional Center of Research in Horticulture and Organic Agriculture (CRRHAB). The CTAB has been identified as the main driver of Tunisia’s organic sector. It was established through a Ministerial decree in 1999. In addition to those specialized institutions, other governmental bodies are also involved in organic agriculture research, such as the </a:t>
            </a:r>
            <a:r>
              <a:rPr lang="en-US" sz="1200" i="1" kern="1200" dirty="0" smtClean="0">
                <a:solidFill>
                  <a:schemeClr val="tx1"/>
                </a:solidFill>
                <a:effectLst/>
                <a:latin typeface="+mn-lt"/>
                <a:ea typeface="+mn-ea"/>
                <a:cs typeface="+mn-cs"/>
              </a:rPr>
              <a:t>Institution de la </a:t>
            </a:r>
            <a:r>
              <a:rPr lang="en-US" sz="1200" i="1" kern="1200" dirty="0" err="1" smtClean="0">
                <a:solidFill>
                  <a:schemeClr val="tx1"/>
                </a:solidFill>
                <a:effectLst/>
                <a:latin typeface="+mn-lt"/>
                <a:ea typeface="+mn-ea"/>
                <a:cs typeface="+mn-cs"/>
              </a:rPr>
              <a:t>Recherche</a:t>
            </a:r>
            <a:r>
              <a:rPr lang="en-US" sz="1200" i="1" kern="1200" dirty="0" smtClean="0">
                <a:solidFill>
                  <a:schemeClr val="tx1"/>
                </a:solidFill>
                <a:effectLst/>
                <a:latin typeface="+mn-lt"/>
                <a:ea typeface="+mn-ea"/>
                <a:cs typeface="+mn-cs"/>
              </a:rPr>
              <a:t> et de </a:t>
            </a:r>
            <a:r>
              <a:rPr lang="en-US" sz="1200" i="1" kern="1200" dirty="0" err="1" smtClean="0">
                <a:solidFill>
                  <a:schemeClr val="tx1"/>
                </a:solidFill>
                <a:effectLst/>
                <a:latin typeface="+mn-lt"/>
                <a:ea typeface="+mn-ea"/>
                <a:cs typeface="+mn-cs"/>
              </a:rPr>
              <a:t>l’Enseignement</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Supérieur</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Agricoles</a:t>
            </a:r>
            <a:r>
              <a:rPr lang="en-US" sz="1200" kern="1200" dirty="0" smtClean="0">
                <a:solidFill>
                  <a:schemeClr val="tx1"/>
                </a:solidFill>
                <a:effectLst/>
                <a:latin typeface="+mn-lt"/>
                <a:ea typeface="+mn-ea"/>
                <a:cs typeface="+mn-cs"/>
              </a:rPr>
              <a:t> (Institution of Research and Higher Agricultural Education (IRESA)) which created a body known as the National Commission for Planning and Evaluation of Organic Agriculture Research. More recently, the National Program for Organic Agriculture is setting-up organic extension services in various districts of the country. </a:t>
            </a:r>
            <a:endParaRPr lang="en-US" dirty="0" smtClean="0"/>
          </a:p>
          <a:p>
            <a:endParaRPr lang="en-US" dirty="0"/>
          </a:p>
        </p:txBody>
      </p:sp>
      <p:sp>
        <p:nvSpPr>
          <p:cNvPr id="4" name="Slide Number Placeholder 3"/>
          <p:cNvSpPr>
            <a:spLocks noGrp="1"/>
          </p:cNvSpPr>
          <p:nvPr>
            <p:ph type="sldNum" sz="quarter" idx="10"/>
          </p:nvPr>
        </p:nvSpPr>
        <p:spPr/>
        <p:txBody>
          <a:bodyPr/>
          <a:lstStyle/>
          <a:p>
            <a:fld id="{2F418986-2758-0148-8401-B030045C1D49}" type="slidenum">
              <a:rPr lang="en-US" smtClean="0"/>
              <a:t>26</a:t>
            </a:fld>
            <a:endParaRPr lang="en-US"/>
          </a:p>
        </p:txBody>
      </p:sp>
    </p:spTree>
    <p:extLst>
      <p:ext uri="{BB962C8B-B14F-4D97-AF65-F5344CB8AC3E}">
        <p14:creationId xmlns:p14="http://schemas.microsoft.com/office/powerpoint/2010/main" val="7176264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Saudi Arabia promotion activities</a:t>
            </a:r>
            <a:endParaRPr lang="en-US" dirty="0"/>
          </a:p>
        </p:txBody>
      </p:sp>
      <p:sp>
        <p:nvSpPr>
          <p:cNvPr id="4" name="Slide Number Placeholder 3"/>
          <p:cNvSpPr>
            <a:spLocks noGrp="1"/>
          </p:cNvSpPr>
          <p:nvPr>
            <p:ph type="sldNum" sz="quarter" idx="10"/>
          </p:nvPr>
        </p:nvSpPr>
        <p:spPr/>
        <p:txBody>
          <a:bodyPr/>
          <a:lstStyle/>
          <a:p>
            <a:fld id="{2F418986-2758-0148-8401-B030045C1D49}" type="slidenum">
              <a:rPr lang="en-US" smtClean="0"/>
              <a:t>31</a:t>
            </a:fld>
            <a:endParaRPr lang="en-US"/>
          </a:p>
        </p:txBody>
      </p:sp>
    </p:spTree>
    <p:extLst>
      <p:ext uri="{BB962C8B-B14F-4D97-AF65-F5344CB8AC3E}">
        <p14:creationId xmlns:p14="http://schemas.microsoft.com/office/powerpoint/2010/main" val="32826299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418986-2758-0148-8401-B030045C1D49}" type="slidenum">
              <a:rPr lang="en-US" smtClean="0"/>
              <a:t>4</a:t>
            </a:fld>
            <a:endParaRPr lang="en-US"/>
          </a:p>
        </p:txBody>
      </p:sp>
    </p:spTree>
    <p:extLst>
      <p:ext uri="{BB962C8B-B14F-4D97-AF65-F5344CB8AC3E}">
        <p14:creationId xmlns:p14="http://schemas.microsoft.com/office/powerpoint/2010/main" val="27268570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Government asked the OPTA to provide the training</a:t>
            </a:r>
            <a:endParaRPr lang="en-US" dirty="0"/>
          </a:p>
        </p:txBody>
      </p:sp>
      <p:sp>
        <p:nvSpPr>
          <p:cNvPr id="4" name="Slide Number Placeholder 3"/>
          <p:cNvSpPr>
            <a:spLocks noGrp="1"/>
          </p:cNvSpPr>
          <p:nvPr>
            <p:ph type="sldNum" sz="quarter" idx="10"/>
          </p:nvPr>
        </p:nvSpPr>
        <p:spPr/>
        <p:txBody>
          <a:bodyPr/>
          <a:lstStyle/>
          <a:p>
            <a:fld id="{2F418986-2758-0148-8401-B030045C1D49}" type="slidenum">
              <a:rPr lang="en-US" smtClean="0"/>
              <a:t>34</a:t>
            </a:fld>
            <a:endParaRPr lang="en-US"/>
          </a:p>
        </p:txBody>
      </p:sp>
    </p:spTree>
    <p:extLst>
      <p:ext uri="{BB962C8B-B14F-4D97-AF65-F5344CB8AC3E}">
        <p14:creationId xmlns:p14="http://schemas.microsoft.com/office/powerpoint/2010/main" val="26828591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MoA</a:t>
            </a:r>
            <a:r>
              <a:rPr lang="en-US" dirty="0" smtClean="0"/>
              <a:t> =</a:t>
            </a:r>
            <a:r>
              <a:rPr lang="en-US" baseline="0" dirty="0" smtClean="0"/>
              <a:t> Ministry of Agriculture</a:t>
            </a:r>
            <a:endParaRPr lang="en-US" dirty="0"/>
          </a:p>
        </p:txBody>
      </p:sp>
      <p:sp>
        <p:nvSpPr>
          <p:cNvPr id="4" name="Slide Number Placeholder 3"/>
          <p:cNvSpPr>
            <a:spLocks noGrp="1"/>
          </p:cNvSpPr>
          <p:nvPr>
            <p:ph type="sldNum" sz="quarter" idx="10"/>
          </p:nvPr>
        </p:nvSpPr>
        <p:spPr/>
        <p:txBody>
          <a:bodyPr/>
          <a:lstStyle/>
          <a:p>
            <a:fld id="{2F418986-2758-0148-8401-B030045C1D49}" type="slidenum">
              <a:rPr lang="en-US" smtClean="0"/>
              <a:t>35</a:t>
            </a:fld>
            <a:endParaRPr lang="en-US"/>
          </a:p>
        </p:txBody>
      </p:sp>
    </p:spTree>
    <p:extLst>
      <p:ext uri="{BB962C8B-B14F-4D97-AF65-F5344CB8AC3E}">
        <p14:creationId xmlns:p14="http://schemas.microsoft.com/office/powerpoint/2010/main" val="8604982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418986-2758-0148-8401-B030045C1D49}" type="slidenum">
              <a:rPr lang="en-US" smtClean="0"/>
              <a:t>5</a:t>
            </a:fld>
            <a:endParaRPr lang="en-US"/>
          </a:p>
        </p:txBody>
      </p:sp>
    </p:spTree>
    <p:extLst>
      <p:ext uri="{BB962C8B-B14F-4D97-AF65-F5344CB8AC3E}">
        <p14:creationId xmlns:p14="http://schemas.microsoft.com/office/powerpoint/2010/main" val="27268570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aseline="0" smtClean="0">
                <a:latin typeface="Times" charset="0"/>
                <a:ea typeface="ＭＳ Ｐゴシック" pitchFamily="34" charset="-128"/>
              </a:rPr>
              <a:t>Pesticides impact people’s </a:t>
            </a:r>
            <a:r>
              <a:rPr lang="en-US" baseline="0" dirty="0" smtClean="0">
                <a:latin typeface="Times" charset="0"/>
                <a:ea typeface="ＭＳ Ｐゴシック" pitchFamily="34" charset="-128"/>
              </a:rPr>
              <a:t>health, increasing the rate of cancer and other diseases that represent a heavy cost for the public health system and society in general.</a:t>
            </a:r>
            <a:endParaRPr lang="en-US" dirty="0" smtClean="0">
              <a:latin typeface="Times" charset="0"/>
              <a:ea typeface="ＭＳ Ｐゴシック" pitchFamily="34" charset="-128"/>
            </a:endParaRPr>
          </a:p>
        </p:txBody>
      </p:sp>
      <p:sp>
        <p:nvSpPr>
          <p:cNvPr id="4" name="Slide Number Placeholder 3"/>
          <p:cNvSpPr>
            <a:spLocks noGrp="1"/>
          </p:cNvSpPr>
          <p:nvPr>
            <p:ph type="sldNum" sz="quarter" idx="10"/>
          </p:nvPr>
        </p:nvSpPr>
        <p:spPr/>
        <p:txBody>
          <a:bodyPr/>
          <a:lstStyle/>
          <a:p>
            <a:fld id="{2F418986-2758-0148-8401-B030045C1D49}" type="slidenum">
              <a:rPr lang="en-US" smtClean="0"/>
              <a:t>6</a:t>
            </a:fld>
            <a:endParaRPr lang="en-US"/>
          </a:p>
        </p:txBody>
      </p:sp>
    </p:spTree>
    <p:extLst>
      <p:ext uri="{BB962C8B-B14F-4D97-AF65-F5344CB8AC3E}">
        <p14:creationId xmlns:p14="http://schemas.microsoft.com/office/powerpoint/2010/main" val="27268570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Subsidize here is mean</a:t>
            </a:r>
            <a:r>
              <a:rPr lang="en-US" baseline="0" dirty="0" smtClean="0"/>
              <a:t>t in the broadest sense of investing public funds into a sector (whether through subsidies or through other means).</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Infant industry: </a:t>
            </a:r>
            <a:r>
              <a:rPr lang="en-US" sz="1200" kern="1200" dirty="0" smtClean="0">
                <a:solidFill>
                  <a:schemeClr val="tx1"/>
                </a:solidFill>
                <a:effectLst/>
                <a:latin typeface="+mn-lt"/>
                <a:ea typeface="+mn-ea"/>
                <a:cs typeface="+mn-cs"/>
              </a:rPr>
              <a:t>It can take a period of about 20 years of temporary public support in order to invest in research &amp; development, build the organic sector organizations and supporting institutions, and structure the organic supply chain and to achieve mainstreaming of organic products into the normal distribution channels where they become fully accessible to all consumers.</a:t>
            </a:r>
            <a:r>
              <a:rPr lang="de-DE" sz="1200" kern="1200" baseline="0" dirty="0" smtClean="0">
                <a:solidFill>
                  <a:schemeClr val="tx1"/>
                </a:solidFill>
                <a:effectLst/>
                <a:latin typeface="+mn-lt"/>
                <a:ea typeface="+mn-ea"/>
                <a:cs typeface="+mn-cs"/>
              </a:rPr>
              <a:t> </a:t>
            </a:r>
            <a:r>
              <a:rPr lang="en-US" dirty="0" smtClean="0"/>
              <a:t>Once </a:t>
            </a:r>
            <a:r>
              <a:rPr lang="en-US" sz="1200" kern="1200" dirty="0" smtClean="0">
                <a:solidFill>
                  <a:schemeClr val="tx1"/>
                </a:solidFill>
                <a:effectLst/>
                <a:latin typeface="+mn-lt"/>
                <a:ea typeface="+mn-ea"/>
                <a:cs typeface="+mn-cs"/>
              </a:rPr>
              <a:t>the organic sector reaches a certain size thanks to public support, self-sustained growth follows, in response to increasing consumer demand.</a:t>
            </a:r>
            <a:endParaRPr lang="de-DE" sz="1200" kern="1200" dirty="0" smtClean="0">
              <a:solidFill>
                <a:schemeClr val="tx1"/>
              </a:solidFill>
              <a:effectLst/>
              <a:latin typeface="+mn-lt"/>
              <a:ea typeface="+mn-ea"/>
              <a:cs typeface="+mn-cs"/>
            </a:endParaRPr>
          </a:p>
          <a:p>
            <a:pPr>
              <a:defRPr/>
            </a:pPr>
            <a:endParaRPr lang="en-US" dirty="0" smtClean="0">
              <a:latin typeface="Times" charset="0"/>
              <a:ea typeface="ＭＳ Ｐゴシック" pitchFamily="34" charset="-128"/>
            </a:endParaRPr>
          </a:p>
        </p:txBody>
      </p:sp>
      <p:sp>
        <p:nvSpPr>
          <p:cNvPr id="4" name="Slide Number Placeholder 3"/>
          <p:cNvSpPr>
            <a:spLocks noGrp="1"/>
          </p:cNvSpPr>
          <p:nvPr>
            <p:ph type="sldNum" sz="quarter" idx="10"/>
          </p:nvPr>
        </p:nvSpPr>
        <p:spPr/>
        <p:txBody>
          <a:bodyPr/>
          <a:lstStyle/>
          <a:p>
            <a:fld id="{2F418986-2758-0148-8401-B030045C1D49}" type="slidenum">
              <a:rPr lang="en-US" smtClean="0"/>
              <a:t>7</a:t>
            </a:fld>
            <a:endParaRPr lang="en-US"/>
          </a:p>
        </p:txBody>
      </p:sp>
    </p:spTree>
    <p:extLst>
      <p:ext uri="{BB962C8B-B14F-4D97-AF65-F5344CB8AC3E}">
        <p14:creationId xmlns:p14="http://schemas.microsoft.com/office/powerpoint/2010/main" val="27268570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Asia, historically the level of support for organic agriculture has been low, except in South Korea. In the past few years, this situation has changed and few states have started to set-up proactive support policies and programs in favor of organic agriculture. One can mention The Philippines, Bhutan, several Indian States (particularly Sikkim, Kerala, and Karnataka), Taiwan.</a:t>
            </a:r>
            <a:r>
              <a:rPr lang="de-DE" dirty="0" smtClean="0">
                <a:effectLst/>
              </a:rPr>
              <a:t> </a:t>
            </a: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effect of public policies on encouraging conversion to organic is particularly visible when one compares the USA and the EU. The USA has traditionally had (and still has) very low levels of public support to organic agriculture. To date, it has converted only 0,6% of its agricultural land to organic – a very poor achievement if one compares to the European Union (with its much pro-active pro-organic policies) that has achieved a total average of 5,7%. And this despite the USA being the biggest organic market in the world (bigger than the EU) and the fact that the market share for organic products is higher in the US than in the EU as a whole).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Additionally, there are very organic-compatible policy efforts underway to phase out agrochemicals and promote organic fertilizers in certain countries, such as Indonesia (Bali) and Sri Lanka. However, in most other Asian countries, the public sector is doing nothing to encourage organic, and this includes the giant Russia but also all the “Stan countries”. </a:t>
            </a:r>
            <a:endParaRPr lang="de-DE"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F418986-2758-0148-8401-B030045C1D49}" type="slidenum">
              <a:rPr lang="en-US" smtClean="0"/>
              <a:t>9</a:t>
            </a:fld>
            <a:endParaRPr lang="en-US"/>
          </a:p>
        </p:txBody>
      </p:sp>
    </p:spTree>
    <p:extLst>
      <p:ext uri="{BB962C8B-B14F-4D97-AF65-F5344CB8AC3E}">
        <p14:creationId xmlns:p14="http://schemas.microsoft.com/office/powerpoint/2010/main" val="27268570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de-DE"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F418986-2758-0148-8401-B030045C1D49}" type="slidenum">
              <a:rPr lang="en-US" smtClean="0"/>
              <a:t>10</a:t>
            </a:fld>
            <a:endParaRPr lang="en-US"/>
          </a:p>
        </p:txBody>
      </p:sp>
    </p:spTree>
    <p:extLst>
      <p:ext uri="{BB962C8B-B14F-4D97-AF65-F5344CB8AC3E}">
        <p14:creationId xmlns:p14="http://schemas.microsoft.com/office/powerpoint/2010/main" val="27268570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For organic regulation adapted to various stages of development</a:t>
            </a:r>
            <a:r>
              <a:rPr lang="en-US" baseline="0" dirty="0" smtClean="0"/>
              <a:t> of the organic sector: see the Organic Regulation Toolkit for Governments, published by IFOAM-Organics International.</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Analysis of current situation: </a:t>
            </a:r>
            <a:r>
              <a:rPr lang="en-US" dirty="0" smtClean="0"/>
              <a:t>e.g. fact-finding study + SWOT analysis done in a participatory way with sector reps.</a:t>
            </a:r>
          </a:p>
          <a:p>
            <a:pPr marL="0" marR="0" indent="0" algn="l" defTabSz="457200" rtl="0" eaLnBrk="1" fontAlgn="auto" latinLnBrk="0" hangingPunct="1">
              <a:lnSpc>
                <a:spcPct val="100000"/>
              </a:lnSpc>
              <a:spcBef>
                <a:spcPts val="0"/>
              </a:spcBef>
              <a:spcAft>
                <a:spcPts val="0"/>
              </a:spcAft>
              <a:buClrTx/>
              <a:buSzTx/>
              <a:buFontTx/>
              <a:buNone/>
              <a:tabLst/>
              <a:defRPr/>
            </a:pPr>
            <a:endParaRPr lang="de-DE"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F418986-2758-0148-8401-B030045C1D49}" type="slidenum">
              <a:rPr lang="en-US" smtClean="0"/>
              <a:t>12</a:t>
            </a:fld>
            <a:endParaRPr lang="en-US"/>
          </a:p>
        </p:txBody>
      </p:sp>
    </p:spTree>
    <p:extLst>
      <p:ext uri="{BB962C8B-B14F-4D97-AF65-F5344CB8AC3E}">
        <p14:creationId xmlns:p14="http://schemas.microsoft.com/office/powerpoint/2010/main" val="27268570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de-DE"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F418986-2758-0148-8401-B030045C1D49}" type="slidenum">
              <a:rPr lang="en-US" smtClean="0"/>
              <a:t>13</a:t>
            </a:fld>
            <a:endParaRPr lang="en-US"/>
          </a:p>
        </p:txBody>
      </p:sp>
    </p:spTree>
    <p:extLst>
      <p:ext uri="{BB962C8B-B14F-4D97-AF65-F5344CB8AC3E}">
        <p14:creationId xmlns:p14="http://schemas.microsoft.com/office/powerpoint/2010/main" val="27268570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with subtitle">
    <p:spTree>
      <p:nvGrpSpPr>
        <p:cNvPr id="1" name=""/>
        <p:cNvGrpSpPr/>
        <p:nvPr/>
      </p:nvGrpSpPr>
      <p:grpSpPr>
        <a:xfrm>
          <a:off x="0" y="0"/>
          <a:ext cx="0" cy="0"/>
          <a:chOff x="0" y="0"/>
          <a:chExt cx="0" cy="0"/>
        </a:xfrm>
      </p:grpSpPr>
      <p:cxnSp>
        <p:nvCxnSpPr>
          <p:cNvPr id="15" name="Straight Connector 14"/>
          <p:cNvCxnSpPr/>
          <p:nvPr userDrawn="1"/>
        </p:nvCxnSpPr>
        <p:spPr>
          <a:xfrm>
            <a:off x="1293068" y="4696190"/>
            <a:ext cx="2066411"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 name="Text Placeholder 3"/>
          <p:cNvSpPr>
            <a:spLocks noGrp="1"/>
          </p:cNvSpPr>
          <p:nvPr>
            <p:ph type="body" sz="quarter" idx="12"/>
          </p:nvPr>
        </p:nvSpPr>
        <p:spPr>
          <a:xfrm>
            <a:off x="1203002" y="3749855"/>
            <a:ext cx="5043233" cy="477252"/>
          </a:xfrm>
          <a:prstGeom prst="rect">
            <a:avLst/>
          </a:prstGeom>
        </p:spPr>
        <p:txBody>
          <a:bodyPr vert="horz" anchor="ctr" anchorCtr="0"/>
          <a:lstStyle>
            <a:lvl1pPr marL="0" indent="0">
              <a:buNone/>
              <a:defRPr sz="2000" b="0">
                <a:solidFill>
                  <a:schemeClr val="tx2"/>
                </a:solidFill>
              </a:defRPr>
            </a:lvl1pPr>
            <a:lvl2pPr marL="457200" indent="0">
              <a:buNone/>
              <a:defRPr/>
            </a:lvl2pPr>
            <a:lvl5pPr marL="1828800" indent="0" algn="l">
              <a:buNone/>
              <a:defRPr/>
            </a:lvl5pPr>
          </a:lstStyle>
          <a:p>
            <a:pPr lvl="0"/>
            <a:r>
              <a:rPr lang="de-DE" smtClean="0"/>
              <a:t>Click to edit Master text styles</a:t>
            </a:r>
          </a:p>
        </p:txBody>
      </p:sp>
      <p:sp>
        <p:nvSpPr>
          <p:cNvPr id="9" name="Title 4"/>
          <p:cNvSpPr>
            <a:spLocks noGrp="1"/>
          </p:cNvSpPr>
          <p:nvPr>
            <p:ph type="title"/>
          </p:nvPr>
        </p:nvSpPr>
        <p:spPr>
          <a:xfrm>
            <a:off x="1203002" y="2023824"/>
            <a:ext cx="5629585" cy="1582715"/>
          </a:xfrm>
          <a:prstGeom prst="rect">
            <a:avLst/>
          </a:prstGeom>
        </p:spPr>
        <p:txBody>
          <a:bodyPr vert="horz" anchor="ctr" anchorCtr="0"/>
          <a:lstStyle>
            <a:lvl1pPr algn="l">
              <a:defRPr sz="3600" b="1"/>
            </a:lvl1pPr>
          </a:lstStyle>
          <a:p>
            <a:r>
              <a:rPr lang="de-DE" smtClean="0"/>
              <a:t>Click to edit Master title style</a:t>
            </a:r>
            <a:endParaRPr lang="en-US" dirty="0"/>
          </a:p>
        </p:txBody>
      </p:sp>
      <p:sp>
        <p:nvSpPr>
          <p:cNvPr id="10" name="Text Placeholder 12"/>
          <p:cNvSpPr>
            <a:spLocks noGrp="1"/>
          </p:cNvSpPr>
          <p:nvPr>
            <p:ph type="body" sz="quarter" idx="11" hasCustomPrompt="1"/>
          </p:nvPr>
        </p:nvSpPr>
        <p:spPr>
          <a:xfrm>
            <a:off x="1203002" y="5324748"/>
            <a:ext cx="3558125" cy="433699"/>
          </a:xfrm>
          <a:prstGeom prst="rect">
            <a:avLst/>
          </a:prstGeom>
        </p:spPr>
        <p:txBody>
          <a:bodyPr vert="horz" anchor="ctr" anchorCtr="0"/>
          <a:lstStyle>
            <a:lvl1pPr marL="0" indent="0">
              <a:buNone/>
              <a:defRPr sz="1200" baseline="0"/>
            </a:lvl1pPr>
          </a:lstStyle>
          <a:p>
            <a:pPr lvl="0"/>
            <a:r>
              <a:rPr lang="en-US" dirty="0" smtClean="0"/>
              <a:t>Name | Location</a:t>
            </a:r>
            <a:endParaRPr lang="en-US" dirty="0"/>
          </a:p>
        </p:txBody>
      </p:sp>
    </p:spTree>
    <p:extLst>
      <p:ext uri="{BB962C8B-B14F-4D97-AF65-F5344CB8AC3E}">
        <p14:creationId xmlns:p14="http://schemas.microsoft.com/office/powerpoint/2010/main" val="31194375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 Picture + Tex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749493" y="243934"/>
            <a:ext cx="7647616" cy="1143000"/>
          </a:xfrm>
          <a:prstGeom prst="rect">
            <a:avLst/>
          </a:prstGeom>
        </p:spPr>
        <p:txBody>
          <a:bodyPr vert="horz" lIns="91440" tIns="45720" rIns="91440" bIns="45720" rtlCol="0" anchor="ctr">
            <a:noAutofit/>
          </a:bodyPr>
          <a:lstStyle>
            <a:lvl1pPr>
              <a:defRPr sz="2400" b="1"/>
            </a:lvl1pPr>
          </a:lstStyle>
          <a:p>
            <a:endParaRPr lang="en-US" dirty="0"/>
          </a:p>
        </p:txBody>
      </p:sp>
      <p:sp>
        <p:nvSpPr>
          <p:cNvPr id="6" name="Media Placeholder 5"/>
          <p:cNvSpPr>
            <a:spLocks noGrp="1"/>
          </p:cNvSpPr>
          <p:nvPr>
            <p:ph type="media" sz="quarter" idx="10" hasCustomPrompt="1"/>
          </p:nvPr>
        </p:nvSpPr>
        <p:spPr>
          <a:xfrm>
            <a:off x="749300" y="1724025"/>
            <a:ext cx="2475614" cy="4078000"/>
          </a:xfrm>
          <a:prstGeom prst="rect">
            <a:avLst/>
          </a:prstGeom>
        </p:spPr>
        <p:txBody>
          <a:bodyPr vert="horz"/>
          <a:lstStyle/>
          <a:p>
            <a:r>
              <a:rPr lang="en-US" dirty="0" smtClean="0"/>
              <a:t>Picture</a:t>
            </a:r>
            <a:endParaRPr lang="en-US" dirty="0"/>
          </a:p>
        </p:txBody>
      </p:sp>
      <p:sp>
        <p:nvSpPr>
          <p:cNvPr id="8" name="Text Placeholder 9"/>
          <p:cNvSpPr>
            <a:spLocks noGrp="1"/>
          </p:cNvSpPr>
          <p:nvPr>
            <p:ph type="body" sz="quarter" idx="12"/>
          </p:nvPr>
        </p:nvSpPr>
        <p:spPr>
          <a:xfrm>
            <a:off x="3349428" y="1724025"/>
            <a:ext cx="5047681" cy="4078000"/>
          </a:xfrm>
          <a:prstGeom prst="rect">
            <a:avLst/>
          </a:prstGeom>
        </p:spPr>
        <p:txBody>
          <a:bodyPr vert="horz" anchor="t" anchorCtr="0"/>
          <a:lstStyle>
            <a:lvl1pPr marL="0" indent="0">
              <a:buNone/>
              <a:defRPr sz="1200"/>
            </a:lvl1pPr>
          </a:lstStyle>
          <a:p>
            <a:pPr lvl="0"/>
            <a:endParaRPr lang="en-US" dirty="0"/>
          </a:p>
        </p:txBody>
      </p:sp>
      <p:sp>
        <p:nvSpPr>
          <p:cNvPr id="12" name="Slide Number Placeholder 5"/>
          <p:cNvSpPr>
            <a:spLocks noGrp="1"/>
          </p:cNvSpPr>
          <p:nvPr>
            <p:ph type="sldNum" sz="quarter" idx="4"/>
          </p:nvPr>
        </p:nvSpPr>
        <p:spPr>
          <a:xfrm>
            <a:off x="8172706" y="6377941"/>
            <a:ext cx="528959" cy="365125"/>
          </a:xfrm>
          <a:prstGeom prst="rect">
            <a:avLst/>
          </a:prstGeom>
        </p:spPr>
        <p:txBody>
          <a:bodyPr vert="horz" lIns="91440" tIns="45720" rIns="91440" bIns="45720" rtlCol="0" anchor="ctr"/>
          <a:lstStyle>
            <a:lvl1pPr algn="r">
              <a:defRPr sz="1200">
                <a:solidFill>
                  <a:schemeClr val="bg1"/>
                </a:solidFill>
              </a:defRPr>
            </a:lvl1pPr>
          </a:lstStyle>
          <a:p>
            <a:fld id="{5D5447A0-53F5-A642-8614-F3F890D89D69}" type="slidenum">
              <a:rPr lang="en-US" smtClean="0"/>
              <a:pPr/>
              <a:t>‹#›</a:t>
            </a:fld>
            <a:endParaRPr lang="en-US" dirty="0"/>
          </a:p>
        </p:txBody>
      </p:sp>
    </p:spTree>
    <p:extLst>
      <p:ext uri="{BB962C8B-B14F-4D97-AF65-F5344CB8AC3E}">
        <p14:creationId xmlns:p14="http://schemas.microsoft.com/office/powerpoint/2010/main" val="1399346995"/>
      </p:ext>
    </p:extLst>
  </p:cSld>
  <p:clrMapOvr>
    <a:masterClrMapping/>
  </p:clrMapOvr>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 Picture lef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749493" y="243934"/>
            <a:ext cx="7647616" cy="1143000"/>
          </a:xfrm>
          <a:prstGeom prst="rect">
            <a:avLst/>
          </a:prstGeom>
        </p:spPr>
        <p:txBody>
          <a:bodyPr vert="horz" lIns="91440" tIns="45720" rIns="91440" bIns="45720" rtlCol="0" anchor="ctr">
            <a:noAutofit/>
          </a:bodyPr>
          <a:lstStyle>
            <a:lvl1pPr>
              <a:defRPr sz="2400" b="1"/>
            </a:lvl1pPr>
          </a:lstStyle>
          <a:p>
            <a:endParaRPr lang="en-US" dirty="0"/>
          </a:p>
        </p:txBody>
      </p:sp>
      <p:sp>
        <p:nvSpPr>
          <p:cNvPr id="6" name="Media Placeholder 5"/>
          <p:cNvSpPr>
            <a:spLocks noGrp="1"/>
          </p:cNvSpPr>
          <p:nvPr>
            <p:ph type="media" sz="quarter" idx="10" hasCustomPrompt="1"/>
          </p:nvPr>
        </p:nvSpPr>
        <p:spPr>
          <a:xfrm>
            <a:off x="749299" y="1724025"/>
            <a:ext cx="5339437" cy="4078000"/>
          </a:xfrm>
          <a:prstGeom prst="rect">
            <a:avLst/>
          </a:prstGeom>
        </p:spPr>
        <p:txBody>
          <a:bodyPr vert="horz"/>
          <a:lstStyle/>
          <a:p>
            <a:r>
              <a:rPr lang="en-US" dirty="0" smtClean="0"/>
              <a:t>Picture</a:t>
            </a:r>
            <a:endParaRPr lang="en-US" dirty="0"/>
          </a:p>
        </p:txBody>
      </p:sp>
      <p:sp>
        <p:nvSpPr>
          <p:cNvPr id="8" name="Text Placeholder 9"/>
          <p:cNvSpPr>
            <a:spLocks noGrp="1"/>
          </p:cNvSpPr>
          <p:nvPr>
            <p:ph type="body" sz="quarter" idx="12"/>
          </p:nvPr>
        </p:nvSpPr>
        <p:spPr>
          <a:xfrm>
            <a:off x="6194574" y="1724025"/>
            <a:ext cx="2202535" cy="4078000"/>
          </a:xfrm>
          <a:prstGeom prst="rect">
            <a:avLst/>
          </a:prstGeom>
        </p:spPr>
        <p:txBody>
          <a:bodyPr vert="horz" anchor="t" anchorCtr="0"/>
          <a:lstStyle>
            <a:lvl1pPr marL="0" indent="0">
              <a:buNone/>
              <a:defRPr sz="1200"/>
            </a:lvl1pPr>
          </a:lstStyle>
          <a:p>
            <a:pPr lvl="0"/>
            <a:endParaRPr lang="en-US" dirty="0"/>
          </a:p>
        </p:txBody>
      </p:sp>
      <p:sp>
        <p:nvSpPr>
          <p:cNvPr id="11" name="Slide Number Placeholder 5"/>
          <p:cNvSpPr>
            <a:spLocks noGrp="1"/>
          </p:cNvSpPr>
          <p:nvPr>
            <p:ph type="sldNum" sz="quarter" idx="4"/>
          </p:nvPr>
        </p:nvSpPr>
        <p:spPr>
          <a:xfrm>
            <a:off x="8172706" y="6377941"/>
            <a:ext cx="528959" cy="365125"/>
          </a:xfrm>
          <a:prstGeom prst="rect">
            <a:avLst/>
          </a:prstGeom>
        </p:spPr>
        <p:txBody>
          <a:bodyPr vert="horz" lIns="91440" tIns="45720" rIns="91440" bIns="45720" rtlCol="0" anchor="ctr"/>
          <a:lstStyle>
            <a:lvl1pPr algn="r">
              <a:defRPr sz="1200">
                <a:solidFill>
                  <a:schemeClr val="bg1"/>
                </a:solidFill>
              </a:defRPr>
            </a:lvl1pPr>
          </a:lstStyle>
          <a:p>
            <a:fld id="{5D5447A0-53F5-A642-8614-F3F890D89D69}" type="slidenum">
              <a:rPr lang="en-US" smtClean="0"/>
              <a:pPr/>
              <a:t>‹#›</a:t>
            </a:fld>
            <a:endParaRPr lang="en-US" dirty="0"/>
          </a:p>
        </p:txBody>
      </p:sp>
    </p:spTree>
    <p:extLst>
      <p:ext uri="{BB962C8B-B14F-4D97-AF65-F5344CB8AC3E}">
        <p14:creationId xmlns:p14="http://schemas.microsoft.com/office/powerpoint/2010/main" val="4248184252"/>
      </p:ext>
    </p:extLst>
  </p:cSld>
  <p:clrMapOvr>
    <a:masterClrMapping/>
  </p:clrMapOvr>
  <p:timing>
    <p:tnLst>
      <p:par>
        <p:cTn xmlns:p14="http://schemas.microsoft.com/office/powerpoint/2010/mai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 Picture righ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749493" y="243934"/>
            <a:ext cx="7647616" cy="1143000"/>
          </a:xfrm>
          <a:prstGeom prst="rect">
            <a:avLst/>
          </a:prstGeom>
        </p:spPr>
        <p:txBody>
          <a:bodyPr vert="horz" lIns="91440" tIns="45720" rIns="91440" bIns="45720" rtlCol="0" anchor="ctr">
            <a:noAutofit/>
          </a:bodyPr>
          <a:lstStyle>
            <a:lvl1pPr>
              <a:defRPr sz="2400" b="1"/>
            </a:lvl1pPr>
          </a:lstStyle>
          <a:p>
            <a:endParaRPr lang="en-US" dirty="0"/>
          </a:p>
        </p:txBody>
      </p:sp>
      <p:sp>
        <p:nvSpPr>
          <p:cNvPr id="6" name="Media Placeholder 5"/>
          <p:cNvSpPr>
            <a:spLocks noGrp="1"/>
          </p:cNvSpPr>
          <p:nvPr>
            <p:ph type="media" sz="quarter" idx="10" hasCustomPrompt="1"/>
          </p:nvPr>
        </p:nvSpPr>
        <p:spPr>
          <a:xfrm>
            <a:off x="3057671" y="1724025"/>
            <a:ext cx="5339437" cy="4078000"/>
          </a:xfrm>
          <a:prstGeom prst="rect">
            <a:avLst/>
          </a:prstGeom>
        </p:spPr>
        <p:txBody>
          <a:bodyPr vert="horz"/>
          <a:lstStyle/>
          <a:p>
            <a:r>
              <a:rPr lang="en-US" dirty="0" smtClean="0"/>
              <a:t>Picture</a:t>
            </a:r>
            <a:endParaRPr lang="en-US" dirty="0"/>
          </a:p>
        </p:txBody>
      </p:sp>
      <p:sp>
        <p:nvSpPr>
          <p:cNvPr id="8" name="Text Placeholder 9"/>
          <p:cNvSpPr>
            <a:spLocks noGrp="1"/>
          </p:cNvSpPr>
          <p:nvPr>
            <p:ph type="body" sz="quarter" idx="12"/>
          </p:nvPr>
        </p:nvSpPr>
        <p:spPr>
          <a:xfrm>
            <a:off x="749493" y="1724025"/>
            <a:ext cx="2202535" cy="4078000"/>
          </a:xfrm>
          <a:prstGeom prst="rect">
            <a:avLst/>
          </a:prstGeom>
        </p:spPr>
        <p:txBody>
          <a:bodyPr vert="horz" anchor="t" anchorCtr="0"/>
          <a:lstStyle>
            <a:lvl1pPr marL="0" indent="0">
              <a:buNone/>
              <a:defRPr sz="1200"/>
            </a:lvl1pPr>
          </a:lstStyle>
          <a:p>
            <a:pPr lvl="0"/>
            <a:endParaRPr lang="en-US" dirty="0"/>
          </a:p>
        </p:txBody>
      </p:sp>
      <p:sp>
        <p:nvSpPr>
          <p:cNvPr id="11" name="Slide Number Placeholder 5"/>
          <p:cNvSpPr>
            <a:spLocks noGrp="1"/>
          </p:cNvSpPr>
          <p:nvPr>
            <p:ph type="sldNum" sz="quarter" idx="4"/>
          </p:nvPr>
        </p:nvSpPr>
        <p:spPr>
          <a:xfrm>
            <a:off x="8172706" y="6377941"/>
            <a:ext cx="528959" cy="365125"/>
          </a:xfrm>
          <a:prstGeom prst="rect">
            <a:avLst/>
          </a:prstGeom>
        </p:spPr>
        <p:txBody>
          <a:bodyPr vert="horz" lIns="91440" tIns="45720" rIns="91440" bIns="45720" rtlCol="0" anchor="ctr"/>
          <a:lstStyle>
            <a:lvl1pPr algn="r">
              <a:defRPr sz="1200">
                <a:solidFill>
                  <a:schemeClr val="bg1"/>
                </a:solidFill>
              </a:defRPr>
            </a:lvl1pPr>
          </a:lstStyle>
          <a:p>
            <a:fld id="{5D5447A0-53F5-A642-8614-F3F890D89D69}" type="slidenum">
              <a:rPr lang="en-US" smtClean="0"/>
              <a:pPr/>
              <a:t>‹#›</a:t>
            </a:fld>
            <a:endParaRPr lang="en-US" dirty="0"/>
          </a:p>
        </p:txBody>
      </p:sp>
    </p:spTree>
    <p:extLst>
      <p:ext uri="{BB962C8B-B14F-4D97-AF65-F5344CB8AC3E}">
        <p14:creationId xmlns:p14="http://schemas.microsoft.com/office/powerpoint/2010/main" val="1561887347"/>
      </p:ext>
    </p:extLst>
  </p:cSld>
  <p:clrMapOvr>
    <a:masterClrMapping/>
  </p:clrMapOvr>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 2 Pictures">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749493" y="243934"/>
            <a:ext cx="7647616" cy="1143000"/>
          </a:xfrm>
          <a:prstGeom prst="rect">
            <a:avLst/>
          </a:prstGeom>
        </p:spPr>
        <p:txBody>
          <a:bodyPr vert="horz" lIns="91440" tIns="45720" rIns="91440" bIns="45720" rtlCol="0" anchor="ctr">
            <a:noAutofit/>
          </a:bodyPr>
          <a:lstStyle>
            <a:lvl1pPr>
              <a:defRPr sz="2400" b="1"/>
            </a:lvl1pPr>
          </a:lstStyle>
          <a:p>
            <a:endParaRPr lang="en-US" dirty="0"/>
          </a:p>
        </p:txBody>
      </p:sp>
      <p:sp>
        <p:nvSpPr>
          <p:cNvPr id="6" name="Media Placeholder 5"/>
          <p:cNvSpPr>
            <a:spLocks noGrp="1"/>
          </p:cNvSpPr>
          <p:nvPr>
            <p:ph type="media" sz="quarter" idx="10" hasCustomPrompt="1"/>
          </p:nvPr>
        </p:nvSpPr>
        <p:spPr>
          <a:xfrm>
            <a:off x="749299" y="1724025"/>
            <a:ext cx="3726981" cy="4078000"/>
          </a:xfrm>
          <a:prstGeom prst="rect">
            <a:avLst/>
          </a:prstGeom>
        </p:spPr>
        <p:txBody>
          <a:bodyPr vert="horz"/>
          <a:lstStyle/>
          <a:p>
            <a:r>
              <a:rPr lang="en-US" dirty="0" smtClean="0"/>
              <a:t>Picture</a:t>
            </a:r>
            <a:endParaRPr lang="en-US" dirty="0"/>
          </a:p>
        </p:txBody>
      </p:sp>
      <p:sp>
        <p:nvSpPr>
          <p:cNvPr id="8" name="Text Placeholder 9"/>
          <p:cNvSpPr>
            <a:spLocks noGrp="1"/>
          </p:cNvSpPr>
          <p:nvPr>
            <p:ph type="body" sz="quarter" idx="12"/>
          </p:nvPr>
        </p:nvSpPr>
        <p:spPr>
          <a:xfrm>
            <a:off x="749493" y="5914081"/>
            <a:ext cx="3726787" cy="460676"/>
          </a:xfrm>
          <a:prstGeom prst="rect">
            <a:avLst/>
          </a:prstGeom>
        </p:spPr>
        <p:txBody>
          <a:bodyPr vert="horz" anchor="t" anchorCtr="0"/>
          <a:lstStyle>
            <a:lvl1pPr marL="0" indent="0">
              <a:buNone/>
              <a:defRPr sz="1200"/>
            </a:lvl1pPr>
          </a:lstStyle>
          <a:p>
            <a:pPr lvl="0"/>
            <a:endParaRPr lang="en-US" dirty="0"/>
          </a:p>
        </p:txBody>
      </p:sp>
      <p:sp>
        <p:nvSpPr>
          <p:cNvPr id="10" name="Media Placeholder 5"/>
          <p:cNvSpPr>
            <a:spLocks noGrp="1"/>
          </p:cNvSpPr>
          <p:nvPr>
            <p:ph type="media" sz="quarter" idx="13" hasCustomPrompt="1"/>
          </p:nvPr>
        </p:nvSpPr>
        <p:spPr>
          <a:xfrm>
            <a:off x="4670128" y="1724025"/>
            <a:ext cx="3726981" cy="4078000"/>
          </a:xfrm>
          <a:prstGeom prst="rect">
            <a:avLst/>
          </a:prstGeom>
        </p:spPr>
        <p:txBody>
          <a:bodyPr vert="horz"/>
          <a:lstStyle/>
          <a:p>
            <a:r>
              <a:rPr lang="en-US" dirty="0" smtClean="0"/>
              <a:t>Picture</a:t>
            </a:r>
            <a:endParaRPr lang="en-US" dirty="0"/>
          </a:p>
        </p:txBody>
      </p:sp>
      <p:sp>
        <p:nvSpPr>
          <p:cNvPr id="11" name="Text Placeholder 9"/>
          <p:cNvSpPr>
            <a:spLocks noGrp="1"/>
          </p:cNvSpPr>
          <p:nvPr>
            <p:ph type="body" sz="quarter" idx="14"/>
          </p:nvPr>
        </p:nvSpPr>
        <p:spPr>
          <a:xfrm>
            <a:off x="4670128" y="5914081"/>
            <a:ext cx="3491767" cy="460676"/>
          </a:xfrm>
          <a:prstGeom prst="rect">
            <a:avLst/>
          </a:prstGeom>
        </p:spPr>
        <p:txBody>
          <a:bodyPr vert="horz" anchor="t" anchorCtr="0"/>
          <a:lstStyle>
            <a:lvl1pPr marL="0" indent="0">
              <a:buNone/>
              <a:defRPr sz="1200"/>
            </a:lvl1pPr>
          </a:lstStyle>
          <a:p>
            <a:pPr lvl="0"/>
            <a:endParaRPr lang="en-US" dirty="0"/>
          </a:p>
        </p:txBody>
      </p:sp>
      <p:sp>
        <p:nvSpPr>
          <p:cNvPr id="13" name="Slide Number Placeholder 5"/>
          <p:cNvSpPr>
            <a:spLocks noGrp="1"/>
          </p:cNvSpPr>
          <p:nvPr>
            <p:ph type="sldNum" sz="quarter" idx="4"/>
          </p:nvPr>
        </p:nvSpPr>
        <p:spPr>
          <a:xfrm>
            <a:off x="8172706" y="6377941"/>
            <a:ext cx="528959" cy="365125"/>
          </a:xfrm>
          <a:prstGeom prst="rect">
            <a:avLst/>
          </a:prstGeom>
        </p:spPr>
        <p:txBody>
          <a:bodyPr vert="horz" lIns="91440" tIns="45720" rIns="91440" bIns="45720" rtlCol="0" anchor="ctr"/>
          <a:lstStyle>
            <a:lvl1pPr algn="r">
              <a:defRPr sz="1200">
                <a:solidFill>
                  <a:schemeClr val="bg1"/>
                </a:solidFill>
              </a:defRPr>
            </a:lvl1pPr>
          </a:lstStyle>
          <a:p>
            <a:fld id="{5D5447A0-53F5-A642-8614-F3F890D89D69}" type="slidenum">
              <a:rPr lang="en-US" smtClean="0"/>
              <a:pPr/>
              <a:t>‹#›</a:t>
            </a:fld>
            <a:endParaRPr lang="en-US" dirty="0"/>
          </a:p>
        </p:txBody>
      </p:sp>
    </p:spTree>
    <p:extLst>
      <p:ext uri="{BB962C8B-B14F-4D97-AF65-F5344CB8AC3E}">
        <p14:creationId xmlns:p14="http://schemas.microsoft.com/office/powerpoint/2010/main" val="512363636"/>
      </p:ext>
    </p:extLst>
  </p:cSld>
  <p:clrMapOvr>
    <a:masterClrMapping/>
  </p:clrMapOvr>
  <p:timing>
    <p:tnLst>
      <p:par>
        <p:cTn xmlns:p14="http://schemas.microsoft.com/office/powerpoint/2010/mai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 Table">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749493" y="243934"/>
            <a:ext cx="7647616" cy="1143000"/>
          </a:xfrm>
          <a:prstGeom prst="rect">
            <a:avLst/>
          </a:prstGeom>
        </p:spPr>
        <p:txBody>
          <a:bodyPr vert="horz" lIns="91440" tIns="45720" rIns="91440" bIns="45720" rtlCol="0" anchor="ctr">
            <a:noAutofit/>
          </a:bodyPr>
          <a:lstStyle>
            <a:lvl1pPr>
              <a:defRPr sz="2400" b="1"/>
            </a:lvl1pPr>
          </a:lstStyle>
          <a:p>
            <a:endParaRPr lang="en-US" dirty="0"/>
          </a:p>
        </p:txBody>
      </p:sp>
      <p:sp>
        <p:nvSpPr>
          <p:cNvPr id="5" name="Table Placeholder 4"/>
          <p:cNvSpPr>
            <a:spLocks noGrp="1"/>
          </p:cNvSpPr>
          <p:nvPr>
            <p:ph type="tbl" sz="quarter" idx="10"/>
          </p:nvPr>
        </p:nvSpPr>
        <p:spPr>
          <a:xfrm>
            <a:off x="749300" y="1618592"/>
            <a:ext cx="7648575" cy="4550434"/>
          </a:xfrm>
          <a:prstGeom prst="rect">
            <a:avLst/>
          </a:prstGeom>
        </p:spPr>
        <p:txBody>
          <a:bodyPr vert="horz"/>
          <a:lstStyle/>
          <a:p>
            <a:endParaRPr lang="en-US"/>
          </a:p>
        </p:txBody>
      </p:sp>
      <p:sp>
        <p:nvSpPr>
          <p:cNvPr id="13" name="Slide Number Placeholder 5"/>
          <p:cNvSpPr>
            <a:spLocks noGrp="1"/>
          </p:cNvSpPr>
          <p:nvPr>
            <p:ph type="sldNum" sz="quarter" idx="4"/>
          </p:nvPr>
        </p:nvSpPr>
        <p:spPr>
          <a:xfrm>
            <a:off x="8172706" y="6377941"/>
            <a:ext cx="528959" cy="365125"/>
          </a:xfrm>
          <a:prstGeom prst="rect">
            <a:avLst/>
          </a:prstGeom>
        </p:spPr>
        <p:txBody>
          <a:bodyPr vert="horz" lIns="91440" tIns="45720" rIns="91440" bIns="45720" rtlCol="0" anchor="ctr"/>
          <a:lstStyle>
            <a:lvl1pPr algn="r">
              <a:defRPr sz="1200">
                <a:solidFill>
                  <a:schemeClr val="bg1"/>
                </a:solidFill>
              </a:defRPr>
            </a:lvl1pPr>
          </a:lstStyle>
          <a:p>
            <a:fld id="{5D5447A0-53F5-A642-8614-F3F890D89D69}" type="slidenum">
              <a:rPr lang="en-US" smtClean="0"/>
              <a:pPr/>
              <a:t>‹#›</a:t>
            </a:fld>
            <a:endParaRPr lang="en-US" dirty="0"/>
          </a:p>
        </p:txBody>
      </p:sp>
    </p:spTree>
    <p:extLst>
      <p:ext uri="{BB962C8B-B14F-4D97-AF65-F5344CB8AC3E}">
        <p14:creationId xmlns:p14="http://schemas.microsoft.com/office/powerpoint/2010/main" val="979450063"/>
      </p:ext>
    </p:extLst>
  </p:cSld>
  <p:clrMapOvr>
    <a:masterClrMapping/>
  </p:clrMapOvr>
  <p:timing>
    <p:tnLst>
      <p:par>
        <p:cTn xmlns:p14="http://schemas.microsoft.com/office/powerpoint/2010/mai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 3 Pictures">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749300" y="504253"/>
            <a:ext cx="3733206" cy="5042533"/>
          </a:xfrm>
          <a:prstGeom prst="rect">
            <a:avLst/>
          </a:prstGeom>
        </p:spPr>
        <p:txBody>
          <a:bodyPr vert="horz"/>
          <a:lstStyle/>
          <a:p>
            <a:endParaRPr lang="en-US"/>
          </a:p>
        </p:txBody>
      </p:sp>
      <p:sp>
        <p:nvSpPr>
          <p:cNvPr id="10" name="Picture Placeholder 5"/>
          <p:cNvSpPr>
            <a:spLocks noGrp="1"/>
          </p:cNvSpPr>
          <p:nvPr>
            <p:ph type="pic" sz="quarter" idx="11"/>
          </p:nvPr>
        </p:nvSpPr>
        <p:spPr>
          <a:xfrm>
            <a:off x="4638148" y="504252"/>
            <a:ext cx="3758961" cy="2278479"/>
          </a:xfrm>
          <a:prstGeom prst="rect">
            <a:avLst/>
          </a:prstGeom>
        </p:spPr>
        <p:txBody>
          <a:bodyPr vert="horz"/>
          <a:lstStyle/>
          <a:p>
            <a:endParaRPr lang="en-US"/>
          </a:p>
        </p:txBody>
      </p:sp>
      <p:sp>
        <p:nvSpPr>
          <p:cNvPr id="11" name="Picture Placeholder 5"/>
          <p:cNvSpPr>
            <a:spLocks noGrp="1"/>
          </p:cNvSpPr>
          <p:nvPr>
            <p:ph type="pic" sz="quarter" idx="12"/>
          </p:nvPr>
        </p:nvSpPr>
        <p:spPr>
          <a:xfrm>
            <a:off x="4638148" y="2952998"/>
            <a:ext cx="3758961" cy="2593788"/>
          </a:xfrm>
          <a:prstGeom prst="rect">
            <a:avLst/>
          </a:prstGeom>
        </p:spPr>
        <p:txBody>
          <a:bodyPr vert="horz"/>
          <a:lstStyle/>
          <a:p>
            <a:endParaRPr lang="en-US"/>
          </a:p>
        </p:txBody>
      </p:sp>
      <p:sp>
        <p:nvSpPr>
          <p:cNvPr id="14" name="Text Placeholder 9"/>
          <p:cNvSpPr>
            <a:spLocks noGrp="1"/>
          </p:cNvSpPr>
          <p:nvPr>
            <p:ph type="body" sz="quarter" idx="13"/>
          </p:nvPr>
        </p:nvSpPr>
        <p:spPr>
          <a:xfrm>
            <a:off x="749300" y="5702420"/>
            <a:ext cx="7647809" cy="460676"/>
          </a:xfrm>
          <a:prstGeom prst="rect">
            <a:avLst/>
          </a:prstGeom>
        </p:spPr>
        <p:txBody>
          <a:bodyPr vert="horz" anchor="t" anchorCtr="0"/>
          <a:lstStyle>
            <a:lvl1pPr marL="0" indent="0">
              <a:buNone/>
              <a:defRPr sz="1200"/>
            </a:lvl1pPr>
          </a:lstStyle>
          <a:p>
            <a:pPr lvl="0"/>
            <a:endParaRPr lang="en-US" dirty="0"/>
          </a:p>
        </p:txBody>
      </p:sp>
      <p:sp>
        <p:nvSpPr>
          <p:cNvPr id="16" name="Slide Number Placeholder 5"/>
          <p:cNvSpPr>
            <a:spLocks noGrp="1"/>
          </p:cNvSpPr>
          <p:nvPr>
            <p:ph type="sldNum" sz="quarter" idx="4"/>
          </p:nvPr>
        </p:nvSpPr>
        <p:spPr>
          <a:xfrm>
            <a:off x="8172706" y="6377941"/>
            <a:ext cx="528959" cy="365125"/>
          </a:xfrm>
          <a:prstGeom prst="rect">
            <a:avLst/>
          </a:prstGeom>
        </p:spPr>
        <p:txBody>
          <a:bodyPr vert="horz" lIns="91440" tIns="45720" rIns="91440" bIns="45720" rtlCol="0" anchor="ctr"/>
          <a:lstStyle>
            <a:lvl1pPr algn="r">
              <a:defRPr sz="1200">
                <a:solidFill>
                  <a:schemeClr val="bg1"/>
                </a:solidFill>
              </a:defRPr>
            </a:lvl1pPr>
          </a:lstStyle>
          <a:p>
            <a:fld id="{5D5447A0-53F5-A642-8614-F3F890D89D69}" type="slidenum">
              <a:rPr lang="en-US" smtClean="0"/>
              <a:pPr/>
              <a:t>‹#›</a:t>
            </a:fld>
            <a:endParaRPr lang="en-US" dirty="0"/>
          </a:p>
        </p:txBody>
      </p:sp>
    </p:spTree>
    <p:extLst>
      <p:ext uri="{BB962C8B-B14F-4D97-AF65-F5344CB8AC3E}">
        <p14:creationId xmlns:p14="http://schemas.microsoft.com/office/powerpoint/2010/main" val="317598013"/>
      </p:ext>
    </p:extLst>
  </p:cSld>
  <p:clrMapOvr>
    <a:masterClrMapping/>
  </p:clrMapOvr>
  <p:timing>
    <p:tnLst>
      <p:par>
        <p:cTn xmlns:p14="http://schemas.microsoft.com/office/powerpoint/2010/mai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de-DE"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40A071D4-690A-B94F-945C-F3B1A30C10D5}" type="datetimeFigureOut">
              <a:rPr lang="en-US" smtClean="0"/>
              <a:t>8/28/17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AE3372B8-6F92-694F-ADD7-C29F64BA22DD}" type="slidenum">
              <a:rPr lang="en-US" smtClean="0"/>
              <a:t>‹#›</a:t>
            </a:fld>
            <a:endParaRPr lang="en-US"/>
          </a:p>
        </p:txBody>
      </p:sp>
    </p:spTree>
    <p:extLst>
      <p:ext uri="{BB962C8B-B14F-4D97-AF65-F5344CB8AC3E}">
        <p14:creationId xmlns:p14="http://schemas.microsoft.com/office/powerpoint/2010/main" val="37164332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28418" y="1999697"/>
            <a:ext cx="5594586" cy="899847"/>
          </a:xfrm>
          <a:prstGeom prst="rect">
            <a:avLst/>
          </a:prstGeom>
        </p:spPr>
        <p:txBody>
          <a:bodyPr anchor="ctr" anchorCtr="0"/>
          <a:lstStyle>
            <a:lvl1pPr algn="l">
              <a:defRPr sz="2800" b="1" baseline="0"/>
            </a:lvl1pPr>
          </a:lstStyle>
          <a:p>
            <a:r>
              <a:rPr lang="en-GB" dirty="0" smtClean="0"/>
              <a:t>Add ‘thank you’ message here</a:t>
            </a:r>
            <a:endParaRPr lang="en-US" dirty="0"/>
          </a:p>
        </p:txBody>
      </p:sp>
      <p:sp>
        <p:nvSpPr>
          <p:cNvPr id="3" name="Subtitle 2"/>
          <p:cNvSpPr>
            <a:spLocks noGrp="1"/>
          </p:cNvSpPr>
          <p:nvPr>
            <p:ph type="subTitle" idx="1" hasCustomPrompt="1"/>
          </p:nvPr>
        </p:nvSpPr>
        <p:spPr>
          <a:xfrm>
            <a:off x="1128419" y="2894402"/>
            <a:ext cx="6400800" cy="462421"/>
          </a:xfrm>
          <a:prstGeom prst="rect">
            <a:avLst/>
          </a:prstGeom>
        </p:spPr>
        <p:txBody>
          <a:bodyPr anchor="ctr" anchorCtr="0"/>
          <a:lstStyle>
            <a:lvl1pPr marL="0" indent="0" algn="l">
              <a:buNone/>
              <a:defRPr sz="20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err="1" smtClean="0"/>
              <a:t>email@email.com</a:t>
            </a:r>
            <a:endParaRPr lang="en-US" dirty="0"/>
          </a:p>
        </p:txBody>
      </p:sp>
      <p:sp>
        <p:nvSpPr>
          <p:cNvPr id="8" name="Text Placeholder 7"/>
          <p:cNvSpPr>
            <a:spLocks noGrp="1"/>
          </p:cNvSpPr>
          <p:nvPr>
            <p:ph type="body" sz="quarter" idx="10" hasCustomPrompt="1"/>
          </p:nvPr>
        </p:nvSpPr>
        <p:spPr>
          <a:xfrm>
            <a:off x="1128419" y="4720259"/>
            <a:ext cx="5427662" cy="471487"/>
          </a:xfrm>
          <a:prstGeom prst="rect">
            <a:avLst/>
          </a:prstGeom>
        </p:spPr>
        <p:txBody>
          <a:bodyPr vert="horz" anchor="ctr" anchorCtr="0"/>
          <a:lstStyle>
            <a:lvl1pPr marL="0" indent="0" algn="l">
              <a:buNone/>
              <a:defRPr sz="1200" baseline="0">
                <a:solidFill>
                  <a:schemeClr val="tx2"/>
                </a:solidFill>
              </a:defRPr>
            </a:lvl1pPr>
            <a:lvl4pPr marL="1371600" indent="0">
              <a:buNone/>
              <a:defRPr/>
            </a:lvl4pPr>
            <a:lvl5pPr marL="1828800" indent="0">
              <a:buNone/>
              <a:defRPr/>
            </a:lvl5pPr>
          </a:lstStyle>
          <a:p>
            <a:pPr lvl="0"/>
            <a:r>
              <a:rPr lang="en-GB" dirty="0" smtClean="0"/>
              <a:t>Name | Location</a:t>
            </a:r>
          </a:p>
        </p:txBody>
      </p:sp>
    </p:spTree>
    <p:extLst>
      <p:ext uri="{BB962C8B-B14F-4D97-AF65-F5344CB8AC3E}">
        <p14:creationId xmlns:p14="http://schemas.microsoft.com/office/powerpoint/2010/main" val="29095838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with subtitle version2">
    <p:spTree>
      <p:nvGrpSpPr>
        <p:cNvPr id="1" name=""/>
        <p:cNvGrpSpPr/>
        <p:nvPr/>
      </p:nvGrpSpPr>
      <p:grpSpPr>
        <a:xfrm>
          <a:off x="0" y="0"/>
          <a:ext cx="0" cy="0"/>
          <a:chOff x="0" y="0"/>
          <a:chExt cx="0" cy="0"/>
        </a:xfrm>
      </p:grpSpPr>
      <p:cxnSp>
        <p:nvCxnSpPr>
          <p:cNvPr id="8" name="Straight Connector 7"/>
          <p:cNvCxnSpPr/>
          <p:nvPr userDrawn="1"/>
        </p:nvCxnSpPr>
        <p:spPr>
          <a:xfrm>
            <a:off x="1193995" y="3650157"/>
            <a:ext cx="562958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a:off x="1193995" y="5725451"/>
            <a:ext cx="252049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 name="Text Placeholder 3"/>
          <p:cNvSpPr>
            <a:spLocks noGrp="1"/>
          </p:cNvSpPr>
          <p:nvPr>
            <p:ph type="body" sz="quarter" idx="12"/>
          </p:nvPr>
        </p:nvSpPr>
        <p:spPr>
          <a:xfrm>
            <a:off x="1193995" y="3831327"/>
            <a:ext cx="5043233" cy="1263486"/>
          </a:xfrm>
          <a:prstGeom prst="rect">
            <a:avLst/>
          </a:prstGeom>
        </p:spPr>
        <p:txBody>
          <a:bodyPr vert="horz" anchor="ctr" anchorCtr="0"/>
          <a:lstStyle>
            <a:lvl1pPr marL="0" indent="0">
              <a:buNone/>
              <a:defRPr sz="2400" b="0">
                <a:solidFill>
                  <a:schemeClr val="tx2"/>
                </a:solidFill>
              </a:defRPr>
            </a:lvl1pPr>
            <a:lvl2pPr marL="457200" indent="0">
              <a:buNone/>
              <a:defRPr/>
            </a:lvl2pPr>
            <a:lvl5pPr marL="1828800" indent="0" algn="l">
              <a:buNone/>
              <a:defRPr/>
            </a:lvl5pPr>
          </a:lstStyle>
          <a:p>
            <a:pPr lvl="0"/>
            <a:r>
              <a:rPr lang="de-DE" smtClean="0"/>
              <a:t>Click to edit Master text styles</a:t>
            </a:r>
          </a:p>
        </p:txBody>
      </p:sp>
      <p:sp>
        <p:nvSpPr>
          <p:cNvPr id="9" name="Title 4"/>
          <p:cNvSpPr>
            <a:spLocks noGrp="1"/>
          </p:cNvSpPr>
          <p:nvPr>
            <p:ph type="title"/>
          </p:nvPr>
        </p:nvSpPr>
        <p:spPr>
          <a:xfrm>
            <a:off x="1193995" y="1947332"/>
            <a:ext cx="5629585" cy="1632518"/>
          </a:xfrm>
          <a:prstGeom prst="rect">
            <a:avLst/>
          </a:prstGeom>
        </p:spPr>
        <p:txBody>
          <a:bodyPr vert="horz" anchor="ctr" anchorCtr="0"/>
          <a:lstStyle>
            <a:lvl1pPr algn="l">
              <a:defRPr sz="3600" b="1"/>
            </a:lvl1pPr>
          </a:lstStyle>
          <a:p>
            <a:r>
              <a:rPr lang="de-DE" smtClean="0"/>
              <a:t>Click to edit Master title style</a:t>
            </a:r>
            <a:endParaRPr lang="en-US" dirty="0"/>
          </a:p>
        </p:txBody>
      </p:sp>
      <p:sp>
        <p:nvSpPr>
          <p:cNvPr id="10" name="Text Placeholder 12"/>
          <p:cNvSpPr>
            <a:spLocks noGrp="1"/>
          </p:cNvSpPr>
          <p:nvPr>
            <p:ph type="body" sz="quarter" idx="11" hasCustomPrompt="1"/>
          </p:nvPr>
        </p:nvSpPr>
        <p:spPr>
          <a:xfrm>
            <a:off x="1193995" y="5291753"/>
            <a:ext cx="3558125" cy="385766"/>
          </a:xfrm>
          <a:prstGeom prst="rect">
            <a:avLst/>
          </a:prstGeom>
        </p:spPr>
        <p:txBody>
          <a:bodyPr vert="horz" anchor="ctr" anchorCtr="0"/>
          <a:lstStyle>
            <a:lvl1pPr marL="0" indent="0">
              <a:buNone/>
              <a:defRPr sz="1200" baseline="0"/>
            </a:lvl1pPr>
          </a:lstStyle>
          <a:p>
            <a:pPr lvl="0"/>
            <a:r>
              <a:rPr lang="en-US" sz="1200" dirty="0" smtClean="0"/>
              <a:t>Name | Location</a:t>
            </a:r>
            <a:endParaRPr lang="en-US" dirty="0"/>
          </a:p>
        </p:txBody>
      </p:sp>
    </p:spTree>
    <p:extLst>
      <p:ext uri="{BB962C8B-B14F-4D97-AF65-F5344CB8AC3E}">
        <p14:creationId xmlns:p14="http://schemas.microsoft.com/office/powerpoint/2010/main" val="37487103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cxnSp>
        <p:nvCxnSpPr>
          <p:cNvPr id="8" name="Straight Connector 7"/>
          <p:cNvCxnSpPr/>
          <p:nvPr userDrawn="1"/>
        </p:nvCxnSpPr>
        <p:spPr>
          <a:xfrm>
            <a:off x="1148963" y="4106943"/>
            <a:ext cx="562958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3" name="Text Placeholder 12"/>
          <p:cNvSpPr>
            <a:spLocks noGrp="1"/>
          </p:cNvSpPr>
          <p:nvPr>
            <p:ph type="body" sz="quarter" idx="11" hasCustomPrompt="1"/>
          </p:nvPr>
        </p:nvSpPr>
        <p:spPr>
          <a:xfrm>
            <a:off x="1148963" y="4848223"/>
            <a:ext cx="3558125" cy="367296"/>
          </a:xfrm>
          <a:prstGeom prst="rect">
            <a:avLst/>
          </a:prstGeom>
        </p:spPr>
        <p:txBody>
          <a:bodyPr vert="horz" anchor="ctr" anchorCtr="0"/>
          <a:lstStyle>
            <a:lvl1pPr marL="0" indent="0">
              <a:buNone/>
              <a:defRPr sz="1200" baseline="0"/>
            </a:lvl1pPr>
          </a:lstStyle>
          <a:p>
            <a:pPr lvl="0"/>
            <a:r>
              <a:rPr lang="en-US" dirty="0" smtClean="0"/>
              <a:t>Name | Location</a:t>
            </a:r>
            <a:endParaRPr lang="en-US" dirty="0"/>
          </a:p>
        </p:txBody>
      </p:sp>
      <p:sp>
        <p:nvSpPr>
          <p:cNvPr id="5" name="Title 4"/>
          <p:cNvSpPr>
            <a:spLocks noGrp="1"/>
          </p:cNvSpPr>
          <p:nvPr>
            <p:ph type="title"/>
          </p:nvPr>
        </p:nvSpPr>
        <p:spPr>
          <a:xfrm>
            <a:off x="1148963" y="1971427"/>
            <a:ext cx="5629585" cy="1562562"/>
          </a:xfrm>
          <a:prstGeom prst="rect">
            <a:avLst/>
          </a:prstGeom>
        </p:spPr>
        <p:txBody>
          <a:bodyPr vert="horz" anchor="ctr" anchorCtr="0"/>
          <a:lstStyle>
            <a:lvl1pPr algn="l">
              <a:defRPr sz="3600" b="1"/>
            </a:lvl1pPr>
          </a:lstStyle>
          <a:p>
            <a:r>
              <a:rPr lang="de-DE" smtClean="0"/>
              <a:t>Click to edit Master title style</a:t>
            </a:r>
            <a:endParaRPr lang="en-US" dirty="0"/>
          </a:p>
        </p:txBody>
      </p:sp>
    </p:spTree>
    <p:extLst>
      <p:ext uri="{BB962C8B-B14F-4D97-AF65-F5344CB8AC3E}">
        <p14:creationId xmlns:p14="http://schemas.microsoft.com/office/powerpoint/2010/main" val="14187497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Title - Basic">
    <p:spTree>
      <p:nvGrpSpPr>
        <p:cNvPr id="1" name=""/>
        <p:cNvGrpSpPr/>
        <p:nvPr/>
      </p:nvGrpSpPr>
      <p:grpSpPr>
        <a:xfrm>
          <a:off x="0" y="0"/>
          <a:ext cx="0" cy="0"/>
          <a:chOff x="0" y="0"/>
          <a:chExt cx="0" cy="0"/>
        </a:xfrm>
      </p:grpSpPr>
      <p:sp>
        <p:nvSpPr>
          <p:cNvPr id="9" name="Freeform 8"/>
          <p:cNvSpPr/>
          <p:nvPr userDrawn="1"/>
        </p:nvSpPr>
        <p:spPr>
          <a:xfrm rot="10800000">
            <a:off x="753795" y="2911285"/>
            <a:ext cx="994712" cy="1031058"/>
          </a:xfrm>
          <a:custGeom>
            <a:avLst/>
            <a:gdLst>
              <a:gd name="connsiteX0" fmla="*/ 0 w 1152627"/>
              <a:gd name="connsiteY0" fmla="*/ 1031058 h 1031058"/>
              <a:gd name="connsiteX1" fmla="*/ 1152627 w 1152627"/>
              <a:gd name="connsiteY1" fmla="*/ 1018484 h 1031058"/>
              <a:gd name="connsiteX2" fmla="*/ 1140053 w 1152627"/>
              <a:gd name="connsiteY2" fmla="*/ 0 h 1031058"/>
            </a:gdLst>
            <a:ahLst/>
            <a:cxnLst>
              <a:cxn ang="0">
                <a:pos x="connsiteX0" y="connsiteY0"/>
              </a:cxn>
              <a:cxn ang="0">
                <a:pos x="connsiteX1" y="connsiteY1"/>
              </a:cxn>
              <a:cxn ang="0">
                <a:pos x="connsiteX2" y="connsiteY2"/>
              </a:cxn>
            </a:cxnLst>
            <a:rect l="l" t="t" r="r" b="b"/>
            <a:pathLst>
              <a:path w="1152627" h="1031058">
                <a:moveTo>
                  <a:pt x="0" y="1031058"/>
                </a:moveTo>
                <a:lnTo>
                  <a:pt x="1152627" y="1018484"/>
                </a:lnTo>
                <a:lnTo>
                  <a:pt x="1140053" y="0"/>
                </a:lnTo>
              </a:path>
            </a:pathLst>
          </a:custGeom>
          <a:ln w="111125" cap="flat" cmpd="sng">
            <a:solidFill>
              <a:srgbClr val="203150"/>
            </a:solidFill>
            <a:miter lim="800000"/>
            <a:head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Text Placeholder 12"/>
          <p:cNvSpPr>
            <a:spLocks noGrp="1"/>
          </p:cNvSpPr>
          <p:nvPr>
            <p:ph type="body" sz="quarter" idx="10"/>
          </p:nvPr>
        </p:nvSpPr>
        <p:spPr>
          <a:xfrm>
            <a:off x="1251150" y="3353278"/>
            <a:ext cx="5715667" cy="1443037"/>
          </a:xfrm>
          <a:prstGeom prst="rect">
            <a:avLst/>
          </a:prstGeom>
        </p:spPr>
        <p:txBody>
          <a:bodyPr vert="horz" anchor="t" anchorCtr="0"/>
          <a:lstStyle>
            <a:lvl1pPr marL="0" indent="0">
              <a:buNone/>
              <a:defRPr b="1" baseline="0">
                <a:latin typeface="+mj-lt"/>
              </a:defRPr>
            </a:lvl1pPr>
          </a:lstStyle>
          <a:p>
            <a:pPr lvl="0"/>
            <a:endParaRPr lang="en-US" dirty="0"/>
          </a:p>
        </p:txBody>
      </p:sp>
    </p:spTree>
    <p:extLst>
      <p:ext uri="{BB962C8B-B14F-4D97-AF65-F5344CB8AC3E}">
        <p14:creationId xmlns:p14="http://schemas.microsoft.com/office/powerpoint/2010/main" val="21021891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Title - section #">
    <p:spTree>
      <p:nvGrpSpPr>
        <p:cNvPr id="1" name=""/>
        <p:cNvGrpSpPr/>
        <p:nvPr/>
      </p:nvGrpSpPr>
      <p:grpSpPr>
        <a:xfrm>
          <a:off x="0" y="0"/>
          <a:ext cx="0" cy="0"/>
          <a:chOff x="0" y="0"/>
          <a:chExt cx="0" cy="0"/>
        </a:xfrm>
      </p:grpSpPr>
      <p:sp>
        <p:nvSpPr>
          <p:cNvPr id="9" name="Freeform 8"/>
          <p:cNvSpPr/>
          <p:nvPr userDrawn="1"/>
        </p:nvSpPr>
        <p:spPr>
          <a:xfrm rot="10800000">
            <a:off x="753795" y="2911285"/>
            <a:ext cx="994712" cy="1031058"/>
          </a:xfrm>
          <a:custGeom>
            <a:avLst/>
            <a:gdLst>
              <a:gd name="connsiteX0" fmla="*/ 0 w 1152627"/>
              <a:gd name="connsiteY0" fmla="*/ 1031058 h 1031058"/>
              <a:gd name="connsiteX1" fmla="*/ 1152627 w 1152627"/>
              <a:gd name="connsiteY1" fmla="*/ 1018484 h 1031058"/>
              <a:gd name="connsiteX2" fmla="*/ 1140053 w 1152627"/>
              <a:gd name="connsiteY2" fmla="*/ 0 h 1031058"/>
            </a:gdLst>
            <a:ahLst/>
            <a:cxnLst>
              <a:cxn ang="0">
                <a:pos x="connsiteX0" y="connsiteY0"/>
              </a:cxn>
              <a:cxn ang="0">
                <a:pos x="connsiteX1" y="connsiteY1"/>
              </a:cxn>
              <a:cxn ang="0">
                <a:pos x="connsiteX2" y="connsiteY2"/>
              </a:cxn>
            </a:cxnLst>
            <a:rect l="l" t="t" r="r" b="b"/>
            <a:pathLst>
              <a:path w="1152627" h="1031058">
                <a:moveTo>
                  <a:pt x="0" y="1031058"/>
                </a:moveTo>
                <a:lnTo>
                  <a:pt x="1152627" y="1018484"/>
                </a:lnTo>
                <a:lnTo>
                  <a:pt x="1140053" y="0"/>
                </a:lnTo>
              </a:path>
            </a:pathLst>
          </a:custGeom>
          <a:ln w="111125" cap="flat" cmpd="sng">
            <a:solidFill>
              <a:srgbClr val="203150"/>
            </a:solidFill>
            <a:miter lim="800000"/>
            <a:head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Text Placeholder 12"/>
          <p:cNvSpPr>
            <a:spLocks noGrp="1"/>
          </p:cNvSpPr>
          <p:nvPr>
            <p:ph type="body" sz="quarter" idx="10"/>
          </p:nvPr>
        </p:nvSpPr>
        <p:spPr>
          <a:xfrm>
            <a:off x="1251150" y="3947766"/>
            <a:ext cx="5715667" cy="1443037"/>
          </a:xfrm>
          <a:prstGeom prst="rect">
            <a:avLst/>
          </a:prstGeom>
        </p:spPr>
        <p:txBody>
          <a:bodyPr vert="horz" anchor="ctr" anchorCtr="0"/>
          <a:lstStyle>
            <a:lvl1pPr marL="0" indent="0">
              <a:buNone/>
              <a:defRPr b="1" baseline="0">
                <a:latin typeface="+mj-lt"/>
              </a:defRPr>
            </a:lvl1pPr>
          </a:lstStyle>
          <a:p>
            <a:pPr lvl="0"/>
            <a:endParaRPr lang="en-US" dirty="0"/>
          </a:p>
        </p:txBody>
      </p:sp>
      <p:sp>
        <p:nvSpPr>
          <p:cNvPr id="15" name="Text Placeholder 14"/>
          <p:cNvSpPr>
            <a:spLocks noGrp="1"/>
          </p:cNvSpPr>
          <p:nvPr>
            <p:ph type="body" sz="quarter" idx="11" hasCustomPrompt="1"/>
          </p:nvPr>
        </p:nvSpPr>
        <p:spPr>
          <a:xfrm>
            <a:off x="1251151" y="3348555"/>
            <a:ext cx="4865688" cy="541338"/>
          </a:xfrm>
          <a:prstGeom prst="rect">
            <a:avLst/>
          </a:prstGeom>
        </p:spPr>
        <p:txBody>
          <a:bodyPr vert="horz" anchor="ctr" anchorCtr="0"/>
          <a:lstStyle>
            <a:lvl1pPr marL="0" indent="0">
              <a:buNone/>
              <a:defRPr sz="2400" b="1" baseline="0">
                <a:solidFill>
                  <a:srgbClr val="687097"/>
                </a:solidFill>
                <a:latin typeface="+mj-lt"/>
              </a:defRPr>
            </a:lvl1pPr>
          </a:lstStyle>
          <a:p>
            <a:pPr lvl="0"/>
            <a:r>
              <a:rPr lang="en-US" dirty="0" smtClean="0">
                <a:latin typeface="+mj-lt"/>
              </a:rPr>
              <a:t>SECTION #</a:t>
            </a:r>
            <a:endParaRPr lang="en-US" dirty="0"/>
          </a:p>
        </p:txBody>
      </p:sp>
    </p:spTree>
    <p:extLst>
      <p:ext uri="{BB962C8B-B14F-4D97-AF65-F5344CB8AC3E}">
        <p14:creationId xmlns:p14="http://schemas.microsoft.com/office/powerpoint/2010/main" val="13781187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Title - Subtitle">
    <p:spTree>
      <p:nvGrpSpPr>
        <p:cNvPr id="1" name=""/>
        <p:cNvGrpSpPr/>
        <p:nvPr/>
      </p:nvGrpSpPr>
      <p:grpSpPr>
        <a:xfrm>
          <a:off x="0" y="0"/>
          <a:ext cx="0" cy="0"/>
          <a:chOff x="0" y="0"/>
          <a:chExt cx="0" cy="0"/>
        </a:xfrm>
      </p:grpSpPr>
      <p:sp>
        <p:nvSpPr>
          <p:cNvPr id="9" name="Freeform 8"/>
          <p:cNvSpPr/>
          <p:nvPr userDrawn="1"/>
        </p:nvSpPr>
        <p:spPr>
          <a:xfrm rot="10800000">
            <a:off x="726774" y="2927190"/>
            <a:ext cx="994712" cy="1031058"/>
          </a:xfrm>
          <a:custGeom>
            <a:avLst/>
            <a:gdLst>
              <a:gd name="connsiteX0" fmla="*/ 0 w 1152627"/>
              <a:gd name="connsiteY0" fmla="*/ 1031058 h 1031058"/>
              <a:gd name="connsiteX1" fmla="*/ 1152627 w 1152627"/>
              <a:gd name="connsiteY1" fmla="*/ 1018484 h 1031058"/>
              <a:gd name="connsiteX2" fmla="*/ 1140053 w 1152627"/>
              <a:gd name="connsiteY2" fmla="*/ 0 h 1031058"/>
            </a:gdLst>
            <a:ahLst/>
            <a:cxnLst>
              <a:cxn ang="0">
                <a:pos x="connsiteX0" y="connsiteY0"/>
              </a:cxn>
              <a:cxn ang="0">
                <a:pos x="connsiteX1" y="connsiteY1"/>
              </a:cxn>
              <a:cxn ang="0">
                <a:pos x="connsiteX2" y="connsiteY2"/>
              </a:cxn>
            </a:cxnLst>
            <a:rect l="l" t="t" r="r" b="b"/>
            <a:pathLst>
              <a:path w="1152627" h="1031058">
                <a:moveTo>
                  <a:pt x="0" y="1031058"/>
                </a:moveTo>
                <a:lnTo>
                  <a:pt x="1152627" y="1018484"/>
                </a:lnTo>
                <a:lnTo>
                  <a:pt x="1140053" y="0"/>
                </a:lnTo>
              </a:path>
            </a:pathLst>
          </a:custGeom>
          <a:ln w="111125" cap="flat" cmpd="sng">
            <a:solidFill>
              <a:srgbClr val="203150"/>
            </a:solidFill>
            <a:miter lim="800000"/>
            <a:head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Text Placeholder 12"/>
          <p:cNvSpPr>
            <a:spLocks noGrp="1"/>
          </p:cNvSpPr>
          <p:nvPr>
            <p:ph type="body" sz="quarter" idx="10"/>
          </p:nvPr>
        </p:nvSpPr>
        <p:spPr>
          <a:xfrm>
            <a:off x="1224129" y="3963671"/>
            <a:ext cx="5715667" cy="1443037"/>
          </a:xfrm>
          <a:prstGeom prst="rect">
            <a:avLst/>
          </a:prstGeom>
        </p:spPr>
        <p:txBody>
          <a:bodyPr vert="horz" anchor="ctr" anchorCtr="0"/>
          <a:lstStyle>
            <a:lvl1pPr marL="0" indent="0">
              <a:buNone/>
              <a:defRPr b="1" baseline="0">
                <a:latin typeface="+mj-lt"/>
              </a:defRPr>
            </a:lvl1pPr>
          </a:lstStyle>
          <a:p>
            <a:pPr lvl="0"/>
            <a:endParaRPr lang="en-US" dirty="0"/>
          </a:p>
        </p:txBody>
      </p:sp>
      <p:sp>
        <p:nvSpPr>
          <p:cNvPr id="15" name="Text Placeholder 14"/>
          <p:cNvSpPr>
            <a:spLocks noGrp="1"/>
          </p:cNvSpPr>
          <p:nvPr>
            <p:ph type="body" sz="quarter" idx="11" hasCustomPrompt="1"/>
          </p:nvPr>
        </p:nvSpPr>
        <p:spPr>
          <a:xfrm>
            <a:off x="1224130" y="3361790"/>
            <a:ext cx="4865688" cy="541338"/>
          </a:xfrm>
          <a:prstGeom prst="rect">
            <a:avLst/>
          </a:prstGeom>
        </p:spPr>
        <p:txBody>
          <a:bodyPr vert="horz" anchor="ctr" anchorCtr="0"/>
          <a:lstStyle>
            <a:lvl1pPr marL="0" indent="0">
              <a:buNone/>
              <a:defRPr sz="2400" b="1" baseline="0">
                <a:solidFill>
                  <a:srgbClr val="687097"/>
                </a:solidFill>
                <a:latin typeface="+mj-lt"/>
              </a:defRPr>
            </a:lvl1pPr>
          </a:lstStyle>
          <a:p>
            <a:pPr lvl="0"/>
            <a:r>
              <a:rPr lang="en-US" dirty="0" smtClean="0">
                <a:latin typeface="+mj-lt"/>
              </a:rPr>
              <a:t>SECTION #</a:t>
            </a:r>
            <a:endParaRPr lang="en-US" dirty="0"/>
          </a:p>
        </p:txBody>
      </p:sp>
      <p:sp>
        <p:nvSpPr>
          <p:cNvPr id="5" name="Text Placeholder 12"/>
          <p:cNvSpPr>
            <a:spLocks noGrp="1"/>
          </p:cNvSpPr>
          <p:nvPr>
            <p:ph type="body" sz="quarter" idx="12" hasCustomPrompt="1"/>
          </p:nvPr>
        </p:nvSpPr>
        <p:spPr>
          <a:xfrm>
            <a:off x="1224129" y="5450287"/>
            <a:ext cx="5715667" cy="478998"/>
          </a:xfrm>
          <a:prstGeom prst="rect">
            <a:avLst/>
          </a:prstGeom>
        </p:spPr>
        <p:txBody>
          <a:bodyPr vert="horz" anchor="ctr" anchorCtr="0"/>
          <a:lstStyle>
            <a:lvl1pPr marL="0" indent="0">
              <a:buNone/>
              <a:defRPr sz="2400" b="0" i="0" baseline="0">
                <a:solidFill>
                  <a:schemeClr val="tx2"/>
                </a:solidFill>
                <a:latin typeface="+mj-lt"/>
              </a:defRPr>
            </a:lvl1pPr>
          </a:lstStyle>
          <a:p>
            <a:pPr lvl="0"/>
            <a:r>
              <a:rPr lang="en-US" dirty="0" smtClean="0"/>
              <a:t>Click to add subtitle</a:t>
            </a:r>
            <a:endParaRPr lang="en-US" dirty="0"/>
          </a:p>
        </p:txBody>
      </p:sp>
    </p:spTree>
    <p:extLst>
      <p:ext uri="{BB962C8B-B14F-4D97-AF65-F5344CB8AC3E}">
        <p14:creationId xmlns:p14="http://schemas.microsoft.com/office/powerpoint/2010/main" val="3533520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 Tex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749493" y="243934"/>
            <a:ext cx="7647616" cy="1143000"/>
          </a:xfrm>
          <a:prstGeom prst="rect">
            <a:avLst/>
          </a:prstGeom>
        </p:spPr>
        <p:txBody>
          <a:bodyPr vert="horz" lIns="91440" tIns="45720" rIns="91440" bIns="45720" rtlCol="0" anchor="ctr">
            <a:noAutofit/>
          </a:bodyPr>
          <a:lstStyle>
            <a:lvl1pPr>
              <a:defRPr b="1"/>
            </a:lvl1pPr>
          </a:lstStyle>
          <a:p>
            <a:endParaRPr lang="en-US" dirty="0"/>
          </a:p>
        </p:txBody>
      </p:sp>
      <p:sp>
        <p:nvSpPr>
          <p:cNvPr id="9" name="Slide Number Placeholder 5"/>
          <p:cNvSpPr>
            <a:spLocks noGrp="1"/>
          </p:cNvSpPr>
          <p:nvPr>
            <p:ph type="sldNum" sz="quarter" idx="4"/>
          </p:nvPr>
        </p:nvSpPr>
        <p:spPr>
          <a:xfrm>
            <a:off x="8172706" y="6377941"/>
            <a:ext cx="528959" cy="365125"/>
          </a:xfrm>
          <a:prstGeom prst="rect">
            <a:avLst/>
          </a:prstGeom>
        </p:spPr>
        <p:txBody>
          <a:bodyPr vert="horz" lIns="91440" tIns="45720" rIns="91440" bIns="45720" rtlCol="0" anchor="ctr"/>
          <a:lstStyle>
            <a:lvl1pPr algn="r">
              <a:defRPr sz="1200">
                <a:solidFill>
                  <a:schemeClr val="bg1"/>
                </a:solidFill>
              </a:defRPr>
            </a:lvl1pPr>
          </a:lstStyle>
          <a:p>
            <a:fld id="{5D5447A0-53F5-A642-8614-F3F890D89D69}" type="slidenum">
              <a:rPr lang="en-US" smtClean="0"/>
              <a:pPr/>
              <a:t>‹#›</a:t>
            </a:fld>
            <a:endParaRPr lang="en-US" dirty="0"/>
          </a:p>
        </p:txBody>
      </p:sp>
      <p:sp>
        <p:nvSpPr>
          <p:cNvPr id="11" name="Text Placeholder 10"/>
          <p:cNvSpPr>
            <a:spLocks noGrp="1"/>
          </p:cNvSpPr>
          <p:nvPr>
            <p:ph type="body" sz="quarter" idx="10" hasCustomPrompt="1"/>
          </p:nvPr>
        </p:nvSpPr>
        <p:spPr>
          <a:xfrm>
            <a:off x="749493" y="1651000"/>
            <a:ext cx="7648382" cy="4594225"/>
          </a:xfrm>
          <a:prstGeom prst="rect">
            <a:avLst/>
          </a:prstGeom>
        </p:spPr>
        <p:txBody>
          <a:bodyPr vert="horz"/>
          <a:lstStyle>
            <a:lvl1pPr marL="0" indent="0">
              <a:buNone/>
              <a:defRPr sz="1800" baseline="0"/>
            </a:lvl1pPr>
          </a:lstStyle>
          <a:p>
            <a:pPr lvl="0"/>
            <a:r>
              <a:rPr lang="en-US" dirty="0" smtClean="0"/>
              <a:t>Content here</a:t>
            </a:r>
            <a:endParaRPr lang="en-US" dirty="0"/>
          </a:p>
        </p:txBody>
      </p:sp>
    </p:spTree>
    <p:extLst>
      <p:ext uri="{BB962C8B-B14F-4D97-AF65-F5344CB8AC3E}">
        <p14:creationId xmlns:p14="http://schemas.microsoft.com/office/powerpoint/2010/main" val="2613965124"/>
      </p:ext>
    </p:extLst>
  </p:cSld>
  <p:clrMapOvr>
    <a:masterClrMapping/>
  </p:clrMapOvr>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 Bullets">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749493" y="243934"/>
            <a:ext cx="7647616" cy="1143000"/>
          </a:xfrm>
          <a:prstGeom prst="rect">
            <a:avLst/>
          </a:prstGeom>
        </p:spPr>
        <p:txBody>
          <a:bodyPr vert="horz" lIns="91440" tIns="45720" rIns="91440" bIns="45720" rtlCol="0" anchor="ctr">
            <a:noAutofit/>
          </a:bodyPr>
          <a:lstStyle>
            <a:lvl1pPr>
              <a:defRPr b="1"/>
            </a:lvl1pPr>
          </a:lstStyle>
          <a:p>
            <a:endParaRPr lang="en-US" dirty="0"/>
          </a:p>
        </p:txBody>
      </p:sp>
      <p:sp>
        <p:nvSpPr>
          <p:cNvPr id="5" name="Text Placeholder 4"/>
          <p:cNvSpPr>
            <a:spLocks noGrp="1"/>
          </p:cNvSpPr>
          <p:nvPr>
            <p:ph type="body" sz="quarter" idx="10"/>
          </p:nvPr>
        </p:nvSpPr>
        <p:spPr>
          <a:xfrm>
            <a:off x="749300" y="1668463"/>
            <a:ext cx="7648575" cy="4532312"/>
          </a:xfrm>
          <a:prstGeom prst="rect">
            <a:avLst/>
          </a:prstGeom>
        </p:spPr>
        <p:txBody>
          <a:bodyPr vert="horz"/>
          <a:lstStyle>
            <a:lvl1pPr marL="342900" indent="-342900">
              <a:buClr>
                <a:schemeClr val="tx2"/>
              </a:buClr>
              <a:buSzPct val="70000"/>
              <a:buFont typeface="Wingdings" charset="2"/>
              <a:buChar char="v"/>
              <a:defRPr sz="1800"/>
            </a:lvl1pPr>
            <a:lvl2pPr>
              <a:defRPr sz="1400"/>
            </a:lvl2pPr>
            <a:lvl3pPr>
              <a:defRPr sz="1400"/>
            </a:lvl3pPr>
            <a:lvl4pPr>
              <a:defRPr sz="1400"/>
            </a:lvl4pPr>
            <a:lvl5pPr>
              <a:defRPr sz="1400"/>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2" name="Slide Number Placeholder 5"/>
          <p:cNvSpPr>
            <a:spLocks noGrp="1"/>
          </p:cNvSpPr>
          <p:nvPr>
            <p:ph type="sldNum" sz="quarter" idx="4"/>
          </p:nvPr>
        </p:nvSpPr>
        <p:spPr>
          <a:xfrm>
            <a:off x="8172706" y="6377941"/>
            <a:ext cx="528959" cy="365125"/>
          </a:xfrm>
          <a:prstGeom prst="rect">
            <a:avLst/>
          </a:prstGeom>
        </p:spPr>
        <p:txBody>
          <a:bodyPr vert="horz" lIns="91440" tIns="45720" rIns="91440" bIns="45720" rtlCol="0" anchor="ctr"/>
          <a:lstStyle>
            <a:lvl1pPr algn="r">
              <a:defRPr sz="1200">
                <a:solidFill>
                  <a:schemeClr val="bg1"/>
                </a:solidFill>
              </a:defRPr>
            </a:lvl1pPr>
          </a:lstStyle>
          <a:p>
            <a:fld id="{5D5447A0-53F5-A642-8614-F3F890D89D69}" type="slidenum">
              <a:rPr lang="en-US" smtClean="0"/>
              <a:pPr/>
              <a:t>‹#›</a:t>
            </a:fld>
            <a:endParaRPr lang="en-US" dirty="0"/>
          </a:p>
        </p:txBody>
      </p:sp>
    </p:spTree>
    <p:extLst>
      <p:ext uri="{BB962C8B-B14F-4D97-AF65-F5344CB8AC3E}">
        <p14:creationId xmlns:p14="http://schemas.microsoft.com/office/powerpoint/2010/main" val="3554788952"/>
      </p:ext>
    </p:extLst>
  </p:cSld>
  <p:clrMapOvr>
    <a:masterClrMapping/>
  </p:clrMapOvr>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 Picture">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749493" y="243934"/>
            <a:ext cx="7647616" cy="1143000"/>
          </a:xfrm>
          <a:prstGeom prst="rect">
            <a:avLst/>
          </a:prstGeom>
        </p:spPr>
        <p:txBody>
          <a:bodyPr vert="horz" lIns="91440" tIns="45720" rIns="91440" bIns="45720" rtlCol="0" anchor="ctr">
            <a:noAutofit/>
          </a:bodyPr>
          <a:lstStyle>
            <a:lvl1pPr>
              <a:defRPr b="1"/>
            </a:lvl1pPr>
          </a:lstStyle>
          <a:p>
            <a:endParaRPr lang="en-US" dirty="0"/>
          </a:p>
        </p:txBody>
      </p:sp>
      <p:sp>
        <p:nvSpPr>
          <p:cNvPr id="6" name="Media Placeholder 5"/>
          <p:cNvSpPr>
            <a:spLocks noGrp="1"/>
          </p:cNvSpPr>
          <p:nvPr>
            <p:ph type="media" sz="quarter" idx="10" hasCustomPrompt="1"/>
          </p:nvPr>
        </p:nvSpPr>
        <p:spPr>
          <a:xfrm>
            <a:off x="749300" y="1724025"/>
            <a:ext cx="7648575" cy="4078000"/>
          </a:xfrm>
          <a:prstGeom prst="rect">
            <a:avLst/>
          </a:prstGeom>
        </p:spPr>
        <p:txBody>
          <a:bodyPr vert="horz"/>
          <a:lstStyle/>
          <a:p>
            <a:r>
              <a:rPr lang="en-US" dirty="0" smtClean="0"/>
              <a:t>Picture</a:t>
            </a:r>
            <a:endParaRPr lang="en-US" dirty="0"/>
          </a:p>
        </p:txBody>
      </p:sp>
      <p:sp>
        <p:nvSpPr>
          <p:cNvPr id="10" name="Text Placeholder 9"/>
          <p:cNvSpPr>
            <a:spLocks noGrp="1"/>
          </p:cNvSpPr>
          <p:nvPr>
            <p:ph type="body" sz="quarter" idx="11" hasCustomPrompt="1"/>
          </p:nvPr>
        </p:nvSpPr>
        <p:spPr>
          <a:xfrm>
            <a:off x="749300" y="5926138"/>
            <a:ext cx="7194550" cy="560387"/>
          </a:xfrm>
          <a:prstGeom prst="rect">
            <a:avLst/>
          </a:prstGeom>
        </p:spPr>
        <p:txBody>
          <a:bodyPr vert="horz" anchor="t" anchorCtr="0"/>
          <a:lstStyle>
            <a:lvl1pPr marL="0" indent="0">
              <a:buNone/>
              <a:defRPr sz="1200"/>
            </a:lvl1pPr>
          </a:lstStyle>
          <a:p>
            <a:pPr lvl="0"/>
            <a:r>
              <a:rPr lang="en-US" sz="1200" dirty="0" smtClean="0"/>
              <a:t>Caption / content here</a:t>
            </a:r>
            <a:endParaRPr lang="en-US" dirty="0"/>
          </a:p>
        </p:txBody>
      </p:sp>
      <p:sp>
        <p:nvSpPr>
          <p:cNvPr id="12" name="Slide Number Placeholder 5"/>
          <p:cNvSpPr>
            <a:spLocks noGrp="1"/>
          </p:cNvSpPr>
          <p:nvPr>
            <p:ph type="sldNum" sz="quarter" idx="4"/>
          </p:nvPr>
        </p:nvSpPr>
        <p:spPr>
          <a:xfrm>
            <a:off x="8172706" y="6377941"/>
            <a:ext cx="528959" cy="365125"/>
          </a:xfrm>
          <a:prstGeom prst="rect">
            <a:avLst/>
          </a:prstGeom>
        </p:spPr>
        <p:txBody>
          <a:bodyPr vert="horz" lIns="91440" tIns="45720" rIns="91440" bIns="45720" rtlCol="0" anchor="ctr"/>
          <a:lstStyle>
            <a:lvl1pPr algn="r">
              <a:defRPr sz="1200">
                <a:solidFill>
                  <a:schemeClr val="bg1"/>
                </a:solidFill>
              </a:defRPr>
            </a:lvl1pPr>
          </a:lstStyle>
          <a:p>
            <a:fld id="{5D5447A0-53F5-A642-8614-F3F890D89D69}" type="slidenum">
              <a:rPr lang="en-US" smtClean="0"/>
              <a:pPr/>
              <a:t>‹#›</a:t>
            </a:fld>
            <a:endParaRPr lang="en-US" dirty="0"/>
          </a:p>
        </p:txBody>
      </p:sp>
    </p:spTree>
    <p:extLst>
      <p:ext uri="{BB962C8B-B14F-4D97-AF65-F5344CB8AC3E}">
        <p14:creationId xmlns:p14="http://schemas.microsoft.com/office/powerpoint/2010/main" val="2004470339"/>
      </p:ext>
    </p:extLst>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theme" Target="../theme/theme1.xml"/><Relationship Id="rId5"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theme" Target="../theme/theme2.xml"/><Relationship Id="rId5" Type="http://schemas.openxmlformats.org/officeDocument/2006/relationships/image" Target="../media/image2.jpg"/><Relationship Id="rId1" Type="http://schemas.openxmlformats.org/officeDocument/2006/relationships/slideLayout" Target="../slideLayouts/slideLayout4.xml"/><Relationship Id="rId2"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11" Type="http://schemas.openxmlformats.org/officeDocument/2006/relationships/theme" Target="../theme/theme3.xml"/><Relationship Id="rId12" Type="http://schemas.openxmlformats.org/officeDocument/2006/relationships/image" Target="../media/image3.jpg"/><Relationship Id="rId1" Type="http://schemas.openxmlformats.org/officeDocument/2006/relationships/slideLayout" Target="../slideLayouts/slideLayout7.xml"/><Relationship Id="rId2" Type="http://schemas.openxmlformats.org/officeDocument/2006/relationships/slideLayout" Target="../slideLayouts/slideLayout8.xml"/><Relationship Id="rId3" Type="http://schemas.openxmlformats.org/officeDocument/2006/relationships/slideLayout" Target="../slideLayouts/slideLayout9.xml"/><Relationship Id="rId4" Type="http://schemas.openxmlformats.org/officeDocument/2006/relationships/slideLayout" Target="../slideLayouts/slideLayout10.xml"/><Relationship Id="rId5" Type="http://schemas.openxmlformats.org/officeDocument/2006/relationships/slideLayout" Target="../slideLayouts/slideLayout11.xml"/><Relationship Id="rId6" Type="http://schemas.openxmlformats.org/officeDocument/2006/relationships/slideLayout" Target="../slideLayouts/slideLayout12.xml"/><Relationship Id="rId7" Type="http://schemas.openxmlformats.org/officeDocument/2006/relationships/slideLayout" Target="../slideLayouts/slideLayout13.xml"/><Relationship Id="rId8" Type="http://schemas.openxmlformats.org/officeDocument/2006/relationships/slideLayout" Target="../slideLayouts/slideLayout14.xml"/><Relationship Id="rId9" Type="http://schemas.openxmlformats.org/officeDocument/2006/relationships/slideLayout" Target="../slideLayouts/slideLayout15.xml"/><Relationship Id="rId10"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theme" Target="../theme/theme4.xml"/><Relationship Id="rId3" Type="http://schemas.openxmlformats.org/officeDocument/2006/relationships/image" Target="../media/image4.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5"/>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14847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iming>
    <p:tnLst>
      <p:par>
        <p:cTn xmlns:p14="http://schemas.microsoft.com/office/powerpoint/2010/main" id="1" dur="indefinite" restart="never" nodeType="tmRoot"/>
      </p:par>
    </p:tnLst>
  </p:timing>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5"/>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3970129"/>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Lst>
  <p:hf hdr="0" ftr="0" dt="0"/>
  <p:txStyles>
    <p:titleStyle>
      <a:lvl1pPr algn="l" defTabSz="457200" rtl="0" eaLnBrk="1" latinLnBrk="0" hangingPunct="1">
        <a:spcBef>
          <a:spcPct val="0"/>
        </a:spcBef>
        <a:buNone/>
        <a:defRPr sz="3200" b="1" kern="1200" baseline="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41187333"/>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80" r:id="rId10"/>
  </p:sldLayoutIdLst>
  <p:hf hdr="0" ftr="0" dt="0"/>
  <p:txStyles>
    <p:titleStyle>
      <a:lvl1pPr algn="l" defTabSz="4572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67255625"/>
      </p:ext>
    </p:extLst>
  </p:cSld>
  <p:clrMap bg1="lt1" tx1="dk1" bg2="lt2" tx2="dk2" accent1="accent1" accent2="accent2" accent3="accent3" accent4="accent4" accent5="accent5" accent6="accent6" hlink="hlink" folHlink="folHlink"/>
  <p:sldLayoutIdLst>
    <p:sldLayoutId id="2147483679"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chart" Target="../charts/char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1" Type="http://schemas.openxmlformats.org/officeDocument/2006/relationships/slideLayout" Target="../slideLayouts/slideLayout8.xml"/><Relationship Id="rId2" Type="http://schemas.openxmlformats.org/officeDocument/2006/relationships/notesSlide" Target="../notesSlides/notesSlide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9.png"/><Relationship Id="rId3" Type="http://schemas.openxmlformats.org/officeDocument/2006/relationships/image" Target="../media/image20.png"/></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5.png"/><Relationship Id="rId1" Type="http://schemas.openxmlformats.org/officeDocument/2006/relationships/slideLayout" Target="../slideLayouts/slideLayout8.xml"/><Relationship Id="rId2" Type="http://schemas.openxmlformats.org/officeDocument/2006/relationships/image" Target="../media/image2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g"/><Relationship Id="rId4" Type="http://schemas.openxmlformats.org/officeDocument/2006/relationships/image" Target="../media/image27.emf"/><Relationship Id="rId5" Type="http://schemas.openxmlformats.org/officeDocument/2006/relationships/image" Target="../media/image28.JPG"/><Relationship Id="rId6" Type="http://schemas.openxmlformats.org/officeDocument/2006/relationships/image" Target="../media/image29.jpg"/><Relationship Id="rId1" Type="http://schemas.openxmlformats.org/officeDocument/2006/relationships/slideLayout" Target="../slideLayouts/slideLayout9.xml"/><Relationship Id="rId2" Type="http://schemas.openxmlformats.org/officeDocument/2006/relationships/notesSlide" Target="../notesSlides/notesSlide1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3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2.jpg"/></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1" Type="http://schemas.openxmlformats.org/officeDocument/2006/relationships/slideLayout" Target="../slideLayouts/slideLayout8.xml"/><Relationship Id="rId2" Type="http://schemas.openxmlformats.org/officeDocument/2006/relationships/notesSlide" Target="../notesSlides/notesSlide2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1.xml"/><Relationship Id="rId3" Type="http://schemas.openxmlformats.org/officeDocument/2006/relationships/image" Target="../media/image36.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chart" Target="../charts/char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endParaRPr lang="en-US"/>
          </a:p>
        </p:txBody>
      </p:sp>
      <p:sp>
        <p:nvSpPr>
          <p:cNvPr id="3" name="Title 2"/>
          <p:cNvSpPr>
            <a:spLocks noGrp="1"/>
          </p:cNvSpPr>
          <p:nvPr>
            <p:ph type="title"/>
          </p:nvPr>
        </p:nvSpPr>
        <p:spPr>
          <a:xfrm>
            <a:off x="1203001" y="2023824"/>
            <a:ext cx="7297457" cy="1582715"/>
          </a:xfrm>
        </p:spPr>
        <p:txBody>
          <a:bodyPr/>
          <a:lstStyle/>
          <a:p>
            <a:r>
              <a:rPr lang="en-US" sz="3200" dirty="0"/>
              <a:t>Why and how should policy makers support organic agriculture</a:t>
            </a:r>
          </a:p>
        </p:txBody>
      </p:sp>
      <p:sp>
        <p:nvSpPr>
          <p:cNvPr id="4" name="Text Placeholder 3"/>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69746928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9493" y="243934"/>
            <a:ext cx="6032307" cy="1143000"/>
          </a:xfrm>
        </p:spPr>
        <p:txBody>
          <a:bodyPr/>
          <a:lstStyle/>
          <a:p>
            <a:r>
              <a:rPr lang="en-US" dirty="0"/>
              <a:t>The impact of public support to OA in the EU</a:t>
            </a:r>
          </a:p>
        </p:txBody>
      </p:sp>
      <p:sp>
        <p:nvSpPr>
          <p:cNvPr id="3" name="Slide Number Placeholder 2"/>
          <p:cNvSpPr>
            <a:spLocks noGrp="1"/>
          </p:cNvSpPr>
          <p:nvPr>
            <p:ph type="sldNum" sz="quarter" idx="4"/>
          </p:nvPr>
        </p:nvSpPr>
        <p:spPr/>
        <p:txBody>
          <a:bodyPr/>
          <a:lstStyle/>
          <a:p>
            <a:fld id="{5D5447A0-53F5-A642-8614-F3F890D89D69}" type="slidenum">
              <a:rPr lang="en-US" smtClean="0"/>
              <a:pPr/>
              <a:t>10</a:t>
            </a:fld>
            <a:endParaRPr lang="en-US" dirty="0"/>
          </a:p>
        </p:txBody>
      </p:sp>
      <p:sp>
        <p:nvSpPr>
          <p:cNvPr id="4" name="Text Placeholder 3"/>
          <p:cNvSpPr>
            <a:spLocks noGrp="1"/>
          </p:cNvSpPr>
          <p:nvPr>
            <p:ph type="body" sz="quarter" idx="10"/>
          </p:nvPr>
        </p:nvSpPr>
        <p:spPr/>
        <p:txBody>
          <a:bodyPr/>
          <a:lstStyle/>
          <a:p>
            <a:pPr>
              <a:spcBef>
                <a:spcPts val="0"/>
              </a:spcBef>
              <a:spcAft>
                <a:spcPts val="1800"/>
              </a:spcAft>
            </a:pPr>
            <a:r>
              <a:rPr lang="en-US" dirty="0"/>
              <a:t>Policy matters – a lot!</a:t>
            </a:r>
          </a:p>
          <a:p>
            <a:pPr>
              <a:spcBef>
                <a:spcPts val="0"/>
              </a:spcBef>
              <a:spcAft>
                <a:spcPts val="1800"/>
              </a:spcAft>
            </a:pP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74960"/>
            <a:ext cx="9143999" cy="4683040"/>
          </a:xfrm>
          <a:prstGeom prst="rect">
            <a:avLst/>
          </a:prstGeom>
        </p:spPr>
      </p:pic>
      <p:sp>
        <p:nvSpPr>
          <p:cNvPr id="6" name="Text Box 24"/>
          <p:cNvSpPr txBox="1"/>
          <p:nvPr/>
        </p:nvSpPr>
        <p:spPr>
          <a:xfrm>
            <a:off x="2658533" y="3031067"/>
            <a:ext cx="2950634" cy="969433"/>
          </a:xfrm>
          <a:prstGeom prst="rect">
            <a:avLst/>
          </a:prstGeom>
          <a:solidFill>
            <a:schemeClr val="bg1"/>
          </a:solidFill>
          <a:ln>
            <a:noFill/>
          </a:ln>
          <a:effectLst/>
          <a:extLst>
            <a:ext uri="{FAA26D3D-D897-4be2-8F04-BA451C77F1D7}">
              <ma14:placeholderFlag xmlns:ma14="http://schemas.microsoft.com/office/mac/drawingml/2011/main"/>
            </a:ex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US" b="1" dirty="0">
                <a:solidFill>
                  <a:schemeClr val="accent2"/>
                </a:solidFill>
                <a:effectLst/>
                <a:ea typeface="ＭＳ 明朝"/>
                <a:cs typeface="Times New Roman"/>
              </a:rPr>
              <a:t>Start of generalized policy support for organic farming in the EU</a:t>
            </a:r>
            <a:endParaRPr lang="de-DE" b="1" dirty="0">
              <a:solidFill>
                <a:schemeClr val="accent2"/>
              </a:solidFill>
              <a:effectLst/>
              <a:ea typeface="ＭＳ 明朝"/>
              <a:cs typeface="Times New Roman"/>
            </a:endParaRPr>
          </a:p>
        </p:txBody>
      </p:sp>
      <p:sp>
        <p:nvSpPr>
          <p:cNvPr id="7" name="Down Arrow 6"/>
          <p:cNvSpPr/>
          <p:nvPr/>
        </p:nvSpPr>
        <p:spPr>
          <a:xfrm>
            <a:off x="4097867" y="4000500"/>
            <a:ext cx="474133" cy="1035050"/>
          </a:xfrm>
          <a:prstGeom prst="downArrow">
            <a:avLst/>
          </a:prstGeom>
          <a:solidFill>
            <a:schemeClr val="accent2"/>
          </a:solidFill>
          <a:extLst>
            <a:ext uri="{FAA26D3D-D897-4be2-8F04-BA451C77F1D7}">
              <ma14:placeholderFlag xmlns:ma14="http://schemas.microsoft.com/office/mac/drawingml/2011/main"/>
            </a:ext>
            <a:ext uri="{C572A759-6A51-4108-AA02-DFA0A04FC94B}">
              <ma14:wrappingTextBoxFlag xmlns:ma14="http://schemas.microsoft.com/office/mac/drawingml/2011/main"/>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127654737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251150" y="3353278"/>
            <a:ext cx="6585747" cy="1443037"/>
          </a:xfrm>
        </p:spPr>
        <p:txBody>
          <a:bodyPr/>
          <a:lstStyle/>
          <a:p>
            <a:r>
              <a:rPr lang="en-US" dirty="0"/>
              <a:t>How to define appropriate </a:t>
            </a:r>
            <a:br>
              <a:rPr lang="en-US" dirty="0"/>
            </a:br>
            <a:r>
              <a:rPr lang="en-US" dirty="0"/>
              <a:t>public support to OA?</a:t>
            </a:r>
          </a:p>
        </p:txBody>
      </p:sp>
    </p:spTree>
    <p:extLst>
      <p:ext uri="{BB962C8B-B14F-4D97-AF65-F5344CB8AC3E}">
        <p14:creationId xmlns:p14="http://schemas.microsoft.com/office/powerpoint/2010/main" val="311426061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9493" y="243934"/>
            <a:ext cx="6680008" cy="1143000"/>
          </a:xfrm>
        </p:spPr>
        <p:txBody>
          <a:bodyPr/>
          <a:lstStyle/>
          <a:p>
            <a:r>
              <a:rPr lang="en-US" dirty="0">
                <a:cs typeface="Arial"/>
              </a:rPr>
              <a:t>Summary of recommendations on policy process</a:t>
            </a:r>
            <a:endParaRPr lang="en-US" dirty="0"/>
          </a:p>
        </p:txBody>
      </p:sp>
      <p:sp>
        <p:nvSpPr>
          <p:cNvPr id="3" name="Slide Number Placeholder 2"/>
          <p:cNvSpPr>
            <a:spLocks noGrp="1"/>
          </p:cNvSpPr>
          <p:nvPr>
            <p:ph type="sldNum" sz="quarter" idx="4"/>
          </p:nvPr>
        </p:nvSpPr>
        <p:spPr/>
        <p:txBody>
          <a:bodyPr/>
          <a:lstStyle/>
          <a:p>
            <a:fld id="{5D5447A0-53F5-A642-8614-F3F890D89D69}" type="slidenum">
              <a:rPr lang="en-US" smtClean="0"/>
              <a:pPr/>
              <a:t>12</a:t>
            </a:fld>
            <a:endParaRPr lang="en-US" dirty="0"/>
          </a:p>
        </p:txBody>
      </p:sp>
      <p:sp>
        <p:nvSpPr>
          <p:cNvPr id="4" name="Text Placeholder 3"/>
          <p:cNvSpPr>
            <a:spLocks noGrp="1"/>
          </p:cNvSpPr>
          <p:nvPr>
            <p:ph type="body" sz="quarter" idx="10"/>
          </p:nvPr>
        </p:nvSpPr>
        <p:spPr/>
        <p:txBody>
          <a:bodyPr/>
          <a:lstStyle/>
          <a:p>
            <a:pPr marL="342900" indent="-342900">
              <a:spcBef>
                <a:spcPts val="0"/>
              </a:spcBef>
              <a:spcAft>
                <a:spcPts val="1800"/>
              </a:spcAft>
              <a:buFont typeface="Arial"/>
              <a:buChar char="•"/>
            </a:pPr>
            <a:r>
              <a:rPr lang="en-US" dirty="0"/>
              <a:t>Merely regulating organic is not supporting it. Promoting </a:t>
            </a:r>
            <a:r>
              <a:rPr lang="en-US" dirty="0" smtClean="0"/>
              <a:t>OA </a:t>
            </a:r>
            <a:r>
              <a:rPr lang="en-US" dirty="0"/>
              <a:t>requires other policy instruments than just an organic regulation</a:t>
            </a:r>
            <a:r>
              <a:rPr lang="en-US" dirty="0" smtClean="0"/>
              <a:t>.</a:t>
            </a:r>
            <a:endParaRPr lang="en-US" dirty="0"/>
          </a:p>
          <a:p>
            <a:pPr marL="342900" indent="-342900">
              <a:spcBef>
                <a:spcPts val="0"/>
              </a:spcBef>
              <a:spcAft>
                <a:spcPts val="1800"/>
              </a:spcAft>
              <a:buFont typeface="Arial"/>
              <a:buChar char="•"/>
            </a:pPr>
            <a:r>
              <a:rPr lang="en-US" dirty="0"/>
              <a:t>Defining the appropriate policy package should be done through a strategic planning process (outcome: national/regional organic action plan) or </a:t>
            </a:r>
            <a:r>
              <a:rPr lang="en-US" dirty="0" smtClean="0"/>
              <a:t>similar. </a:t>
            </a:r>
            <a:r>
              <a:rPr lang="en-US" dirty="0"/>
              <a:t>May translate into an organic promotion law, a national organic program, an OA national development project… </a:t>
            </a:r>
          </a:p>
          <a:p>
            <a:pPr marL="342900" indent="-342900">
              <a:spcBef>
                <a:spcPts val="0"/>
              </a:spcBef>
              <a:spcAft>
                <a:spcPts val="1800"/>
              </a:spcAft>
              <a:buFont typeface="Arial"/>
              <a:buChar char="•"/>
            </a:pPr>
            <a:r>
              <a:rPr lang="en-US" dirty="0"/>
              <a:t>“Organic” is a concept developed, and driven by non-governmental actors. D</a:t>
            </a:r>
            <a:r>
              <a:rPr lang="en-US" dirty="0" smtClean="0"/>
              <a:t>esign </a:t>
            </a:r>
            <a:r>
              <a:rPr lang="en-US" dirty="0"/>
              <a:t>and implementation </a:t>
            </a:r>
            <a:r>
              <a:rPr lang="en-US" dirty="0" smtClean="0"/>
              <a:t>of policies </a:t>
            </a:r>
            <a:r>
              <a:rPr lang="en-US" dirty="0"/>
              <a:t>should </a:t>
            </a:r>
            <a:r>
              <a:rPr lang="en-US" dirty="0" smtClean="0"/>
              <a:t>always be </a:t>
            </a:r>
            <a:r>
              <a:rPr lang="en-US" dirty="0"/>
              <a:t>done in a public-private partnership</a:t>
            </a:r>
            <a:r>
              <a:rPr lang="en-US" dirty="0" smtClean="0"/>
              <a:t>.</a:t>
            </a:r>
            <a:endParaRPr lang="en-US" dirty="0"/>
          </a:p>
          <a:p>
            <a:pPr marL="342900" indent="-342900">
              <a:spcBef>
                <a:spcPts val="0"/>
              </a:spcBef>
              <a:spcAft>
                <a:spcPts val="1800"/>
              </a:spcAft>
              <a:buFont typeface="Arial"/>
              <a:buChar char="•"/>
            </a:pPr>
            <a:r>
              <a:rPr lang="en-US" dirty="0"/>
              <a:t>Good organic action plans are based on a deep analysis of the current situation </a:t>
            </a:r>
            <a:r>
              <a:rPr lang="en-US" dirty="0" smtClean="0"/>
              <a:t>and </a:t>
            </a:r>
            <a:r>
              <a:rPr lang="en-US" dirty="0"/>
              <a:t>objective evaluation of previous policy support period to </a:t>
            </a:r>
            <a:r>
              <a:rPr lang="en-US" dirty="0" smtClean="0"/>
              <a:t>OA.</a:t>
            </a:r>
            <a:endParaRPr lang="en-US" dirty="0"/>
          </a:p>
          <a:p>
            <a:pPr marL="342900" indent="-342900">
              <a:spcBef>
                <a:spcPts val="0"/>
              </a:spcBef>
              <a:spcAft>
                <a:spcPts val="1800"/>
              </a:spcAft>
              <a:buFont typeface="Arial"/>
              <a:buChar char="•"/>
            </a:pPr>
            <a:r>
              <a:rPr lang="en-US" dirty="0"/>
              <a:t>Effective action plans include </a:t>
            </a:r>
            <a:r>
              <a:rPr lang="en-US" dirty="0" smtClean="0"/>
              <a:t>SMART targets </a:t>
            </a:r>
            <a:r>
              <a:rPr lang="en-US" dirty="0"/>
              <a:t>for OA growth.</a:t>
            </a:r>
          </a:p>
          <a:p>
            <a:pPr marL="342900" indent="-342900">
              <a:spcBef>
                <a:spcPts val="0"/>
              </a:spcBef>
              <a:spcAft>
                <a:spcPts val="1800"/>
              </a:spcAft>
              <a:buFont typeface="Arial"/>
              <a:buChar char="•"/>
            </a:pPr>
            <a:endParaRPr lang="en-US" dirty="0"/>
          </a:p>
          <a:p>
            <a:pPr marL="342900" indent="-342900">
              <a:spcBef>
                <a:spcPts val="0"/>
              </a:spcBef>
              <a:spcAft>
                <a:spcPts val="1800"/>
              </a:spcAft>
              <a:buFont typeface="Arial"/>
              <a:buChar char="•"/>
            </a:pPr>
            <a:endParaRPr lang="en-US" dirty="0"/>
          </a:p>
          <a:p>
            <a:pPr marL="342900" indent="-342900">
              <a:spcBef>
                <a:spcPts val="0"/>
              </a:spcBef>
              <a:spcAft>
                <a:spcPts val="1800"/>
              </a:spcAft>
              <a:buFont typeface="Arial"/>
              <a:buChar char="•"/>
            </a:pPr>
            <a:endParaRPr lang="en-US" dirty="0"/>
          </a:p>
          <a:p>
            <a:pPr marL="342900" indent="-342900">
              <a:spcBef>
                <a:spcPts val="0"/>
              </a:spcBef>
              <a:spcAft>
                <a:spcPts val="1800"/>
              </a:spcAft>
              <a:buFont typeface="Arial"/>
              <a:buChar char="•"/>
            </a:pPr>
            <a:endParaRPr lang="en-US" dirty="0"/>
          </a:p>
          <a:p>
            <a:pPr marL="342900" indent="-342900">
              <a:spcBef>
                <a:spcPts val="0"/>
              </a:spcBef>
              <a:spcAft>
                <a:spcPts val="1800"/>
              </a:spcAft>
              <a:buFont typeface="Arial"/>
              <a:buChar char="•"/>
            </a:pPr>
            <a:endParaRPr lang="en-US" dirty="0"/>
          </a:p>
        </p:txBody>
      </p:sp>
    </p:spTree>
    <p:extLst>
      <p:ext uri="{BB962C8B-B14F-4D97-AF65-F5344CB8AC3E}">
        <p14:creationId xmlns:p14="http://schemas.microsoft.com/office/powerpoint/2010/main" val="231678592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9493" y="243934"/>
            <a:ext cx="6680008" cy="1143000"/>
          </a:xfrm>
        </p:spPr>
        <p:txBody>
          <a:bodyPr/>
          <a:lstStyle/>
          <a:p>
            <a:r>
              <a:rPr lang="en-US" dirty="0"/>
              <a:t>The organic policy tree</a:t>
            </a:r>
          </a:p>
        </p:txBody>
      </p:sp>
      <p:sp>
        <p:nvSpPr>
          <p:cNvPr id="3" name="Slide Number Placeholder 2"/>
          <p:cNvSpPr>
            <a:spLocks noGrp="1"/>
          </p:cNvSpPr>
          <p:nvPr>
            <p:ph type="sldNum" sz="quarter" idx="4"/>
          </p:nvPr>
        </p:nvSpPr>
        <p:spPr/>
        <p:txBody>
          <a:bodyPr/>
          <a:lstStyle/>
          <a:p>
            <a:fld id="{5D5447A0-53F5-A642-8614-F3F890D89D69}" type="slidenum">
              <a:rPr lang="en-US" smtClean="0"/>
              <a:pPr/>
              <a:t>13</a:t>
            </a:fld>
            <a:endParaRPr lang="en-US" dirty="0"/>
          </a:p>
        </p:txBody>
      </p:sp>
      <p:sp>
        <p:nvSpPr>
          <p:cNvPr id="4" name="Text Placeholder 3"/>
          <p:cNvSpPr>
            <a:spLocks noGrp="1"/>
          </p:cNvSpPr>
          <p:nvPr>
            <p:ph type="body" sz="quarter" idx="10"/>
          </p:nvPr>
        </p:nvSpPr>
        <p:spPr/>
        <p:txBody>
          <a:bodyPr/>
          <a:lstStyle/>
          <a:p>
            <a:pPr marL="342900" indent="-342900">
              <a:spcBef>
                <a:spcPts val="0"/>
              </a:spcBef>
              <a:spcAft>
                <a:spcPts val="1800"/>
              </a:spcAft>
              <a:buFont typeface="Arial"/>
              <a:buChar char="•"/>
            </a:pPr>
            <a:endParaRPr lang="en-US" dirty="0"/>
          </a:p>
          <a:p>
            <a:pPr marL="342900" indent="-342900">
              <a:spcBef>
                <a:spcPts val="0"/>
              </a:spcBef>
              <a:spcAft>
                <a:spcPts val="1800"/>
              </a:spcAft>
              <a:buFont typeface="Arial"/>
              <a:buChar char="•"/>
            </a:pPr>
            <a:endParaRPr lang="en-US" dirty="0"/>
          </a:p>
          <a:p>
            <a:pPr marL="342900" indent="-342900">
              <a:spcBef>
                <a:spcPts val="0"/>
              </a:spcBef>
              <a:spcAft>
                <a:spcPts val="1800"/>
              </a:spcAft>
              <a:buFont typeface="Arial"/>
              <a:buChar char="•"/>
            </a:pPr>
            <a:endParaRPr lang="en-US" dirty="0"/>
          </a:p>
          <a:p>
            <a:pPr marL="342900" indent="-342900">
              <a:spcBef>
                <a:spcPts val="0"/>
              </a:spcBef>
              <a:spcAft>
                <a:spcPts val="1800"/>
              </a:spcAft>
              <a:buFont typeface="Arial"/>
              <a:buChar char="•"/>
            </a:pPr>
            <a:endParaRPr lang="en-US" dirty="0"/>
          </a:p>
          <a:p>
            <a:pPr marL="342900" indent="-342900">
              <a:spcBef>
                <a:spcPts val="0"/>
              </a:spcBef>
              <a:spcAft>
                <a:spcPts val="1800"/>
              </a:spcAft>
              <a:buFont typeface="Arial"/>
              <a:buChar char="•"/>
            </a:pPr>
            <a:endParaRPr lang="en-US" dirty="0"/>
          </a:p>
        </p:txBody>
      </p:sp>
      <p:pic>
        <p:nvPicPr>
          <p:cNvPr id="5" name="Picture 4"/>
          <p:cNvPicPr>
            <a:picLocks noChangeAspect="1"/>
          </p:cNvPicPr>
          <p:nvPr/>
        </p:nvPicPr>
        <p:blipFill>
          <a:blip r:embed="rId3"/>
          <a:stretch>
            <a:fillRect/>
          </a:stretch>
        </p:blipFill>
        <p:spPr>
          <a:xfrm>
            <a:off x="2120900" y="1143000"/>
            <a:ext cx="4293359" cy="5473066"/>
          </a:xfrm>
          <a:prstGeom prst="rect">
            <a:avLst/>
          </a:prstGeom>
        </p:spPr>
      </p:pic>
    </p:spTree>
    <p:extLst>
      <p:ext uri="{BB962C8B-B14F-4D97-AF65-F5344CB8AC3E}">
        <p14:creationId xmlns:p14="http://schemas.microsoft.com/office/powerpoint/2010/main" val="413879437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9493" y="243934"/>
            <a:ext cx="6680008" cy="1143000"/>
          </a:xfrm>
        </p:spPr>
        <p:txBody>
          <a:bodyPr/>
          <a:lstStyle/>
          <a:p>
            <a:r>
              <a:rPr lang="en-US" dirty="0">
                <a:cs typeface="Arial"/>
              </a:rPr>
              <a:t>Balancing supply and demand</a:t>
            </a:r>
            <a:endParaRPr lang="en-US" dirty="0"/>
          </a:p>
        </p:txBody>
      </p:sp>
      <p:sp>
        <p:nvSpPr>
          <p:cNvPr id="3" name="Slide Number Placeholder 2"/>
          <p:cNvSpPr>
            <a:spLocks noGrp="1"/>
          </p:cNvSpPr>
          <p:nvPr>
            <p:ph type="sldNum" sz="quarter" idx="4"/>
          </p:nvPr>
        </p:nvSpPr>
        <p:spPr/>
        <p:txBody>
          <a:bodyPr/>
          <a:lstStyle/>
          <a:p>
            <a:fld id="{5D5447A0-53F5-A642-8614-F3F890D89D69}" type="slidenum">
              <a:rPr lang="en-US" smtClean="0"/>
              <a:pPr/>
              <a:t>14</a:t>
            </a:fld>
            <a:endParaRPr lang="en-US" dirty="0"/>
          </a:p>
        </p:txBody>
      </p:sp>
      <p:sp>
        <p:nvSpPr>
          <p:cNvPr id="4" name="Text Placeholder 3"/>
          <p:cNvSpPr>
            <a:spLocks noGrp="1"/>
          </p:cNvSpPr>
          <p:nvPr>
            <p:ph type="body" sz="quarter" idx="10"/>
          </p:nvPr>
        </p:nvSpPr>
        <p:spPr/>
        <p:txBody>
          <a:bodyPr/>
          <a:lstStyle/>
          <a:p>
            <a:pPr marL="342900" indent="-342900">
              <a:spcBef>
                <a:spcPts val="0"/>
              </a:spcBef>
              <a:spcAft>
                <a:spcPts val="1800"/>
              </a:spcAft>
              <a:buFont typeface="Arial"/>
              <a:buChar char="•"/>
            </a:pPr>
            <a:r>
              <a:rPr lang="en-US" dirty="0"/>
              <a:t>Public intervention will be most efficient when they address the side that is under-</a:t>
            </a:r>
            <a:r>
              <a:rPr lang="en-US" dirty="0" smtClean="0"/>
              <a:t>developed. </a:t>
            </a:r>
            <a:r>
              <a:rPr lang="en-US" dirty="0"/>
              <a:t>But often it needs to address both, to bring the sector to a higher level of demand-supply equilibrium</a:t>
            </a:r>
            <a:r>
              <a:rPr lang="en-US" dirty="0" smtClean="0"/>
              <a:t>.</a:t>
            </a:r>
            <a:endParaRPr lang="en-US" dirty="0"/>
          </a:p>
          <a:p>
            <a:pPr marL="342900" indent="-342900">
              <a:spcBef>
                <a:spcPts val="0"/>
              </a:spcBef>
              <a:spcAft>
                <a:spcPts val="1800"/>
              </a:spcAft>
              <a:buFont typeface="Arial"/>
              <a:buChar char="•"/>
            </a:pPr>
            <a:r>
              <a:rPr lang="en-US" dirty="0"/>
              <a:t>Temporary </a:t>
            </a:r>
            <a:r>
              <a:rPr lang="en-US" dirty="0" smtClean="0"/>
              <a:t>over</a:t>
            </a:r>
            <a:r>
              <a:rPr lang="en-US" dirty="0"/>
              <a:t>-</a:t>
            </a:r>
            <a:r>
              <a:rPr lang="en-US" dirty="0" smtClean="0"/>
              <a:t>production </a:t>
            </a:r>
            <a:r>
              <a:rPr lang="en-US" dirty="0"/>
              <a:t>is sometimes necessary to enable economies of scale needed to develop efficient processing and marketing channels. </a:t>
            </a:r>
            <a:r>
              <a:rPr lang="en-US" dirty="0" smtClean="0"/>
              <a:t> </a:t>
            </a:r>
          </a:p>
          <a:p>
            <a:pPr>
              <a:spcBef>
                <a:spcPts val="0"/>
              </a:spcBef>
              <a:spcAft>
                <a:spcPts val="1800"/>
              </a:spcAft>
            </a:pPr>
            <a:r>
              <a:rPr lang="en-US" dirty="0" smtClean="0">
                <a:sym typeface="Wingdings"/>
              </a:rPr>
              <a:t> </a:t>
            </a:r>
            <a:r>
              <a:rPr lang="en-US" dirty="0" smtClean="0"/>
              <a:t>Can </a:t>
            </a:r>
            <a:r>
              <a:rPr lang="en-US" dirty="0"/>
              <a:t>be covered through specific support </a:t>
            </a:r>
            <a:r>
              <a:rPr lang="en-US" dirty="0" smtClean="0"/>
              <a:t>incentivizing farmers </a:t>
            </a:r>
            <a:r>
              <a:rPr lang="en-US" dirty="0"/>
              <a:t>to stay organic even if the premium markets are not </a:t>
            </a:r>
            <a:r>
              <a:rPr lang="en-US" dirty="0" smtClean="0"/>
              <a:t>yet in </a:t>
            </a:r>
            <a:r>
              <a:rPr lang="en-US" dirty="0"/>
              <a:t>place</a:t>
            </a:r>
            <a:r>
              <a:rPr lang="en-US" dirty="0" smtClean="0"/>
              <a:t>.</a:t>
            </a:r>
            <a:endParaRPr lang="en-US" dirty="0"/>
          </a:p>
          <a:p>
            <a:pPr marL="342900" indent="-342900">
              <a:spcBef>
                <a:spcPts val="0"/>
              </a:spcBef>
              <a:spcAft>
                <a:spcPts val="1800"/>
              </a:spcAft>
              <a:buFont typeface="Arial"/>
              <a:buChar char="•"/>
            </a:pPr>
            <a:r>
              <a:rPr lang="en-US" dirty="0"/>
              <a:t>In a globalized world, supply-demand is no longer a purely national problem. Demand and supply also include international markets. </a:t>
            </a:r>
            <a:r>
              <a:rPr lang="en-US" dirty="0" smtClean="0"/>
              <a:t>However</a:t>
            </a:r>
            <a:r>
              <a:rPr lang="en-US" dirty="0"/>
              <a:t>, sustainability calls for a good domestic balance, whenever conditions allow.</a:t>
            </a:r>
          </a:p>
          <a:p>
            <a:pPr marL="342900" indent="-342900">
              <a:spcBef>
                <a:spcPts val="0"/>
              </a:spcBef>
              <a:spcAft>
                <a:spcPts val="1800"/>
              </a:spcAft>
              <a:buFont typeface="Arial"/>
              <a:buChar char="•"/>
            </a:pPr>
            <a:endParaRPr lang="en-US" dirty="0"/>
          </a:p>
          <a:p>
            <a:pPr marL="342900" indent="-342900">
              <a:spcBef>
                <a:spcPts val="0"/>
              </a:spcBef>
              <a:spcAft>
                <a:spcPts val="1800"/>
              </a:spcAft>
              <a:buFont typeface="Arial"/>
              <a:buChar char="•"/>
            </a:pPr>
            <a:endParaRPr lang="en-US" dirty="0"/>
          </a:p>
          <a:p>
            <a:pPr marL="342900" indent="-342900">
              <a:spcBef>
                <a:spcPts val="0"/>
              </a:spcBef>
              <a:spcAft>
                <a:spcPts val="1800"/>
              </a:spcAft>
              <a:buFont typeface="Arial"/>
              <a:buChar char="•"/>
            </a:pPr>
            <a:endParaRPr lang="en-US" dirty="0"/>
          </a:p>
          <a:p>
            <a:pPr marL="342900" indent="-342900">
              <a:spcBef>
                <a:spcPts val="0"/>
              </a:spcBef>
              <a:spcAft>
                <a:spcPts val="1800"/>
              </a:spcAft>
              <a:buFont typeface="Arial"/>
              <a:buChar char="•"/>
            </a:pPr>
            <a:endParaRPr lang="en-US" dirty="0"/>
          </a:p>
          <a:p>
            <a:pPr marL="342900" indent="-342900">
              <a:spcBef>
                <a:spcPts val="0"/>
              </a:spcBef>
              <a:spcAft>
                <a:spcPts val="1800"/>
              </a:spcAft>
              <a:buFont typeface="Arial"/>
              <a:buChar char="•"/>
            </a:pPr>
            <a:endParaRPr lang="en-US" dirty="0"/>
          </a:p>
          <a:p>
            <a:pPr marL="342900" indent="-342900">
              <a:spcBef>
                <a:spcPts val="0"/>
              </a:spcBef>
              <a:spcAft>
                <a:spcPts val="1800"/>
              </a:spcAft>
              <a:buFont typeface="Arial"/>
              <a:buChar char="•"/>
            </a:pPr>
            <a:endParaRPr lang="en-US" dirty="0"/>
          </a:p>
        </p:txBody>
      </p:sp>
    </p:spTree>
    <p:extLst>
      <p:ext uri="{BB962C8B-B14F-4D97-AF65-F5344CB8AC3E}">
        <p14:creationId xmlns:p14="http://schemas.microsoft.com/office/powerpoint/2010/main" val="148854875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9493" y="243934"/>
            <a:ext cx="6514907" cy="1143000"/>
          </a:xfrm>
        </p:spPr>
        <p:txBody>
          <a:bodyPr/>
          <a:lstStyle/>
          <a:p>
            <a:r>
              <a:rPr lang="en-US" dirty="0">
                <a:cs typeface="Arial"/>
              </a:rPr>
              <a:t>Reliability of government commitment and trust</a:t>
            </a:r>
            <a:endParaRPr lang="en-US" dirty="0"/>
          </a:p>
        </p:txBody>
      </p:sp>
      <p:sp>
        <p:nvSpPr>
          <p:cNvPr id="3" name="Slide Number Placeholder 2"/>
          <p:cNvSpPr>
            <a:spLocks noGrp="1"/>
          </p:cNvSpPr>
          <p:nvPr>
            <p:ph type="sldNum" sz="quarter" idx="4"/>
          </p:nvPr>
        </p:nvSpPr>
        <p:spPr/>
        <p:txBody>
          <a:bodyPr/>
          <a:lstStyle/>
          <a:p>
            <a:fld id="{5D5447A0-53F5-A642-8614-F3F890D89D69}" type="slidenum">
              <a:rPr lang="en-US" smtClean="0"/>
              <a:pPr/>
              <a:t>15</a:t>
            </a:fld>
            <a:endParaRPr lang="en-US" dirty="0"/>
          </a:p>
        </p:txBody>
      </p:sp>
      <p:sp>
        <p:nvSpPr>
          <p:cNvPr id="4" name="Text Placeholder 3"/>
          <p:cNvSpPr>
            <a:spLocks noGrp="1"/>
          </p:cNvSpPr>
          <p:nvPr>
            <p:ph type="body" sz="quarter" idx="10"/>
          </p:nvPr>
        </p:nvSpPr>
        <p:spPr/>
        <p:txBody>
          <a:bodyPr/>
          <a:lstStyle/>
          <a:p>
            <a:pPr marL="342900" indent="-342900">
              <a:spcBef>
                <a:spcPts val="0"/>
              </a:spcBef>
              <a:spcAft>
                <a:spcPts val="1800"/>
              </a:spcAft>
              <a:buFont typeface="Arial"/>
              <a:buChar char="•"/>
            </a:pPr>
            <a:r>
              <a:rPr lang="en-US" dirty="0"/>
              <a:t>Visible communication about government policy in favor of organic is a strong support measure in itself: gives signal to private investors</a:t>
            </a:r>
            <a:r>
              <a:rPr lang="en-US" dirty="0" smtClean="0"/>
              <a:t>.</a:t>
            </a:r>
            <a:endParaRPr lang="en-US" dirty="0"/>
          </a:p>
          <a:p>
            <a:pPr marL="342900" indent="-342900">
              <a:spcBef>
                <a:spcPts val="0"/>
              </a:spcBef>
              <a:spcAft>
                <a:spcPts val="1800"/>
              </a:spcAft>
              <a:buFont typeface="Arial"/>
              <a:buChar char="•"/>
            </a:pPr>
            <a:r>
              <a:rPr lang="en-US" dirty="0"/>
              <a:t>Private businesses will invest more in organic if they trust the reliability and continuity of government support</a:t>
            </a:r>
            <a:r>
              <a:rPr lang="en-US" dirty="0" smtClean="0"/>
              <a:t>.</a:t>
            </a:r>
            <a:endParaRPr lang="en-US" dirty="0"/>
          </a:p>
          <a:p>
            <a:pPr marL="342900" indent="-342900">
              <a:spcBef>
                <a:spcPts val="0"/>
              </a:spcBef>
              <a:spcAft>
                <a:spcPts val="1800"/>
              </a:spcAft>
              <a:buFont typeface="Arial"/>
              <a:buChar char="•"/>
            </a:pPr>
            <a:r>
              <a:rPr lang="en-US" dirty="0"/>
              <a:t>Transitions between multi-year support programs (e.g. between 2 subsidy schemes) is a critical period. Policy makers need to anticipate conversion patterns due to those scheme effects.</a:t>
            </a:r>
          </a:p>
          <a:p>
            <a:pPr marL="342900" indent="-342900">
              <a:spcBef>
                <a:spcPts val="0"/>
              </a:spcBef>
              <a:spcAft>
                <a:spcPts val="1800"/>
              </a:spcAft>
              <a:buFont typeface="Arial"/>
              <a:buChar char="•"/>
            </a:pPr>
            <a:endParaRPr lang="en-US" dirty="0"/>
          </a:p>
          <a:p>
            <a:pPr marL="342900" indent="-342900">
              <a:spcBef>
                <a:spcPts val="0"/>
              </a:spcBef>
              <a:spcAft>
                <a:spcPts val="1800"/>
              </a:spcAft>
              <a:buFont typeface="Arial"/>
              <a:buChar char="•"/>
            </a:pPr>
            <a:endParaRPr lang="en-US" dirty="0"/>
          </a:p>
          <a:p>
            <a:pPr marL="342900" indent="-342900">
              <a:spcBef>
                <a:spcPts val="0"/>
              </a:spcBef>
              <a:spcAft>
                <a:spcPts val="1800"/>
              </a:spcAft>
              <a:buFont typeface="Arial"/>
              <a:buChar char="•"/>
            </a:pPr>
            <a:endParaRPr lang="en-US" dirty="0"/>
          </a:p>
          <a:p>
            <a:pPr marL="342900" indent="-342900">
              <a:spcBef>
                <a:spcPts val="0"/>
              </a:spcBef>
              <a:spcAft>
                <a:spcPts val="1800"/>
              </a:spcAft>
              <a:buFont typeface="Arial"/>
              <a:buChar char="•"/>
            </a:pPr>
            <a:endParaRPr lang="en-US" dirty="0"/>
          </a:p>
          <a:p>
            <a:pPr marL="342900" indent="-342900">
              <a:spcBef>
                <a:spcPts val="0"/>
              </a:spcBef>
              <a:spcAft>
                <a:spcPts val="1800"/>
              </a:spcAft>
              <a:buFont typeface="Arial"/>
              <a:buChar char="•"/>
            </a:pPr>
            <a:endParaRPr lang="en-US" dirty="0"/>
          </a:p>
        </p:txBody>
      </p:sp>
      <p:pic>
        <p:nvPicPr>
          <p:cNvPr id="5" name="Picture 4"/>
          <p:cNvPicPr>
            <a:picLocks noChangeAspect="1"/>
          </p:cNvPicPr>
          <p:nvPr/>
        </p:nvPicPr>
        <p:blipFill rotWithShape="1">
          <a:blip r:embed="rId3"/>
          <a:srcRect l="8019" r="5660"/>
          <a:stretch/>
        </p:blipFill>
        <p:spPr>
          <a:xfrm>
            <a:off x="2235200" y="4587040"/>
            <a:ext cx="4038600" cy="1966159"/>
          </a:xfrm>
          <a:prstGeom prst="rect">
            <a:avLst/>
          </a:prstGeom>
        </p:spPr>
      </p:pic>
    </p:spTree>
    <p:extLst>
      <p:ext uri="{BB962C8B-B14F-4D97-AF65-F5344CB8AC3E}">
        <p14:creationId xmlns:p14="http://schemas.microsoft.com/office/powerpoint/2010/main" val="218588976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9493" y="243934"/>
            <a:ext cx="6514907" cy="1143000"/>
          </a:xfrm>
        </p:spPr>
        <p:txBody>
          <a:bodyPr/>
          <a:lstStyle/>
          <a:p>
            <a:r>
              <a:rPr lang="en-US" dirty="0">
                <a:cs typeface="Arial"/>
              </a:rPr>
              <a:t>Choosing policy measures suitable to the national context</a:t>
            </a:r>
            <a:endParaRPr lang="en-US" dirty="0"/>
          </a:p>
        </p:txBody>
      </p:sp>
      <p:sp>
        <p:nvSpPr>
          <p:cNvPr id="3" name="Slide Number Placeholder 2"/>
          <p:cNvSpPr>
            <a:spLocks noGrp="1"/>
          </p:cNvSpPr>
          <p:nvPr>
            <p:ph type="sldNum" sz="quarter" idx="4"/>
          </p:nvPr>
        </p:nvSpPr>
        <p:spPr/>
        <p:txBody>
          <a:bodyPr/>
          <a:lstStyle/>
          <a:p>
            <a:fld id="{5D5447A0-53F5-A642-8614-F3F890D89D69}" type="slidenum">
              <a:rPr lang="en-US" smtClean="0"/>
              <a:pPr/>
              <a:t>16</a:t>
            </a:fld>
            <a:endParaRPr lang="en-US" dirty="0"/>
          </a:p>
        </p:txBody>
      </p:sp>
      <p:sp>
        <p:nvSpPr>
          <p:cNvPr id="4" name="Text Placeholder 3"/>
          <p:cNvSpPr>
            <a:spLocks noGrp="1"/>
          </p:cNvSpPr>
          <p:nvPr>
            <p:ph type="body" sz="quarter" idx="10"/>
          </p:nvPr>
        </p:nvSpPr>
        <p:spPr/>
        <p:txBody>
          <a:bodyPr/>
          <a:lstStyle/>
          <a:p>
            <a:pPr>
              <a:spcBef>
                <a:spcPts val="0"/>
              </a:spcBef>
              <a:spcAft>
                <a:spcPts val="1800"/>
              </a:spcAft>
            </a:pPr>
            <a:r>
              <a:rPr lang="en-US" b="1" dirty="0"/>
              <a:t>Important factors influence the choice of appropriate measures</a:t>
            </a:r>
            <a:r>
              <a:rPr lang="en-US" b="1" dirty="0" smtClean="0"/>
              <a:t>:</a:t>
            </a:r>
            <a:endParaRPr lang="en-US" b="1" dirty="0"/>
          </a:p>
          <a:p>
            <a:pPr marL="342900" indent="-342900">
              <a:spcBef>
                <a:spcPts val="0"/>
              </a:spcBef>
              <a:spcAft>
                <a:spcPts val="1800"/>
              </a:spcAft>
              <a:buFont typeface="Arial"/>
              <a:buChar char="•"/>
            </a:pPr>
            <a:r>
              <a:rPr lang="en-US" dirty="0"/>
              <a:t>The stage of development of the organic sector (e.g. </a:t>
            </a:r>
            <a:r>
              <a:rPr lang="en-US" dirty="0" smtClean="0"/>
              <a:t>embryonic</a:t>
            </a:r>
            <a:r>
              <a:rPr lang="en-US" dirty="0"/>
              <a:t> </a:t>
            </a:r>
            <a:r>
              <a:rPr lang="is-IS" dirty="0" smtClean="0"/>
              <a:t>…. </a:t>
            </a:r>
            <a:r>
              <a:rPr lang="en-US" dirty="0" smtClean="0"/>
              <a:t>fully </a:t>
            </a:r>
            <a:r>
              <a:rPr lang="en-US" dirty="0"/>
              <a:t>developed sector</a:t>
            </a:r>
            <a:r>
              <a:rPr lang="en-US" dirty="0" smtClean="0"/>
              <a:t>)</a:t>
            </a:r>
            <a:endParaRPr lang="en-US" dirty="0"/>
          </a:p>
          <a:p>
            <a:pPr marL="342900" indent="-342900">
              <a:spcBef>
                <a:spcPts val="0"/>
              </a:spcBef>
              <a:spcAft>
                <a:spcPts val="1800"/>
              </a:spcAft>
              <a:buFont typeface="Arial"/>
              <a:buChar char="•"/>
            </a:pPr>
            <a:r>
              <a:rPr lang="en-US" dirty="0"/>
              <a:t>The organic regulatory context </a:t>
            </a:r>
            <a:r>
              <a:rPr lang="en-US" dirty="0" smtClean="0"/>
              <a:t>(OA regulated </a:t>
            </a:r>
            <a:r>
              <a:rPr lang="en-US" dirty="0"/>
              <a:t>or not...</a:t>
            </a:r>
            <a:r>
              <a:rPr lang="en-US" dirty="0" smtClean="0"/>
              <a:t>)</a:t>
            </a:r>
            <a:endParaRPr lang="en-US" dirty="0"/>
          </a:p>
          <a:p>
            <a:pPr marL="342900" indent="-342900">
              <a:spcBef>
                <a:spcPts val="0"/>
              </a:spcBef>
              <a:spcAft>
                <a:spcPts val="1800"/>
              </a:spcAft>
              <a:buFont typeface="Arial"/>
              <a:buChar char="•"/>
            </a:pPr>
            <a:r>
              <a:rPr lang="en-US" dirty="0"/>
              <a:t>The culture of government intervention on the agricultural sector (e.g. highly interventionist, or non-interventionist</a:t>
            </a:r>
            <a:r>
              <a:rPr lang="en-US" dirty="0" smtClean="0"/>
              <a:t>)</a:t>
            </a:r>
            <a:endParaRPr lang="en-US" dirty="0"/>
          </a:p>
          <a:p>
            <a:pPr>
              <a:spcBef>
                <a:spcPts val="0"/>
              </a:spcBef>
              <a:spcAft>
                <a:spcPts val="1800"/>
              </a:spcAft>
            </a:pPr>
            <a:r>
              <a:rPr lang="en-US" b="1" dirty="0"/>
              <a:t>Various </a:t>
            </a:r>
            <a:r>
              <a:rPr lang="en-US" b="1" dirty="0" smtClean="0"/>
              <a:t>reasons </a:t>
            </a:r>
            <a:r>
              <a:rPr lang="en-US" b="1" dirty="0"/>
              <a:t>for policy </a:t>
            </a:r>
            <a:r>
              <a:rPr lang="en-US" b="1" dirty="0" smtClean="0"/>
              <a:t>intervention on the OA sector:</a:t>
            </a:r>
            <a:endParaRPr lang="en-US" b="1" dirty="0"/>
          </a:p>
          <a:p>
            <a:pPr marL="342900" indent="-342900">
              <a:spcBef>
                <a:spcPts val="0"/>
              </a:spcBef>
              <a:spcAft>
                <a:spcPts val="1800"/>
              </a:spcAft>
              <a:buFont typeface="Arial"/>
              <a:buChar char="•"/>
            </a:pPr>
            <a:r>
              <a:rPr lang="en-US" dirty="0"/>
              <a:t>Building an organic export sector </a:t>
            </a:r>
            <a:r>
              <a:rPr lang="en-US" dirty="0" smtClean="0"/>
              <a:t>(source </a:t>
            </a:r>
            <a:r>
              <a:rPr lang="en-US" dirty="0"/>
              <a:t>of foreign </a:t>
            </a:r>
            <a:r>
              <a:rPr lang="en-US" dirty="0" smtClean="0"/>
              <a:t>currency)</a:t>
            </a:r>
            <a:endParaRPr lang="en-US" dirty="0"/>
          </a:p>
          <a:p>
            <a:pPr marL="342900" indent="-342900">
              <a:spcBef>
                <a:spcPts val="0"/>
              </a:spcBef>
              <a:spcAft>
                <a:spcPts val="1800"/>
              </a:spcAft>
              <a:buFont typeface="Arial"/>
              <a:buChar char="•"/>
            </a:pPr>
            <a:r>
              <a:rPr lang="en-US" dirty="0"/>
              <a:t>Encourage the production of public goods from </a:t>
            </a:r>
            <a:r>
              <a:rPr lang="en-US" dirty="0" smtClean="0"/>
              <a:t>agriculture</a:t>
            </a:r>
            <a:endParaRPr lang="en-US" dirty="0"/>
          </a:p>
          <a:p>
            <a:pPr marL="342900" indent="-342900">
              <a:spcBef>
                <a:spcPts val="0"/>
              </a:spcBef>
              <a:spcAft>
                <a:spcPts val="1800"/>
              </a:spcAft>
              <a:buFont typeface="Arial"/>
              <a:buChar char="•"/>
            </a:pPr>
            <a:r>
              <a:rPr lang="en-US" dirty="0"/>
              <a:t>Increase self-sufficiency in the organic sector (reduce imports</a:t>
            </a:r>
            <a:r>
              <a:rPr lang="en-US" dirty="0" smtClean="0"/>
              <a:t>)</a:t>
            </a:r>
            <a:endParaRPr lang="en-US" dirty="0"/>
          </a:p>
          <a:p>
            <a:pPr marL="342900" indent="-342900">
              <a:spcBef>
                <a:spcPts val="0"/>
              </a:spcBef>
              <a:spcAft>
                <a:spcPts val="1800"/>
              </a:spcAft>
              <a:buFont typeface="Arial"/>
              <a:buChar char="•"/>
            </a:pPr>
            <a:r>
              <a:rPr lang="en-US" dirty="0"/>
              <a:t>Facilitate access to healthy foods for all.</a:t>
            </a:r>
          </a:p>
          <a:p>
            <a:pPr>
              <a:spcBef>
                <a:spcPts val="0"/>
              </a:spcBef>
              <a:spcAft>
                <a:spcPts val="1800"/>
              </a:spcAft>
            </a:pPr>
            <a:endParaRPr lang="en-US" dirty="0"/>
          </a:p>
          <a:p>
            <a:pPr marL="342900" indent="-342900">
              <a:spcBef>
                <a:spcPts val="0"/>
              </a:spcBef>
              <a:spcAft>
                <a:spcPts val="1800"/>
              </a:spcAft>
              <a:buFont typeface="Arial"/>
              <a:buChar char="•"/>
            </a:pPr>
            <a:endParaRPr lang="en-US" dirty="0"/>
          </a:p>
          <a:p>
            <a:pPr marL="342900" indent="-342900">
              <a:spcBef>
                <a:spcPts val="0"/>
              </a:spcBef>
              <a:spcAft>
                <a:spcPts val="1800"/>
              </a:spcAft>
              <a:buFont typeface="Arial"/>
              <a:buChar char="•"/>
            </a:pPr>
            <a:endParaRPr lang="en-US" dirty="0"/>
          </a:p>
          <a:p>
            <a:pPr marL="342900" indent="-342900">
              <a:spcBef>
                <a:spcPts val="0"/>
              </a:spcBef>
              <a:spcAft>
                <a:spcPts val="1800"/>
              </a:spcAft>
              <a:buFont typeface="Arial"/>
              <a:buChar char="•"/>
            </a:pPr>
            <a:endParaRPr lang="en-US" dirty="0"/>
          </a:p>
          <a:p>
            <a:pPr marL="342900" indent="-342900">
              <a:spcBef>
                <a:spcPts val="0"/>
              </a:spcBef>
              <a:spcAft>
                <a:spcPts val="1800"/>
              </a:spcAft>
              <a:buFont typeface="Arial"/>
              <a:buChar char="•"/>
            </a:pPr>
            <a:endParaRPr lang="en-US" dirty="0"/>
          </a:p>
        </p:txBody>
      </p:sp>
    </p:spTree>
    <p:extLst>
      <p:ext uri="{BB962C8B-B14F-4D97-AF65-F5344CB8AC3E}">
        <p14:creationId xmlns:p14="http://schemas.microsoft.com/office/powerpoint/2010/main" val="164450886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Online decision</a:t>
            </a:r>
            <a:r>
              <a:rPr lang="en-US" dirty="0" smtClean="0"/>
              <a:t>-aid tool</a:t>
            </a:r>
            <a:endParaRPr lang="en-US" dirty="0"/>
          </a:p>
        </p:txBody>
      </p:sp>
      <p:sp>
        <p:nvSpPr>
          <p:cNvPr id="3" name="Text Placeholder 2"/>
          <p:cNvSpPr>
            <a:spLocks noGrp="1"/>
          </p:cNvSpPr>
          <p:nvPr>
            <p:ph type="body" sz="quarter" idx="10"/>
          </p:nvPr>
        </p:nvSpPr>
        <p:spPr/>
        <p:txBody>
          <a:bodyPr/>
          <a:lstStyle/>
          <a:p>
            <a:r>
              <a:rPr lang="en-US" dirty="0"/>
              <a:t>Decision</a:t>
            </a:r>
            <a:r>
              <a:rPr lang="en-US" dirty="0" smtClean="0"/>
              <a:t>-aid is </a:t>
            </a:r>
            <a:r>
              <a:rPr lang="en-US" dirty="0"/>
              <a:t>an online tool that helps filtering out relevant policy measures based on the combination of scenarios and policy objectives that country finds itself in.</a:t>
            </a:r>
          </a:p>
          <a:p>
            <a:endParaRPr lang="en-US" dirty="0"/>
          </a:p>
          <a:p>
            <a:r>
              <a:rPr lang="en-US" dirty="0"/>
              <a:t>Available on the IFOAM-Organics International website, as part of the Global Policy Toolkit on Public Support to Organic Agriculture. </a:t>
            </a:r>
          </a:p>
          <a:p>
            <a:endParaRPr lang="en-US" dirty="0"/>
          </a:p>
          <a:p>
            <a:endParaRPr lang="en-US" dirty="0"/>
          </a:p>
        </p:txBody>
      </p:sp>
      <p:sp>
        <p:nvSpPr>
          <p:cNvPr id="4" name="Slide Number Placeholder 3"/>
          <p:cNvSpPr>
            <a:spLocks noGrp="1"/>
          </p:cNvSpPr>
          <p:nvPr>
            <p:ph type="sldNum" sz="quarter" idx="4"/>
          </p:nvPr>
        </p:nvSpPr>
        <p:spPr/>
        <p:txBody>
          <a:bodyPr/>
          <a:lstStyle/>
          <a:p>
            <a:fld id="{5D5447A0-53F5-A642-8614-F3F890D89D69}" type="slidenum">
              <a:rPr lang="en-US" smtClean="0"/>
              <a:pPr/>
              <a:t>17</a:t>
            </a:fld>
            <a:endParaRPr lang="en-US" dirty="0"/>
          </a:p>
        </p:txBody>
      </p:sp>
      <p:pic>
        <p:nvPicPr>
          <p:cNvPr id="5" name="Picture 4"/>
          <p:cNvPicPr>
            <a:picLocks noChangeAspect="1"/>
          </p:cNvPicPr>
          <p:nvPr/>
        </p:nvPicPr>
        <p:blipFill rotWithShape="1">
          <a:blip r:embed="rId2"/>
          <a:srcRect l="10783" r="9739" b="41163"/>
          <a:stretch/>
        </p:blipFill>
        <p:spPr>
          <a:xfrm>
            <a:off x="1358900" y="3945949"/>
            <a:ext cx="5803900" cy="3013651"/>
          </a:xfrm>
          <a:prstGeom prst="rect">
            <a:avLst/>
          </a:prstGeom>
          <a:ln w="31750">
            <a:solidFill>
              <a:schemeClr val="accent1"/>
            </a:solidFill>
          </a:ln>
        </p:spPr>
      </p:pic>
    </p:spTree>
    <p:extLst>
      <p:ext uri="{BB962C8B-B14F-4D97-AF65-F5344CB8AC3E}">
        <p14:creationId xmlns:p14="http://schemas.microsoft.com/office/powerpoint/2010/main" val="270042014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251150" y="3353278"/>
            <a:ext cx="6585747" cy="1443037"/>
          </a:xfrm>
        </p:spPr>
        <p:txBody>
          <a:bodyPr/>
          <a:lstStyle/>
          <a:p>
            <a:r>
              <a:rPr lang="en-US" dirty="0"/>
              <a:t>Overview of possible areas of pro-organic policy intervention</a:t>
            </a:r>
          </a:p>
        </p:txBody>
      </p:sp>
    </p:spTree>
    <p:extLst>
      <p:ext uri="{BB962C8B-B14F-4D97-AF65-F5344CB8AC3E}">
        <p14:creationId xmlns:p14="http://schemas.microsoft.com/office/powerpoint/2010/main" val="208632183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33827" y="5975590"/>
            <a:ext cx="1510174" cy="88241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9" name="Rounded Rectangle 208"/>
          <p:cNvSpPr/>
          <p:nvPr/>
        </p:nvSpPr>
        <p:spPr>
          <a:xfrm>
            <a:off x="129873" y="3308357"/>
            <a:ext cx="1573027" cy="1907136"/>
          </a:xfrm>
          <a:prstGeom prst="roundRect">
            <a:avLst/>
          </a:prstGeom>
          <a:solidFill>
            <a:schemeClr val="bg1">
              <a:lumMod val="95000"/>
            </a:schemeClr>
          </a:solidFill>
          <a:ln>
            <a:solidFill>
              <a:schemeClr val="bg1">
                <a:lumMod val="9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a:cs typeface="Calibri"/>
            </a:endParaRPr>
          </a:p>
        </p:txBody>
      </p:sp>
      <p:sp>
        <p:nvSpPr>
          <p:cNvPr id="149" name="Rounded Rectangle 148"/>
          <p:cNvSpPr/>
          <p:nvPr/>
        </p:nvSpPr>
        <p:spPr>
          <a:xfrm>
            <a:off x="6846556" y="5558685"/>
            <a:ext cx="1754769" cy="634987"/>
          </a:xfrm>
          <a:prstGeom prst="roundRect">
            <a:avLst/>
          </a:prstGeom>
          <a:solidFill>
            <a:schemeClr val="bg1">
              <a:lumMod val="95000"/>
            </a:schemeClr>
          </a:solidFill>
          <a:ln>
            <a:solidFill>
              <a:schemeClr val="bg1">
                <a:lumMod val="9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a:cs typeface="Calibri"/>
            </a:endParaRPr>
          </a:p>
        </p:txBody>
      </p:sp>
      <p:sp>
        <p:nvSpPr>
          <p:cNvPr id="144" name="Rounded Rectangle 143"/>
          <p:cNvSpPr/>
          <p:nvPr/>
        </p:nvSpPr>
        <p:spPr>
          <a:xfrm>
            <a:off x="2295590" y="5466088"/>
            <a:ext cx="4303067" cy="852905"/>
          </a:xfrm>
          <a:prstGeom prst="roundRect">
            <a:avLst/>
          </a:prstGeom>
          <a:solidFill>
            <a:schemeClr val="bg1">
              <a:lumMod val="95000"/>
            </a:schemeClr>
          </a:solidFill>
          <a:ln>
            <a:solidFill>
              <a:schemeClr val="bg1">
                <a:lumMod val="9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a:cs typeface="Calibri"/>
            </a:endParaRPr>
          </a:p>
        </p:txBody>
      </p:sp>
      <p:sp>
        <p:nvSpPr>
          <p:cNvPr id="82" name="Rounded Rectangle 81"/>
          <p:cNvSpPr/>
          <p:nvPr/>
        </p:nvSpPr>
        <p:spPr>
          <a:xfrm>
            <a:off x="3817872" y="1305935"/>
            <a:ext cx="2176559" cy="1284460"/>
          </a:xfrm>
          <a:prstGeom prst="roundRect">
            <a:avLst/>
          </a:prstGeom>
          <a:solidFill>
            <a:schemeClr val="bg1">
              <a:lumMod val="95000"/>
            </a:schemeClr>
          </a:solidFill>
          <a:ln>
            <a:solidFill>
              <a:schemeClr val="bg1">
                <a:lumMod val="9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a:cs typeface="Calibri"/>
            </a:endParaRPr>
          </a:p>
        </p:txBody>
      </p:sp>
      <p:sp>
        <p:nvSpPr>
          <p:cNvPr id="78" name="Rounded Rectangle 77"/>
          <p:cNvSpPr/>
          <p:nvPr/>
        </p:nvSpPr>
        <p:spPr>
          <a:xfrm>
            <a:off x="1117181" y="1684868"/>
            <a:ext cx="2303237" cy="887438"/>
          </a:xfrm>
          <a:prstGeom prst="roundRect">
            <a:avLst/>
          </a:prstGeom>
          <a:solidFill>
            <a:schemeClr val="bg1">
              <a:lumMod val="95000"/>
            </a:schemeClr>
          </a:solidFill>
          <a:ln>
            <a:solidFill>
              <a:schemeClr val="bg1">
                <a:lumMod val="9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a:cs typeface="Calibri"/>
            </a:endParaRPr>
          </a:p>
        </p:txBody>
      </p:sp>
      <p:sp>
        <p:nvSpPr>
          <p:cNvPr id="10" name="Rounded Rectangle 9"/>
          <p:cNvSpPr/>
          <p:nvPr/>
        </p:nvSpPr>
        <p:spPr>
          <a:xfrm>
            <a:off x="2121276" y="2757901"/>
            <a:ext cx="6071361" cy="2525316"/>
          </a:xfrm>
          <a:prstGeom prst="roundRect">
            <a:avLst/>
          </a:prstGeom>
          <a:gradFill>
            <a:gsLst>
              <a:gs pos="0">
                <a:schemeClr val="tx2">
                  <a:lumMod val="60000"/>
                  <a:lumOff val="40000"/>
                </a:schemeClr>
              </a:gs>
              <a:gs pos="100000">
                <a:schemeClr val="accent3">
                  <a:lumMod val="75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a:cs typeface="Calibri"/>
            </a:endParaRPr>
          </a:p>
        </p:txBody>
      </p:sp>
      <p:sp>
        <p:nvSpPr>
          <p:cNvPr id="4" name="TextBox 3"/>
          <p:cNvSpPr txBox="1"/>
          <p:nvPr/>
        </p:nvSpPr>
        <p:spPr>
          <a:xfrm>
            <a:off x="3022601" y="3020479"/>
            <a:ext cx="1837266" cy="261610"/>
          </a:xfrm>
          <a:prstGeom prst="rect">
            <a:avLst/>
          </a:prstGeom>
          <a:noFill/>
        </p:spPr>
        <p:txBody>
          <a:bodyPr wrap="square" rtlCol="0">
            <a:spAutoFit/>
          </a:bodyPr>
          <a:lstStyle/>
          <a:p>
            <a:r>
              <a:rPr lang="en-US" sz="1100" i="1" dirty="0" smtClean="0">
                <a:solidFill>
                  <a:srgbClr val="FFFF00"/>
                </a:solidFill>
                <a:latin typeface="Calibri"/>
                <a:cs typeface="Calibri"/>
              </a:rPr>
              <a:t>Farmer decision to convert</a:t>
            </a:r>
            <a:endParaRPr lang="en-US" sz="1100" i="1" dirty="0">
              <a:solidFill>
                <a:srgbClr val="FFFF00"/>
              </a:solidFill>
              <a:latin typeface="Calibri"/>
              <a:cs typeface="Calibri"/>
            </a:endParaRPr>
          </a:p>
        </p:txBody>
      </p:sp>
      <p:sp>
        <p:nvSpPr>
          <p:cNvPr id="5" name="TextBox 4"/>
          <p:cNvSpPr txBox="1"/>
          <p:nvPr/>
        </p:nvSpPr>
        <p:spPr>
          <a:xfrm>
            <a:off x="5407713" y="2952351"/>
            <a:ext cx="1596785" cy="600164"/>
          </a:xfrm>
          <a:prstGeom prst="rect">
            <a:avLst/>
          </a:prstGeom>
          <a:noFill/>
        </p:spPr>
        <p:txBody>
          <a:bodyPr wrap="square" rtlCol="0">
            <a:spAutoFit/>
          </a:bodyPr>
          <a:lstStyle/>
          <a:p>
            <a:r>
              <a:rPr lang="en-US" sz="1100" i="1" dirty="0" smtClean="0">
                <a:solidFill>
                  <a:srgbClr val="FFFF00"/>
                </a:solidFill>
                <a:latin typeface="Calibri"/>
                <a:cs typeface="Calibri"/>
              </a:rPr>
              <a:t>Processing companies decision to create new organic products</a:t>
            </a:r>
            <a:endParaRPr lang="en-US" sz="1100" i="1" dirty="0">
              <a:solidFill>
                <a:srgbClr val="FFFF00"/>
              </a:solidFill>
              <a:latin typeface="Calibri"/>
              <a:cs typeface="Calibri"/>
            </a:endParaRPr>
          </a:p>
        </p:txBody>
      </p:sp>
      <p:sp>
        <p:nvSpPr>
          <p:cNvPr id="7" name="TextBox 6"/>
          <p:cNvSpPr txBox="1"/>
          <p:nvPr/>
        </p:nvSpPr>
        <p:spPr>
          <a:xfrm>
            <a:off x="5121816" y="4650542"/>
            <a:ext cx="1870791" cy="430887"/>
          </a:xfrm>
          <a:prstGeom prst="rect">
            <a:avLst/>
          </a:prstGeom>
          <a:noFill/>
        </p:spPr>
        <p:txBody>
          <a:bodyPr wrap="square" rtlCol="0">
            <a:spAutoFit/>
          </a:bodyPr>
          <a:lstStyle/>
          <a:p>
            <a:r>
              <a:rPr lang="en-US" sz="1100" i="1" dirty="0" smtClean="0">
                <a:solidFill>
                  <a:srgbClr val="FFFF00"/>
                </a:solidFill>
                <a:latin typeface="Calibri"/>
                <a:cs typeface="Calibri"/>
              </a:rPr>
              <a:t>Consumers decision to purchase organic products</a:t>
            </a:r>
            <a:endParaRPr lang="en-US" sz="1100" i="1" dirty="0">
              <a:solidFill>
                <a:srgbClr val="FFFF00"/>
              </a:solidFill>
              <a:latin typeface="Calibri"/>
              <a:cs typeface="Calibri"/>
            </a:endParaRPr>
          </a:p>
        </p:txBody>
      </p:sp>
      <p:sp>
        <p:nvSpPr>
          <p:cNvPr id="8" name="TextBox 7"/>
          <p:cNvSpPr txBox="1"/>
          <p:nvPr/>
        </p:nvSpPr>
        <p:spPr>
          <a:xfrm>
            <a:off x="2346411" y="4650542"/>
            <a:ext cx="2335074" cy="430887"/>
          </a:xfrm>
          <a:prstGeom prst="rect">
            <a:avLst/>
          </a:prstGeom>
          <a:noFill/>
        </p:spPr>
        <p:txBody>
          <a:bodyPr wrap="square" rtlCol="0">
            <a:spAutoFit/>
          </a:bodyPr>
          <a:lstStyle/>
          <a:p>
            <a:r>
              <a:rPr lang="en-US" sz="1100" i="1" dirty="0">
                <a:solidFill>
                  <a:srgbClr val="FFFF00"/>
                </a:solidFill>
                <a:latin typeface="Calibri"/>
                <a:cs typeface="Calibri"/>
              </a:rPr>
              <a:t>C</a:t>
            </a:r>
            <a:r>
              <a:rPr lang="en-US" sz="1100" i="1" dirty="0" smtClean="0">
                <a:solidFill>
                  <a:srgbClr val="FFFF00"/>
                </a:solidFill>
                <a:latin typeface="Calibri"/>
                <a:cs typeface="Calibri"/>
              </a:rPr>
              <a:t>aterers decision to serve organic food in public canteens</a:t>
            </a:r>
            <a:endParaRPr lang="en-US" sz="1100" i="1" dirty="0">
              <a:solidFill>
                <a:srgbClr val="FFFF00"/>
              </a:solidFill>
              <a:latin typeface="Calibri"/>
              <a:cs typeface="Calibri"/>
            </a:endParaRPr>
          </a:p>
        </p:txBody>
      </p:sp>
      <p:sp>
        <p:nvSpPr>
          <p:cNvPr id="9" name="TextBox 8"/>
          <p:cNvSpPr txBox="1"/>
          <p:nvPr/>
        </p:nvSpPr>
        <p:spPr>
          <a:xfrm>
            <a:off x="6742334" y="3688139"/>
            <a:ext cx="1570371" cy="600164"/>
          </a:xfrm>
          <a:prstGeom prst="rect">
            <a:avLst/>
          </a:prstGeom>
          <a:noFill/>
        </p:spPr>
        <p:txBody>
          <a:bodyPr wrap="square" rtlCol="0">
            <a:spAutoFit/>
          </a:bodyPr>
          <a:lstStyle/>
          <a:p>
            <a:r>
              <a:rPr lang="en-US" sz="1100" i="1" dirty="0" smtClean="0">
                <a:solidFill>
                  <a:srgbClr val="FFFF00"/>
                </a:solidFill>
                <a:latin typeface="Calibri"/>
                <a:cs typeface="Calibri"/>
              </a:rPr>
              <a:t>Traders and retailers decision to increase organic turn-over</a:t>
            </a:r>
            <a:endParaRPr lang="en-US" sz="1100" i="1" dirty="0">
              <a:solidFill>
                <a:srgbClr val="FFFF00"/>
              </a:solidFill>
              <a:latin typeface="Calibri"/>
              <a:cs typeface="Calibri"/>
            </a:endParaRPr>
          </a:p>
        </p:txBody>
      </p:sp>
      <p:sp>
        <p:nvSpPr>
          <p:cNvPr id="30" name="TextBox 29"/>
          <p:cNvSpPr txBox="1"/>
          <p:nvPr/>
        </p:nvSpPr>
        <p:spPr>
          <a:xfrm>
            <a:off x="8177854" y="2590395"/>
            <a:ext cx="1036050" cy="584776"/>
          </a:xfrm>
          <a:prstGeom prst="rect">
            <a:avLst/>
          </a:prstGeom>
          <a:noFill/>
        </p:spPr>
        <p:txBody>
          <a:bodyPr wrap="square" rtlCol="0">
            <a:spAutoFit/>
          </a:bodyPr>
          <a:lstStyle/>
          <a:p>
            <a:r>
              <a:rPr lang="en-US" sz="1600" b="1" dirty="0" smtClean="0">
                <a:solidFill>
                  <a:schemeClr val="accent3">
                    <a:lumMod val="75000"/>
                  </a:schemeClr>
                </a:solidFill>
                <a:latin typeface="Calibri"/>
                <a:cs typeface="Calibri"/>
              </a:rPr>
              <a:t>Supply side</a:t>
            </a:r>
            <a:endParaRPr lang="en-US" sz="1600" b="1" dirty="0">
              <a:solidFill>
                <a:schemeClr val="accent3">
                  <a:lumMod val="75000"/>
                </a:schemeClr>
              </a:solidFill>
              <a:latin typeface="Calibri"/>
              <a:cs typeface="Calibri"/>
            </a:endParaRPr>
          </a:p>
        </p:txBody>
      </p:sp>
      <p:sp>
        <p:nvSpPr>
          <p:cNvPr id="31" name="TextBox 30"/>
          <p:cNvSpPr txBox="1"/>
          <p:nvPr/>
        </p:nvSpPr>
        <p:spPr>
          <a:xfrm>
            <a:off x="8104558" y="4973909"/>
            <a:ext cx="1043688" cy="584776"/>
          </a:xfrm>
          <a:prstGeom prst="rect">
            <a:avLst/>
          </a:prstGeom>
          <a:noFill/>
        </p:spPr>
        <p:txBody>
          <a:bodyPr wrap="square" rtlCol="0">
            <a:spAutoFit/>
          </a:bodyPr>
          <a:lstStyle/>
          <a:p>
            <a:r>
              <a:rPr lang="en-US" sz="1600" b="1" dirty="0" smtClean="0">
                <a:solidFill>
                  <a:srgbClr val="5479BB"/>
                </a:solidFill>
                <a:latin typeface="Calibri"/>
                <a:cs typeface="Calibri"/>
              </a:rPr>
              <a:t>Demand side</a:t>
            </a:r>
            <a:endParaRPr lang="en-US" sz="1600" b="1" dirty="0">
              <a:solidFill>
                <a:srgbClr val="5479BB"/>
              </a:solidFill>
              <a:latin typeface="Calibri"/>
              <a:cs typeface="Calibri"/>
            </a:endParaRPr>
          </a:p>
        </p:txBody>
      </p:sp>
      <p:sp>
        <p:nvSpPr>
          <p:cNvPr id="55" name="TextBox 54"/>
          <p:cNvSpPr txBox="1"/>
          <p:nvPr/>
        </p:nvSpPr>
        <p:spPr>
          <a:xfrm>
            <a:off x="3864230" y="1305935"/>
            <a:ext cx="2048933" cy="246221"/>
          </a:xfrm>
          <a:prstGeom prst="rect">
            <a:avLst/>
          </a:prstGeom>
          <a:noFill/>
        </p:spPr>
        <p:txBody>
          <a:bodyPr wrap="square" rtlCol="0">
            <a:spAutoFit/>
          </a:bodyPr>
          <a:lstStyle/>
          <a:p>
            <a:r>
              <a:rPr lang="en-US" sz="1000" dirty="0" smtClean="0">
                <a:solidFill>
                  <a:schemeClr val="accent3">
                    <a:lumMod val="75000"/>
                  </a:schemeClr>
                </a:solidFill>
                <a:latin typeface="Calibri"/>
                <a:cs typeface="Calibri"/>
              </a:rPr>
              <a:t>Organic Area payments</a:t>
            </a:r>
            <a:endParaRPr lang="en-US" sz="1000" dirty="0">
              <a:solidFill>
                <a:schemeClr val="accent3">
                  <a:lumMod val="75000"/>
                </a:schemeClr>
              </a:solidFill>
              <a:latin typeface="Calibri"/>
              <a:cs typeface="Calibri"/>
            </a:endParaRPr>
          </a:p>
        </p:txBody>
      </p:sp>
      <p:sp>
        <p:nvSpPr>
          <p:cNvPr id="56" name="TextBox 55"/>
          <p:cNvSpPr txBox="1"/>
          <p:nvPr/>
        </p:nvSpPr>
        <p:spPr>
          <a:xfrm>
            <a:off x="3864230" y="1552156"/>
            <a:ext cx="2049450" cy="246221"/>
          </a:xfrm>
          <a:prstGeom prst="rect">
            <a:avLst/>
          </a:prstGeom>
          <a:noFill/>
        </p:spPr>
        <p:txBody>
          <a:bodyPr wrap="square" rtlCol="0">
            <a:spAutoFit/>
          </a:bodyPr>
          <a:lstStyle/>
          <a:p>
            <a:r>
              <a:rPr lang="en-US" sz="1000" dirty="0" smtClean="0">
                <a:solidFill>
                  <a:schemeClr val="accent3">
                    <a:lumMod val="75000"/>
                  </a:schemeClr>
                </a:solidFill>
                <a:latin typeface="Calibri"/>
                <a:cs typeface="Calibri"/>
              </a:rPr>
              <a:t>Tax breaks for organic operators</a:t>
            </a:r>
            <a:endParaRPr lang="en-US" sz="1000" dirty="0">
              <a:solidFill>
                <a:schemeClr val="accent3">
                  <a:lumMod val="75000"/>
                </a:schemeClr>
              </a:solidFill>
              <a:latin typeface="Calibri"/>
              <a:cs typeface="Calibri"/>
            </a:endParaRPr>
          </a:p>
        </p:txBody>
      </p:sp>
      <p:sp>
        <p:nvSpPr>
          <p:cNvPr id="57" name="TextBox 56"/>
          <p:cNvSpPr txBox="1"/>
          <p:nvPr/>
        </p:nvSpPr>
        <p:spPr>
          <a:xfrm>
            <a:off x="3864230" y="1775275"/>
            <a:ext cx="2341241" cy="246221"/>
          </a:xfrm>
          <a:prstGeom prst="rect">
            <a:avLst/>
          </a:prstGeom>
          <a:noFill/>
        </p:spPr>
        <p:txBody>
          <a:bodyPr wrap="square" rtlCol="0">
            <a:spAutoFit/>
          </a:bodyPr>
          <a:lstStyle/>
          <a:p>
            <a:r>
              <a:rPr lang="en-US" sz="1000" dirty="0" smtClean="0">
                <a:solidFill>
                  <a:schemeClr val="accent3">
                    <a:lumMod val="75000"/>
                  </a:schemeClr>
                </a:solidFill>
                <a:latin typeface="Calibri"/>
                <a:cs typeface="Calibri"/>
              </a:rPr>
              <a:t>Support to organic farm investment</a:t>
            </a:r>
            <a:endParaRPr lang="en-US" sz="1000" dirty="0">
              <a:solidFill>
                <a:schemeClr val="accent3">
                  <a:lumMod val="75000"/>
                </a:schemeClr>
              </a:solidFill>
              <a:latin typeface="Calibri"/>
              <a:cs typeface="Calibri"/>
            </a:endParaRPr>
          </a:p>
        </p:txBody>
      </p:sp>
      <p:sp>
        <p:nvSpPr>
          <p:cNvPr id="58" name="TextBox 57"/>
          <p:cNvSpPr txBox="1"/>
          <p:nvPr/>
        </p:nvSpPr>
        <p:spPr>
          <a:xfrm>
            <a:off x="4507389" y="5993302"/>
            <a:ext cx="2048933" cy="246221"/>
          </a:xfrm>
          <a:prstGeom prst="rect">
            <a:avLst/>
          </a:prstGeom>
          <a:noFill/>
        </p:spPr>
        <p:txBody>
          <a:bodyPr wrap="square" rtlCol="0">
            <a:spAutoFit/>
          </a:bodyPr>
          <a:lstStyle/>
          <a:p>
            <a:r>
              <a:rPr lang="en-US" sz="1000" dirty="0" smtClean="0">
                <a:solidFill>
                  <a:srgbClr val="5479BB"/>
                </a:solidFill>
                <a:latin typeface="Calibri"/>
                <a:cs typeface="Calibri"/>
              </a:rPr>
              <a:t>Organic consumer campaigns</a:t>
            </a:r>
          </a:p>
        </p:txBody>
      </p:sp>
      <p:sp>
        <p:nvSpPr>
          <p:cNvPr id="60" name="TextBox 59"/>
          <p:cNvSpPr txBox="1"/>
          <p:nvPr/>
        </p:nvSpPr>
        <p:spPr>
          <a:xfrm>
            <a:off x="1027906" y="2021496"/>
            <a:ext cx="2314719" cy="246221"/>
          </a:xfrm>
          <a:prstGeom prst="rect">
            <a:avLst/>
          </a:prstGeom>
          <a:noFill/>
        </p:spPr>
        <p:txBody>
          <a:bodyPr wrap="square" rtlCol="0">
            <a:spAutoFit/>
          </a:bodyPr>
          <a:lstStyle/>
          <a:p>
            <a:pPr algn="ctr"/>
            <a:r>
              <a:rPr lang="en-US" sz="1000" dirty="0" smtClean="0">
                <a:solidFill>
                  <a:schemeClr val="accent3">
                    <a:lumMod val="75000"/>
                  </a:schemeClr>
                </a:solidFill>
                <a:latin typeface="Calibri"/>
                <a:cs typeface="Calibri"/>
              </a:rPr>
              <a:t>Improve organic education</a:t>
            </a:r>
            <a:endParaRPr lang="en-US" sz="1000" dirty="0">
              <a:solidFill>
                <a:schemeClr val="accent3">
                  <a:lumMod val="75000"/>
                </a:schemeClr>
              </a:solidFill>
              <a:latin typeface="Calibri"/>
              <a:cs typeface="Calibri"/>
            </a:endParaRPr>
          </a:p>
        </p:txBody>
      </p:sp>
      <p:sp>
        <p:nvSpPr>
          <p:cNvPr id="61" name="TextBox 60"/>
          <p:cNvSpPr txBox="1"/>
          <p:nvPr/>
        </p:nvSpPr>
        <p:spPr>
          <a:xfrm>
            <a:off x="6266834" y="1356581"/>
            <a:ext cx="1888146" cy="553998"/>
          </a:xfrm>
          <a:prstGeom prst="rect">
            <a:avLst/>
          </a:prstGeom>
          <a:noFill/>
        </p:spPr>
        <p:txBody>
          <a:bodyPr wrap="square" rtlCol="0">
            <a:spAutoFit/>
          </a:bodyPr>
          <a:lstStyle/>
          <a:p>
            <a:r>
              <a:rPr lang="en-US" sz="1000" dirty="0" smtClean="0">
                <a:solidFill>
                  <a:schemeClr val="accent3">
                    <a:lumMod val="75000"/>
                  </a:schemeClr>
                </a:solidFill>
                <a:latin typeface="Calibri"/>
                <a:cs typeface="Calibri"/>
              </a:rPr>
              <a:t>Support to companies for organic processing, product development &amp; marketing</a:t>
            </a:r>
            <a:endParaRPr lang="en-US" sz="1000" dirty="0">
              <a:solidFill>
                <a:schemeClr val="accent3">
                  <a:lumMod val="75000"/>
                </a:schemeClr>
              </a:solidFill>
              <a:latin typeface="Calibri"/>
              <a:cs typeface="Calibri"/>
            </a:endParaRPr>
          </a:p>
        </p:txBody>
      </p:sp>
      <p:sp>
        <p:nvSpPr>
          <p:cNvPr id="62" name="TextBox 61"/>
          <p:cNvSpPr txBox="1"/>
          <p:nvPr/>
        </p:nvSpPr>
        <p:spPr>
          <a:xfrm>
            <a:off x="1117181" y="1775275"/>
            <a:ext cx="2162537" cy="246221"/>
          </a:xfrm>
          <a:prstGeom prst="rect">
            <a:avLst/>
          </a:prstGeom>
          <a:noFill/>
        </p:spPr>
        <p:txBody>
          <a:bodyPr wrap="square" rtlCol="0">
            <a:spAutoFit/>
          </a:bodyPr>
          <a:lstStyle/>
          <a:p>
            <a:pPr algn="ctr"/>
            <a:r>
              <a:rPr lang="en-US" sz="1000" dirty="0" smtClean="0">
                <a:solidFill>
                  <a:schemeClr val="accent3">
                    <a:lumMod val="75000"/>
                  </a:schemeClr>
                </a:solidFill>
                <a:latin typeface="Calibri"/>
                <a:cs typeface="Calibri"/>
              </a:rPr>
              <a:t>Support organic research &amp; extension</a:t>
            </a:r>
            <a:endParaRPr lang="en-US" sz="1000" dirty="0">
              <a:solidFill>
                <a:schemeClr val="accent3">
                  <a:lumMod val="75000"/>
                </a:schemeClr>
              </a:solidFill>
              <a:latin typeface="Calibri"/>
              <a:cs typeface="Calibri"/>
            </a:endParaRPr>
          </a:p>
        </p:txBody>
      </p:sp>
      <p:sp>
        <p:nvSpPr>
          <p:cNvPr id="63" name="TextBox 62"/>
          <p:cNvSpPr txBox="1"/>
          <p:nvPr/>
        </p:nvSpPr>
        <p:spPr>
          <a:xfrm>
            <a:off x="7319437" y="1937132"/>
            <a:ext cx="1343549" cy="400110"/>
          </a:xfrm>
          <a:prstGeom prst="rect">
            <a:avLst/>
          </a:prstGeom>
          <a:noFill/>
        </p:spPr>
        <p:txBody>
          <a:bodyPr wrap="square" rtlCol="0">
            <a:spAutoFit/>
          </a:bodyPr>
          <a:lstStyle/>
          <a:p>
            <a:r>
              <a:rPr lang="en-US" sz="1000" dirty="0" smtClean="0">
                <a:solidFill>
                  <a:schemeClr val="accent3">
                    <a:lumMod val="75000"/>
                  </a:schemeClr>
                </a:solidFill>
                <a:latin typeface="Calibri"/>
                <a:cs typeface="Calibri"/>
              </a:rPr>
              <a:t>Organic supply chain development projects</a:t>
            </a:r>
            <a:endParaRPr lang="en-US" sz="1000" dirty="0">
              <a:solidFill>
                <a:schemeClr val="accent3">
                  <a:lumMod val="75000"/>
                </a:schemeClr>
              </a:solidFill>
              <a:latin typeface="Calibri"/>
              <a:cs typeface="Calibri"/>
            </a:endParaRPr>
          </a:p>
        </p:txBody>
      </p:sp>
      <p:sp>
        <p:nvSpPr>
          <p:cNvPr id="64" name="TextBox 63"/>
          <p:cNvSpPr txBox="1"/>
          <p:nvPr/>
        </p:nvSpPr>
        <p:spPr>
          <a:xfrm>
            <a:off x="707901" y="2249915"/>
            <a:ext cx="3025920" cy="246221"/>
          </a:xfrm>
          <a:prstGeom prst="rect">
            <a:avLst/>
          </a:prstGeom>
          <a:noFill/>
        </p:spPr>
        <p:txBody>
          <a:bodyPr wrap="square" rtlCol="0">
            <a:spAutoFit/>
          </a:bodyPr>
          <a:lstStyle/>
          <a:p>
            <a:pPr algn="ctr"/>
            <a:r>
              <a:rPr lang="en-US" sz="1000" dirty="0" smtClean="0">
                <a:solidFill>
                  <a:schemeClr val="accent3">
                    <a:lumMod val="75000"/>
                  </a:schemeClr>
                </a:solidFill>
                <a:latin typeface="Calibri"/>
                <a:cs typeface="Calibri"/>
              </a:rPr>
              <a:t>Increase availability of organic inputs</a:t>
            </a:r>
            <a:endParaRPr lang="en-US" sz="1000" dirty="0">
              <a:solidFill>
                <a:schemeClr val="accent3">
                  <a:lumMod val="75000"/>
                </a:schemeClr>
              </a:solidFill>
              <a:latin typeface="Calibri"/>
              <a:cs typeface="Calibri"/>
            </a:endParaRPr>
          </a:p>
        </p:txBody>
      </p:sp>
      <p:sp>
        <p:nvSpPr>
          <p:cNvPr id="65" name="TextBox 64"/>
          <p:cNvSpPr txBox="1"/>
          <p:nvPr/>
        </p:nvSpPr>
        <p:spPr>
          <a:xfrm>
            <a:off x="3864230" y="2044262"/>
            <a:ext cx="1917351" cy="246221"/>
          </a:xfrm>
          <a:prstGeom prst="rect">
            <a:avLst/>
          </a:prstGeom>
          <a:noFill/>
        </p:spPr>
        <p:txBody>
          <a:bodyPr wrap="square" rtlCol="0">
            <a:spAutoFit/>
          </a:bodyPr>
          <a:lstStyle/>
          <a:p>
            <a:r>
              <a:rPr lang="en-US" sz="1000" dirty="0" smtClean="0">
                <a:solidFill>
                  <a:schemeClr val="accent3">
                    <a:lumMod val="75000"/>
                  </a:schemeClr>
                </a:solidFill>
                <a:latin typeface="Calibri"/>
                <a:cs typeface="Calibri"/>
              </a:rPr>
              <a:t>Agri-environmental subsidies</a:t>
            </a:r>
            <a:endParaRPr lang="en-US" sz="1000" dirty="0">
              <a:solidFill>
                <a:schemeClr val="accent3">
                  <a:lumMod val="75000"/>
                </a:schemeClr>
              </a:solidFill>
              <a:latin typeface="Calibri"/>
              <a:cs typeface="Calibri"/>
            </a:endParaRPr>
          </a:p>
        </p:txBody>
      </p:sp>
      <p:sp>
        <p:nvSpPr>
          <p:cNvPr id="66" name="TextBox 65"/>
          <p:cNvSpPr txBox="1"/>
          <p:nvPr/>
        </p:nvSpPr>
        <p:spPr>
          <a:xfrm>
            <a:off x="3864230" y="2314931"/>
            <a:ext cx="1917351" cy="246221"/>
          </a:xfrm>
          <a:prstGeom prst="rect">
            <a:avLst/>
          </a:prstGeom>
          <a:noFill/>
        </p:spPr>
        <p:txBody>
          <a:bodyPr wrap="square" rtlCol="0">
            <a:spAutoFit/>
          </a:bodyPr>
          <a:lstStyle/>
          <a:p>
            <a:r>
              <a:rPr lang="en-US" sz="1000" dirty="0" smtClean="0">
                <a:solidFill>
                  <a:schemeClr val="accent3">
                    <a:lumMod val="75000"/>
                  </a:schemeClr>
                </a:solidFill>
                <a:latin typeface="Calibri"/>
                <a:cs typeface="Calibri"/>
              </a:rPr>
              <a:t>Support to certification</a:t>
            </a:r>
            <a:endParaRPr lang="en-US" sz="1000" dirty="0">
              <a:solidFill>
                <a:schemeClr val="accent3">
                  <a:lumMod val="75000"/>
                </a:schemeClr>
              </a:solidFill>
              <a:latin typeface="Calibri"/>
              <a:cs typeface="Calibri"/>
            </a:endParaRPr>
          </a:p>
        </p:txBody>
      </p:sp>
      <p:sp>
        <p:nvSpPr>
          <p:cNvPr id="69" name="TextBox 68"/>
          <p:cNvSpPr txBox="1"/>
          <p:nvPr/>
        </p:nvSpPr>
        <p:spPr>
          <a:xfrm>
            <a:off x="91027" y="1551819"/>
            <a:ext cx="1052944" cy="492443"/>
          </a:xfrm>
          <a:prstGeom prst="rect">
            <a:avLst/>
          </a:prstGeom>
          <a:noFill/>
        </p:spPr>
        <p:txBody>
          <a:bodyPr wrap="square" rtlCol="0">
            <a:spAutoFit/>
          </a:bodyPr>
          <a:lstStyle/>
          <a:p>
            <a:r>
              <a:rPr lang="en-US" sz="1300" b="1" i="1" dirty="0" smtClean="0">
                <a:solidFill>
                  <a:schemeClr val="accent3">
                    <a:lumMod val="75000"/>
                  </a:schemeClr>
                </a:solidFill>
                <a:latin typeface="Calibri"/>
                <a:cs typeface="Calibri"/>
              </a:rPr>
              <a:t>Push measures:</a:t>
            </a:r>
            <a:endParaRPr lang="en-US" sz="1300" b="1" i="1" dirty="0">
              <a:solidFill>
                <a:schemeClr val="accent3">
                  <a:lumMod val="75000"/>
                </a:schemeClr>
              </a:solidFill>
              <a:latin typeface="Calibri"/>
              <a:cs typeface="Calibri"/>
            </a:endParaRPr>
          </a:p>
        </p:txBody>
      </p:sp>
      <p:sp>
        <p:nvSpPr>
          <p:cNvPr id="70" name="TextBox 69"/>
          <p:cNvSpPr txBox="1"/>
          <p:nvPr/>
        </p:nvSpPr>
        <p:spPr>
          <a:xfrm>
            <a:off x="235291" y="5901284"/>
            <a:ext cx="1251259" cy="292388"/>
          </a:xfrm>
          <a:prstGeom prst="rect">
            <a:avLst/>
          </a:prstGeom>
          <a:noFill/>
        </p:spPr>
        <p:txBody>
          <a:bodyPr wrap="square" rtlCol="0">
            <a:spAutoFit/>
          </a:bodyPr>
          <a:lstStyle/>
          <a:p>
            <a:r>
              <a:rPr lang="en-US" sz="1300" b="1" i="1" dirty="0" smtClean="0">
                <a:solidFill>
                  <a:schemeClr val="tx1">
                    <a:lumMod val="60000"/>
                    <a:lumOff val="40000"/>
                  </a:schemeClr>
                </a:solidFill>
                <a:latin typeface="Calibri"/>
                <a:cs typeface="Calibri"/>
              </a:rPr>
              <a:t>Pull measures:</a:t>
            </a:r>
            <a:endParaRPr lang="en-US" sz="1300" b="1" i="1" dirty="0">
              <a:solidFill>
                <a:schemeClr val="tx1">
                  <a:lumMod val="60000"/>
                  <a:lumOff val="40000"/>
                </a:schemeClr>
              </a:solidFill>
              <a:latin typeface="Calibri"/>
              <a:cs typeface="Calibri"/>
            </a:endParaRPr>
          </a:p>
        </p:txBody>
      </p:sp>
      <p:sp>
        <p:nvSpPr>
          <p:cNvPr id="73" name="TextBox 72"/>
          <p:cNvSpPr txBox="1"/>
          <p:nvPr/>
        </p:nvSpPr>
        <p:spPr>
          <a:xfrm>
            <a:off x="3936536" y="933944"/>
            <a:ext cx="1897188" cy="261610"/>
          </a:xfrm>
          <a:prstGeom prst="rect">
            <a:avLst/>
          </a:prstGeom>
          <a:noFill/>
        </p:spPr>
        <p:txBody>
          <a:bodyPr wrap="square" rtlCol="0">
            <a:spAutoFit/>
          </a:bodyPr>
          <a:lstStyle/>
          <a:p>
            <a:r>
              <a:rPr lang="en-US" sz="1100" i="1" u="sng" dirty="0" smtClean="0">
                <a:solidFill>
                  <a:srgbClr val="77933C"/>
                </a:solidFill>
                <a:latin typeface="Calibri"/>
                <a:cs typeface="Calibri"/>
              </a:rPr>
              <a:t>Provide financial incentives</a:t>
            </a:r>
            <a:endParaRPr lang="en-US" sz="1100" i="1" u="sng" dirty="0">
              <a:solidFill>
                <a:srgbClr val="77933C"/>
              </a:solidFill>
              <a:latin typeface="Calibri"/>
              <a:cs typeface="Calibri"/>
            </a:endParaRPr>
          </a:p>
        </p:txBody>
      </p:sp>
      <p:sp>
        <p:nvSpPr>
          <p:cNvPr id="74" name="TextBox 73"/>
          <p:cNvSpPr txBox="1"/>
          <p:nvPr/>
        </p:nvSpPr>
        <p:spPr>
          <a:xfrm>
            <a:off x="1027906" y="1298990"/>
            <a:ext cx="2419302" cy="261610"/>
          </a:xfrm>
          <a:prstGeom prst="rect">
            <a:avLst/>
          </a:prstGeom>
          <a:noFill/>
        </p:spPr>
        <p:txBody>
          <a:bodyPr wrap="square" rtlCol="0">
            <a:spAutoFit/>
          </a:bodyPr>
          <a:lstStyle/>
          <a:p>
            <a:r>
              <a:rPr lang="en-US" sz="1100" i="1" u="sng" dirty="0" smtClean="0">
                <a:solidFill>
                  <a:schemeClr val="accent3">
                    <a:lumMod val="75000"/>
                  </a:schemeClr>
                </a:solidFill>
                <a:latin typeface="Calibri"/>
                <a:cs typeface="Calibri"/>
              </a:rPr>
              <a:t>Increase technical capacity to convert</a:t>
            </a:r>
            <a:endParaRPr lang="en-US" sz="1100" i="1" u="sng" dirty="0">
              <a:solidFill>
                <a:schemeClr val="accent3">
                  <a:lumMod val="75000"/>
                </a:schemeClr>
              </a:solidFill>
              <a:latin typeface="Calibri"/>
              <a:cs typeface="Calibri"/>
            </a:endParaRPr>
          </a:p>
        </p:txBody>
      </p:sp>
      <p:cxnSp>
        <p:nvCxnSpPr>
          <p:cNvPr id="93" name="Straight Arrow Connector 92"/>
          <p:cNvCxnSpPr/>
          <p:nvPr/>
        </p:nvCxnSpPr>
        <p:spPr>
          <a:xfrm>
            <a:off x="3622586" y="1910579"/>
            <a:ext cx="0" cy="1041772"/>
          </a:xfrm>
          <a:prstGeom prst="straightConnector1">
            <a:avLst/>
          </a:prstGeom>
          <a:ln w="9525" cmpd="sng">
            <a:solidFill>
              <a:schemeClr val="tx1"/>
            </a:solidFill>
            <a:tailEnd type="triangle" w="med" len="sm"/>
          </a:ln>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flipH="1">
            <a:off x="3447208" y="1910579"/>
            <a:ext cx="312579" cy="0"/>
          </a:xfrm>
          <a:prstGeom prst="line">
            <a:avLst/>
          </a:prstGeom>
          <a:ln w="9525" cmpd="sng">
            <a:solidFill>
              <a:schemeClr val="tx1"/>
            </a:solidFill>
            <a:tailEnd type="none" w="med" len="sm"/>
          </a:ln>
        </p:spPr>
        <p:style>
          <a:lnRef idx="2">
            <a:schemeClr val="accent1"/>
          </a:lnRef>
          <a:fillRef idx="0">
            <a:schemeClr val="accent1"/>
          </a:fillRef>
          <a:effectRef idx="1">
            <a:schemeClr val="accent1"/>
          </a:effectRef>
          <a:fontRef idx="minor">
            <a:schemeClr val="tx1"/>
          </a:fontRef>
        </p:style>
      </p:cxnSp>
      <p:cxnSp>
        <p:nvCxnSpPr>
          <p:cNvPr id="106" name="Straight Arrow Connector 105"/>
          <p:cNvCxnSpPr/>
          <p:nvPr/>
        </p:nvCxnSpPr>
        <p:spPr>
          <a:xfrm>
            <a:off x="6671733" y="1937132"/>
            <a:ext cx="0" cy="1015219"/>
          </a:xfrm>
          <a:prstGeom prst="straightConnector1">
            <a:avLst/>
          </a:prstGeom>
          <a:ln w="9525" cmpd="sng">
            <a:solidFill>
              <a:schemeClr val="tx1"/>
            </a:solidFill>
            <a:tailEnd type="triangle" w="med" len="sm"/>
          </a:ln>
        </p:spPr>
        <p:style>
          <a:lnRef idx="2">
            <a:schemeClr val="accent1"/>
          </a:lnRef>
          <a:fillRef idx="0">
            <a:schemeClr val="accent1"/>
          </a:fillRef>
          <a:effectRef idx="1">
            <a:schemeClr val="accent1"/>
          </a:effectRef>
          <a:fontRef idx="minor">
            <a:schemeClr val="tx1"/>
          </a:fontRef>
        </p:style>
      </p:cxnSp>
      <p:sp>
        <p:nvSpPr>
          <p:cNvPr id="130" name="TextBox 129"/>
          <p:cNvSpPr txBox="1"/>
          <p:nvPr/>
        </p:nvSpPr>
        <p:spPr>
          <a:xfrm>
            <a:off x="4492270" y="5516350"/>
            <a:ext cx="1796840" cy="246221"/>
          </a:xfrm>
          <a:prstGeom prst="rect">
            <a:avLst/>
          </a:prstGeom>
          <a:noFill/>
        </p:spPr>
        <p:txBody>
          <a:bodyPr wrap="square" rtlCol="0">
            <a:spAutoFit/>
          </a:bodyPr>
          <a:lstStyle/>
          <a:p>
            <a:r>
              <a:rPr lang="en-US" sz="1000" dirty="0" smtClean="0">
                <a:solidFill>
                  <a:srgbClr val="5479BB"/>
                </a:solidFill>
                <a:latin typeface="Calibri"/>
                <a:cs typeface="Calibri"/>
              </a:rPr>
              <a:t>Promote organic in schools</a:t>
            </a:r>
          </a:p>
        </p:txBody>
      </p:sp>
      <p:sp>
        <p:nvSpPr>
          <p:cNvPr id="131" name="TextBox 130"/>
          <p:cNvSpPr txBox="1"/>
          <p:nvPr/>
        </p:nvSpPr>
        <p:spPr>
          <a:xfrm>
            <a:off x="2706595" y="5754104"/>
            <a:ext cx="1340430" cy="246221"/>
          </a:xfrm>
          <a:prstGeom prst="rect">
            <a:avLst/>
          </a:prstGeom>
          <a:noFill/>
        </p:spPr>
        <p:txBody>
          <a:bodyPr wrap="square" rtlCol="0">
            <a:spAutoFit/>
          </a:bodyPr>
          <a:lstStyle/>
          <a:p>
            <a:r>
              <a:rPr lang="en-US" sz="1000" dirty="0" smtClean="0">
                <a:solidFill>
                  <a:srgbClr val="5479BB"/>
                </a:solidFill>
                <a:latin typeface="Calibri"/>
                <a:cs typeface="Calibri"/>
              </a:rPr>
              <a:t>Public procurement</a:t>
            </a:r>
          </a:p>
        </p:txBody>
      </p:sp>
      <p:sp>
        <p:nvSpPr>
          <p:cNvPr id="133" name="TextBox 132"/>
          <p:cNvSpPr txBox="1"/>
          <p:nvPr/>
        </p:nvSpPr>
        <p:spPr>
          <a:xfrm>
            <a:off x="6871842" y="5655063"/>
            <a:ext cx="1306012" cy="246221"/>
          </a:xfrm>
          <a:prstGeom prst="rect">
            <a:avLst/>
          </a:prstGeom>
          <a:noFill/>
        </p:spPr>
        <p:txBody>
          <a:bodyPr wrap="square" rtlCol="0">
            <a:spAutoFit/>
          </a:bodyPr>
          <a:lstStyle/>
          <a:p>
            <a:r>
              <a:rPr lang="en-US" sz="1000" dirty="0" smtClean="0">
                <a:solidFill>
                  <a:srgbClr val="5479BB"/>
                </a:solidFill>
                <a:latin typeface="Calibri"/>
                <a:cs typeface="Calibri"/>
              </a:rPr>
              <a:t>Export support</a:t>
            </a:r>
          </a:p>
        </p:txBody>
      </p:sp>
      <p:sp>
        <p:nvSpPr>
          <p:cNvPr id="134" name="TextBox 133"/>
          <p:cNvSpPr txBox="1"/>
          <p:nvPr/>
        </p:nvSpPr>
        <p:spPr>
          <a:xfrm>
            <a:off x="6846556" y="5901284"/>
            <a:ext cx="1816430" cy="246221"/>
          </a:xfrm>
          <a:prstGeom prst="rect">
            <a:avLst/>
          </a:prstGeom>
          <a:noFill/>
        </p:spPr>
        <p:txBody>
          <a:bodyPr wrap="square" rtlCol="0">
            <a:spAutoFit/>
          </a:bodyPr>
          <a:lstStyle/>
          <a:p>
            <a:r>
              <a:rPr lang="en-US" sz="1000" dirty="0" smtClean="0">
                <a:solidFill>
                  <a:srgbClr val="5479BB"/>
                </a:solidFill>
                <a:latin typeface="Calibri"/>
                <a:cs typeface="Calibri"/>
              </a:rPr>
              <a:t>Organic Trade agreements</a:t>
            </a:r>
          </a:p>
        </p:txBody>
      </p:sp>
      <p:sp>
        <p:nvSpPr>
          <p:cNvPr id="135" name="TextBox 134"/>
          <p:cNvSpPr txBox="1"/>
          <p:nvPr/>
        </p:nvSpPr>
        <p:spPr>
          <a:xfrm>
            <a:off x="4504498" y="5729369"/>
            <a:ext cx="2358992" cy="246221"/>
          </a:xfrm>
          <a:prstGeom prst="rect">
            <a:avLst/>
          </a:prstGeom>
          <a:noFill/>
        </p:spPr>
        <p:txBody>
          <a:bodyPr wrap="square" rtlCol="0">
            <a:spAutoFit/>
          </a:bodyPr>
          <a:lstStyle/>
          <a:p>
            <a:r>
              <a:rPr lang="en-US" sz="1000" dirty="0" smtClean="0">
                <a:solidFill>
                  <a:srgbClr val="5479BB"/>
                </a:solidFill>
                <a:latin typeface="Calibri"/>
                <a:cs typeface="Calibri"/>
              </a:rPr>
              <a:t>Common logo for organic products</a:t>
            </a:r>
          </a:p>
        </p:txBody>
      </p:sp>
      <p:sp>
        <p:nvSpPr>
          <p:cNvPr id="136" name="TextBox 135"/>
          <p:cNvSpPr txBox="1"/>
          <p:nvPr/>
        </p:nvSpPr>
        <p:spPr>
          <a:xfrm>
            <a:off x="129876" y="3397948"/>
            <a:ext cx="1573024" cy="400110"/>
          </a:xfrm>
          <a:prstGeom prst="rect">
            <a:avLst/>
          </a:prstGeom>
          <a:noFill/>
        </p:spPr>
        <p:txBody>
          <a:bodyPr wrap="square" rtlCol="0">
            <a:spAutoFit/>
          </a:bodyPr>
          <a:lstStyle/>
          <a:p>
            <a:r>
              <a:rPr lang="en-US" sz="1000" dirty="0" smtClean="0">
                <a:latin typeface="Calibri"/>
                <a:cs typeface="Calibri"/>
              </a:rPr>
              <a:t>National Data production &amp; dissemination</a:t>
            </a:r>
          </a:p>
        </p:txBody>
      </p:sp>
      <p:cxnSp>
        <p:nvCxnSpPr>
          <p:cNvPr id="140" name="Straight Arrow Connector 139"/>
          <p:cNvCxnSpPr/>
          <p:nvPr/>
        </p:nvCxnSpPr>
        <p:spPr>
          <a:xfrm flipV="1">
            <a:off x="3112281" y="5148690"/>
            <a:ext cx="0" cy="481661"/>
          </a:xfrm>
          <a:prstGeom prst="straightConnector1">
            <a:avLst/>
          </a:prstGeom>
          <a:ln w="9525" cmpd="sng">
            <a:solidFill>
              <a:schemeClr val="tx1"/>
            </a:solidFill>
            <a:tailEnd type="triangle" w="med" len="sm"/>
          </a:ln>
        </p:spPr>
        <p:style>
          <a:lnRef idx="2">
            <a:schemeClr val="accent1"/>
          </a:lnRef>
          <a:fillRef idx="0">
            <a:schemeClr val="accent1"/>
          </a:fillRef>
          <a:effectRef idx="1">
            <a:schemeClr val="accent1"/>
          </a:effectRef>
          <a:fontRef idx="minor">
            <a:schemeClr val="tx1"/>
          </a:fontRef>
        </p:style>
      </p:cxnSp>
      <p:cxnSp>
        <p:nvCxnSpPr>
          <p:cNvPr id="145" name="Straight Arrow Connector 144"/>
          <p:cNvCxnSpPr/>
          <p:nvPr/>
        </p:nvCxnSpPr>
        <p:spPr>
          <a:xfrm flipH="1" flipV="1">
            <a:off x="5808324" y="5148690"/>
            <a:ext cx="1" cy="299924"/>
          </a:xfrm>
          <a:prstGeom prst="straightConnector1">
            <a:avLst/>
          </a:prstGeom>
          <a:ln w="9525" cmpd="sng">
            <a:solidFill>
              <a:schemeClr val="tx1"/>
            </a:solidFill>
            <a:tailEnd type="triangle" w="med" len="sm"/>
          </a:ln>
        </p:spPr>
        <p:style>
          <a:lnRef idx="2">
            <a:schemeClr val="accent1"/>
          </a:lnRef>
          <a:fillRef idx="0">
            <a:schemeClr val="accent1"/>
          </a:fillRef>
          <a:effectRef idx="1">
            <a:schemeClr val="accent1"/>
          </a:effectRef>
          <a:fontRef idx="minor">
            <a:schemeClr val="tx1"/>
          </a:fontRef>
        </p:style>
      </p:cxnSp>
      <p:sp>
        <p:nvSpPr>
          <p:cNvPr id="148" name="TextBox 147"/>
          <p:cNvSpPr txBox="1"/>
          <p:nvPr/>
        </p:nvSpPr>
        <p:spPr>
          <a:xfrm>
            <a:off x="3224628" y="6435985"/>
            <a:ext cx="1897188" cy="261610"/>
          </a:xfrm>
          <a:prstGeom prst="rect">
            <a:avLst/>
          </a:prstGeom>
          <a:noFill/>
        </p:spPr>
        <p:txBody>
          <a:bodyPr wrap="square" rtlCol="0">
            <a:spAutoFit/>
          </a:bodyPr>
          <a:lstStyle/>
          <a:p>
            <a:r>
              <a:rPr lang="en-US" sz="1100" i="1" u="sng" dirty="0" smtClean="0">
                <a:solidFill>
                  <a:srgbClr val="5479BB"/>
                </a:solidFill>
                <a:latin typeface="Calibri"/>
                <a:cs typeface="Calibri"/>
              </a:rPr>
              <a:t>Fostering Domestic demand</a:t>
            </a:r>
            <a:endParaRPr lang="en-US" sz="1100" i="1" u="sng" dirty="0">
              <a:solidFill>
                <a:srgbClr val="5479BB"/>
              </a:solidFill>
              <a:latin typeface="Calibri"/>
              <a:cs typeface="Calibri"/>
            </a:endParaRPr>
          </a:p>
        </p:txBody>
      </p:sp>
      <p:cxnSp>
        <p:nvCxnSpPr>
          <p:cNvPr id="150" name="Straight Arrow Connector 149"/>
          <p:cNvCxnSpPr/>
          <p:nvPr/>
        </p:nvCxnSpPr>
        <p:spPr>
          <a:xfrm flipV="1">
            <a:off x="7633826" y="4318017"/>
            <a:ext cx="0" cy="1240670"/>
          </a:xfrm>
          <a:prstGeom prst="straightConnector1">
            <a:avLst/>
          </a:prstGeom>
          <a:ln w="9525" cmpd="sng">
            <a:solidFill>
              <a:schemeClr val="tx1"/>
            </a:solidFill>
            <a:tailEnd type="triangle" w="med" len="sm"/>
          </a:ln>
        </p:spPr>
        <p:style>
          <a:lnRef idx="2">
            <a:schemeClr val="accent1"/>
          </a:lnRef>
          <a:fillRef idx="0">
            <a:schemeClr val="accent1"/>
          </a:fillRef>
          <a:effectRef idx="1">
            <a:schemeClr val="accent1"/>
          </a:effectRef>
          <a:fontRef idx="minor">
            <a:schemeClr val="tx1"/>
          </a:fontRef>
        </p:style>
      </p:cxnSp>
      <p:sp>
        <p:nvSpPr>
          <p:cNvPr id="162" name="TextBox 161"/>
          <p:cNvSpPr txBox="1"/>
          <p:nvPr/>
        </p:nvSpPr>
        <p:spPr>
          <a:xfrm>
            <a:off x="6752275" y="6318993"/>
            <a:ext cx="1856657" cy="261610"/>
          </a:xfrm>
          <a:prstGeom prst="rect">
            <a:avLst/>
          </a:prstGeom>
          <a:noFill/>
        </p:spPr>
        <p:txBody>
          <a:bodyPr wrap="square" rtlCol="0">
            <a:spAutoFit/>
          </a:bodyPr>
          <a:lstStyle>
            <a:defPPr>
              <a:defRPr lang="en-US"/>
            </a:defPPr>
            <a:lvl1pPr>
              <a:defRPr sz="1100" i="1" u="sng">
                <a:solidFill>
                  <a:schemeClr val="tx2">
                    <a:lumMod val="60000"/>
                    <a:lumOff val="40000"/>
                  </a:schemeClr>
                </a:solidFill>
                <a:latin typeface="Calibri"/>
                <a:cs typeface="Calibri"/>
              </a:defRPr>
            </a:lvl1pPr>
          </a:lstStyle>
          <a:p>
            <a:r>
              <a:rPr lang="en-US" dirty="0">
                <a:solidFill>
                  <a:srgbClr val="5479BB"/>
                </a:solidFill>
              </a:rPr>
              <a:t>Tapping into foreign demand</a:t>
            </a:r>
          </a:p>
        </p:txBody>
      </p:sp>
      <p:sp>
        <p:nvSpPr>
          <p:cNvPr id="163" name="TextBox 162"/>
          <p:cNvSpPr txBox="1"/>
          <p:nvPr/>
        </p:nvSpPr>
        <p:spPr>
          <a:xfrm>
            <a:off x="121407" y="3831926"/>
            <a:ext cx="1762791" cy="400110"/>
          </a:xfrm>
          <a:prstGeom prst="rect">
            <a:avLst/>
          </a:prstGeom>
          <a:noFill/>
        </p:spPr>
        <p:txBody>
          <a:bodyPr wrap="square" rtlCol="0">
            <a:spAutoFit/>
          </a:bodyPr>
          <a:lstStyle/>
          <a:p>
            <a:r>
              <a:rPr lang="en-US" sz="1000" dirty="0" smtClean="0">
                <a:latin typeface="Calibri"/>
                <a:cs typeface="Calibri"/>
              </a:rPr>
              <a:t>Support the development of organic associations</a:t>
            </a:r>
          </a:p>
        </p:txBody>
      </p:sp>
      <p:sp>
        <p:nvSpPr>
          <p:cNvPr id="164" name="TextBox 163"/>
          <p:cNvSpPr txBox="1"/>
          <p:nvPr/>
        </p:nvSpPr>
        <p:spPr>
          <a:xfrm>
            <a:off x="129876" y="4748580"/>
            <a:ext cx="1573024" cy="400110"/>
          </a:xfrm>
          <a:prstGeom prst="rect">
            <a:avLst/>
          </a:prstGeom>
          <a:noFill/>
        </p:spPr>
        <p:txBody>
          <a:bodyPr wrap="square" rtlCol="0">
            <a:spAutoFit/>
          </a:bodyPr>
          <a:lstStyle/>
          <a:p>
            <a:r>
              <a:rPr lang="en-US" sz="1000" dirty="0" smtClean="0">
                <a:latin typeface="Calibri"/>
                <a:cs typeface="Calibri"/>
              </a:rPr>
              <a:t>Build organic expertise within public sector</a:t>
            </a:r>
          </a:p>
        </p:txBody>
      </p:sp>
      <p:sp>
        <p:nvSpPr>
          <p:cNvPr id="165" name="TextBox 164"/>
          <p:cNvSpPr txBox="1"/>
          <p:nvPr/>
        </p:nvSpPr>
        <p:spPr>
          <a:xfrm>
            <a:off x="160873" y="4250432"/>
            <a:ext cx="1325677" cy="400110"/>
          </a:xfrm>
          <a:prstGeom prst="rect">
            <a:avLst/>
          </a:prstGeom>
          <a:noFill/>
        </p:spPr>
        <p:txBody>
          <a:bodyPr wrap="square" rtlCol="0">
            <a:spAutoFit/>
          </a:bodyPr>
          <a:lstStyle/>
          <a:p>
            <a:r>
              <a:rPr lang="en-US" sz="1000" dirty="0" smtClean="0">
                <a:latin typeface="Calibri"/>
                <a:cs typeface="Calibri"/>
              </a:rPr>
              <a:t>Support to PGS development</a:t>
            </a:r>
          </a:p>
        </p:txBody>
      </p:sp>
      <p:sp>
        <p:nvSpPr>
          <p:cNvPr id="223" name="TextBox 222"/>
          <p:cNvSpPr txBox="1"/>
          <p:nvPr/>
        </p:nvSpPr>
        <p:spPr>
          <a:xfrm>
            <a:off x="35927" y="2829804"/>
            <a:ext cx="1945273" cy="492443"/>
          </a:xfrm>
          <a:prstGeom prst="rect">
            <a:avLst/>
          </a:prstGeom>
          <a:noFill/>
        </p:spPr>
        <p:txBody>
          <a:bodyPr wrap="square" rtlCol="0">
            <a:spAutoFit/>
          </a:bodyPr>
          <a:lstStyle/>
          <a:p>
            <a:r>
              <a:rPr lang="en-US" sz="1300" b="1" i="1" dirty="0" smtClean="0">
                <a:latin typeface="Calibri"/>
                <a:cs typeface="Calibri"/>
              </a:rPr>
              <a:t>General enabling measures: </a:t>
            </a:r>
            <a:endParaRPr lang="en-US" sz="1300" b="1" i="1" dirty="0">
              <a:latin typeface="Calibri"/>
              <a:cs typeface="Calibri"/>
            </a:endParaRPr>
          </a:p>
        </p:txBody>
      </p:sp>
      <p:sp>
        <p:nvSpPr>
          <p:cNvPr id="87" name="TextBox 86"/>
          <p:cNvSpPr txBox="1"/>
          <p:nvPr/>
        </p:nvSpPr>
        <p:spPr>
          <a:xfrm>
            <a:off x="2512793" y="3724883"/>
            <a:ext cx="2863059" cy="523220"/>
          </a:xfrm>
          <a:prstGeom prst="rect">
            <a:avLst/>
          </a:prstGeom>
          <a:noFill/>
        </p:spPr>
        <p:txBody>
          <a:bodyPr wrap="square" rtlCol="0">
            <a:spAutoFit/>
          </a:bodyPr>
          <a:lstStyle/>
          <a:p>
            <a:r>
              <a:rPr lang="en-US" sz="1400" u="sng" dirty="0" smtClean="0">
                <a:ln w="3175">
                  <a:noFill/>
                </a:ln>
                <a:solidFill>
                  <a:srgbClr val="FFFF00"/>
                </a:solidFill>
                <a:effectLst>
                  <a:outerShdw blurRad="276225" dir="2700000" sx="102000" sy="102000" algn="tl" rotWithShape="0">
                    <a:schemeClr val="tx1"/>
                  </a:outerShdw>
                </a:effectLst>
                <a:latin typeface="Calibri"/>
                <a:cs typeface="Calibri"/>
              </a:rPr>
              <a:t>Stakeholder decisions </a:t>
            </a:r>
          </a:p>
          <a:p>
            <a:r>
              <a:rPr lang="en-US" sz="1400" u="sng" dirty="0" smtClean="0">
                <a:ln w="3175">
                  <a:noFill/>
                </a:ln>
                <a:solidFill>
                  <a:srgbClr val="FFFF00"/>
                </a:solidFill>
                <a:effectLst>
                  <a:outerShdw blurRad="276225" dir="2700000" sx="102000" sy="102000" algn="tl" rotWithShape="0">
                    <a:schemeClr val="tx1"/>
                  </a:outerShdw>
                </a:effectLst>
                <a:latin typeface="Calibri"/>
                <a:cs typeface="Calibri"/>
              </a:rPr>
              <a:t>which public policies can influence:</a:t>
            </a:r>
            <a:endParaRPr lang="en-US" sz="1400" u="sng" dirty="0">
              <a:ln w="3175">
                <a:noFill/>
              </a:ln>
              <a:solidFill>
                <a:srgbClr val="FFFF00"/>
              </a:solidFill>
              <a:effectLst>
                <a:outerShdw blurRad="276225" dir="2700000" sx="102000" sy="102000" algn="tl" rotWithShape="0">
                  <a:schemeClr val="tx1"/>
                </a:outerShdw>
              </a:effectLst>
              <a:latin typeface="Calibri"/>
              <a:cs typeface="Calibri"/>
            </a:endParaRPr>
          </a:p>
        </p:txBody>
      </p:sp>
      <p:cxnSp>
        <p:nvCxnSpPr>
          <p:cNvPr id="100" name="Straight Arrow Connector 99"/>
          <p:cNvCxnSpPr>
            <a:stCxn id="209" idx="3"/>
          </p:cNvCxnSpPr>
          <p:nvPr/>
        </p:nvCxnSpPr>
        <p:spPr>
          <a:xfrm flipV="1">
            <a:off x="1702900" y="4218268"/>
            <a:ext cx="189765" cy="43657"/>
          </a:xfrm>
          <a:prstGeom prst="straightConnector1">
            <a:avLst/>
          </a:prstGeom>
          <a:ln w="9525" cmpd="sng">
            <a:solidFill>
              <a:schemeClr val="tx1"/>
            </a:solidFill>
            <a:tailEnd type="triangle" w="med" len="sm"/>
          </a:ln>
        </p:spPr>
        <p:style>
          <a:lnRef idx="2">
            <a:schemeClr val="accent1"/>
          </a:lnRef>
          <a:fillRef idx="0">
            <a:schemeClr val="accent1"/>
          </a:fillRef>
          <a:effectRef idx="1">
            <a:schemeClr val="accent1"/>
          </a:effectRef>
          <a:fontRef idx="minor">
            <a:schemeClr val="tx1"/>
          </a:fontRef>
        </p:style>
      </p:cxnSp>
      <p:cxnSp>
        <p:nvCxnSpPr>
          <p:cNvPr id="81" name="Straight Arrow Connector 80"/>
          <p:cNvCxnSpPr>
            <a:stCxn id="209" idx="3"/>
          </p:cNvCxnSpPr>
          <p:nvPr/>
        </p:nvCxnSpPr>
        <p:spPr>
          <a:xfrm>
            <a:off x="1702900" y="4261925"/>
            <a:ext cx="181298" cy="144916"/>
          </a:xfrm>
          <a:prstGeom prst="straightConnector1">
            <a:avLst/>
          </a:prstGeom>
          <a:ln w="9525" cmpd="sng">
            <a:solidFill>
              <a:schemeClr val="tx1"/>
            </a:solidFill>
            <a:tailEnd type="triangle" w="med" len="sm"/>
          </a:ln>
        </p:spPr>
        <p:style>
          <a:lnRef idx="2">
            <a:schemeClr val="accent1"/>
          </a:lnRef>
          <a:fillRef idx="0">
            <a:schemeClr val="accent1"/>
          </a:fillRef>
          <a:effectRef idx="1">
            <a:schemeClr val="accent1"/>
          </a:effectRef>
          <a:fontRef idx="minor">
            <a:schemeClr val="tx1"/>
          </a:fontRef>
        </p:style>
      </p:cxnSp>
      <p:cxnSp>
        <p:nvCxnSpPr>
          <p:cNvPr id="84" name="Straight Arrow Connector 83"/>
          <p:cNvCxnSpPr>
            <a:stCxn id="209" idx="3"/>
            <a:endCxn id="163" idx="3"/>
          </p:cNvCxnSpPr>
          <p:nvPr/>
        </p:nvCxnSpPr>
        <p:spPr>
          <a:xfrm flipV="1">
            <a:off x="1702900" y="4031981"/>
            <a:ext cx="181298" cy="229944"/>
          </a:xfrm>
          <a:prstGeom prst="straightConnector1">
            <a:avLst/>
          </a:prstGeom>
          <a:ln w="9525" cmpd="sng">
            <a:solidFill>
              <a:schemeClr val="tx1"/>
            </a:solidFill>
            <a:tailEnd type="triangle" w="med" len="sm"/>
          </a:ln>
        </p:spPr>
        <p:style>
          <a:lnRef idx="2">
            <a:schemeClr val="accent1"/>
          </a:lnRef>
          <a:fillRef idx="0">
            <a:schemeClr val="accent1"/>
          </a:fillRef>
          <a:effectRef idx="1">
            <a:schemeClr val="accent1"/>
          </a:effectRef>
          <a:fontRef idx="minor">
            <a:schemeClr val="tx1"/>
          </a:fontRef>
        </p:style>
      </p:cxnSp>
      <p:cxnSp>
        <p:nvCxnSpPr>
          <p:cNvPr id="91" name="Straight Arrow Connector 90"/>
          <p:cNvCxnSpPr>
            <a:stCxn id="209" idx="3"/>
          </p:cNvCxnSpPr>
          <p:nvPr/>
        </p:nvCxnSpPr>
        <p:spPr>
          <a:xfrm>
            <a:off x="1702900" y="4261925"/>
            <a:ext cx="181298" cy="301635"/>
          </a:xfrm>
          <a:prstGeom prst="straightConnector1">
            <a:avLst/>
          </a:prstGeom>
          <a:ln w="9525" cmpd="sng">
            <a:solidFill>
              <a:schemeClr val="tx1"/>
            </a:solidFill>
            <a:tailEnd type="triangle" w="med" len="sm"/>
          </a:ln>
        </p:spPr>
        <p:style>
          <a:lnRef idx="2">
            <a:schemeClr val="accent1"/>
          </a:lnRef>
          <a:fillRef idx="0">
            <a:schemeClr val="accent1"/>
          </a:fillRef>
          <a:effectRef idx="1">
            <a:schemeClr val="accent1"/>
          </a:effectRef>
          <a:fontRef idx="minor">
            <a:schemeClr val="tx1"/>
          </a:fontRef>
        </p:style>
      </p:cxnSp>
      <p:cxnSp>
        <p:nvCxnSpPr>
          <p:cNvPr id="98" name="Straight Arrow Connector 97"/>
          <p:cNvCxnSpPr/>
          <p:nvPr/>
        </p:nvCxnSpPr>
        <p:spPr>
          <a:xfrm flipH="1">
            <a:off x="5020732" y="2337684"/>
            <a:ext cx="2970480" cy="667984"/>
          </a:xfrm>
          <a:prstGeom prst="straightConnector1">
            <a:avLst/>
          </a:prstGeom>
          <a:ln w="9525" cmpd="sng">
            <a:solidFill>
              <a:schemeClr val="tx1"/>
            </a:solidFill>
            <a:tailEnd type="triangle" w="med" len="sm"/>
          </a:ln>
        </p:spPr>
        <p:style>
          <a:lnRef idx="2">
            <a:schemeClr val="accent1"/>
          </a:lnRef>
          <a:fillRef idx="0">
            <a:schemeClr val="accent1"/>
          </a:fillRef>
          <a:effectRef idx="1">
            <a:schemeClr val="accent1"/>
          </a:effectRef>
          <a:fontRef idx="minor">
            <a:schemeClr val="tx1"/>
          </a:fontRef>
        </p:style>
      </p:cxnSp>
      <p:cxnSp>
        <p:nvCxnSpPr>
          <p:cNvPr id="101" name="Straight Arrow Connector 100"/>
          <p:cNvCxnSpPr/>
          <p:nvPr/>
        </p:nvCxnSpPr>
        <p:spPr>
          <a:xfrm flipH="1">
            <a:off x="6871842" y="2337242"/>
            <a:ext cx="1119370" cy="615109"/>
          </a:xfrm>
          <a:prstGeom prst="straightConnector1">
            <a:avLst/>
          </a:prstGeom>
          <a:ln w="9525" cmpd="sng">
            <a:solidFill>
              <a:schemeClr val="tx1"/>
            </a:solidFill>
            <a:tailEnd type="triangle" w="med" len="sm"/>
          </a:ln>
        </p:spPr>
        <p:style>
          <a:lnRef idx="2">
            <a:schemeClr val="accent1"/>
          </a:lnRef>
          <a:fillRef idx="0">
            <a:schemeClr val="accent1"/>
          </a:fillRef>
          <a:effectRef idx="1">
            <a:schemeClr val="accent1"/>
          </a:effectRef>
          <a:fontRef idx="minor">
            <a:schemeClr val="tx1"/>
          </a:fontRef>
        </p:style>
      </p:cxnSp>
      <p:cxnSp>
        <p:nvCxnSpPr>
          <p:cNvPr id="104" name="Straight Arrow Connector 103"/>
          <p:cNvCxnSpPr>
            <a:stCxn id="63" idx="2"/>
          </p:cNvCxnSpPr>
          <p:nvPr/>
        </p:nvCxnSpPr>
        <p:spPr>
          <a:xfrm flipH="1">
            <a:off x="7747000" y="2337242"/>
            <a:ext cx="244212" cy="1215273"/>
          </a:xfrm>
          <a:prstGeom prst="straightConnector1">
            <a:avLst/>
          </a:prstGeom>
          <a:ln w="9525" cmpd="sng">
            <a:solidFill>
              <a:schemeClr val="tx1"/>
            </a:solidFill>
            <a:tailEnd type="triangle" w="med" len="sm"/>
          </a:ln>
        </p:spPr>
        <p:style>
          <a:lnRef idx="2">
            <a:schemeClr val="accent1"/>
          </a:lnRef>
          <a:fillRef idx="0">
            <a:schemeClr val="accent1"/>
          </a:fillRef>
          <a:effectRef idx="1">
            <a:schemeClr val="accent1"/>
          </a:effectRef>
          <a:fontRef idx="minor">
            <a:schemeClr val="tx1"/>
          </a:fontRef>
        </p:style>
      </p:cxnSp>
      <p:sp>
        <p:nvSpPr>
          <p:cNvPr id="142" name="TextBox 141"/>
          <p:cNvSpPr txBox="1"/>
          <p:nvPr/>
        </p:nvSpPr>
        <p:spPr>
          <a:xfrm>
            <a:off x="2286777" y="171752"/>
            <a:ext cx="4705830" cy="338554"/>
          </a:xfrm>
          <a:prstGeom prst="rect">
            <a:avLst/>
          </a:prstGeom>
          <a:noFill/>
        </p:spPr>
        <p:txBody>
          <a:bodyPr wrap="square" rtlCol="0">
            <a:spAutoFit/>
          </a:bodyPr>
          <a:lstStyle/>
          <a:p>
            <a:pPr algn="ctr"/>
            <a:r>
              <a:rPr lang="en-US" sz="1600" b="1" dirty="0" smtClean="0">
                <a:latin typeface="Calibri"/>
                <a:cs typeface="Calibri"/>
              </a:rPr>
              <a:t>Overview of main organic support measures</a:t>
            </a:r>
            <a:endParaRPr lang="en-US" sz="1600" b="1" dirty="0">
              <a:latin typeface="Calibri"/>
              <a:cs typeface="Calibri"/>
            </a:endParaRPr>
          </a:p>
        </p:txBody>
      </p:sp>
    </p:spTree>
    <p:extLst>
      <p:ext uri="{BB962C8B-B14F-4D97-AF65-F5344CB8AC3E}">
        <p14:creationId xmlns:p14="http://schemas.microsoft.com/office/powerpoint/2010/main" val="38976208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8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65"/>
                                        </p:tgtEl>
                                        <p:attrNameLst>
                                          <p:attrName>style.visibility</p:attrName>
                                        </p:attrNameLst>
                                      </p:cBhvr>
                                      <p:to>
                                        <p:strVal val="visible"/>
                                      </p:to>
                                    </p:set>
                                  </p:childTnLst>
                                </p:cTn>
                              </p:par>
                              <p:par>
                                <p:cTn id="57" presetID="1" presetClass="entr" presetSubtype="0" fill="hold" grpId="1" nodeType="withEffect">
                                  <p:stCondLst>
                                    <p:cond delay="0"/>
                                  </p:stCondLst>
                                  <p:childTnLst>
                                    <p:set>
                                      <p:cBhvr>
                                        <p:cTn id="58" dur="1" fill="hold">
                                          <p:stCondLst>
                                            <p:cond delay="0"/>
                                          </p:stCondLst>
                                        </p:cTn>
                                        <p:tgtEl>
                                          <p:spTgt spid="65"/>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6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93"/>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9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1"/>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06"/>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63"/>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131"/>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14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148"/>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144"/>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130"/>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135"/>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58"/>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145"/>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162"/>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149"/>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133"/>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150"/>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134"/>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1" nodeType="clickEffect">
                                  <p:stCondLst>
                                    <p:cond delay="0"/>
                                  </p:stCondLst>
                                  <p:childTnLst>
                                    <p:set>
                                      <p:cBhvr>
                                        <p:cTn id="112" dur="1" fill="hold">
                                          <p:stCondLst>
                                            <p:cond delay="0"/>
                                          </p:stCondLst>
                                        </p:cTn>
                                        <p:tgtEl>
                                          <p:spTgt spid="223"/>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209"/>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136"/>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163"/>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165"/>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164"/>
                                        </p:tgtEl>
                                        <p:attrNameLst>
                                          <p:attrName>style.visibility</p:attrName>
                                        </p:attrNameLst>
                                      </p:cBhvr>
                                      <p:to>
                                        <p:strVal val="visible"/>
                                      </p:to>
                                    </p:set>
                                  </p:childTnLst>
                                </p:cTn>
                              </p:par>
                              <p:par>
                                <p:cTn id="123" presetID="1" presetClass="entr" presetSubtype="0" fill="hold" nodeType="withEffect">
                                  <p:stCondLst>
                                    <p:cond delay="0"/>
                                  </p:stCondLst>
                                  <p:childTnLst>
                                    <p:set>
                                      <p:cBhvr>
                                        <p:cTn id="124" dur="1" fill="hold">
                                          <p:stCondLst>
                                            <p:cond delay="0"/>
                                          </p:stCondLst>
                                        </p:cTn>
                                        <p:tgtEl>
                                          <p:spTgt spid="100"/>
                                        </p:tgtEl>
                                        <p:attrNameLst>
                                          <p:attrName>style.visibility</p:attrName>
                                        </p:attrNameLst>
                                      </p:cBhvr>
                                      <p:to>
                                        <p:strVal val="visible"/>
                                      </p:to>
                                    </p:set>
                                  </p:childTnLst>
                                </p:cTn>
                              </p:par>
                              <p:par>
                                <p:cTn id="125" presetID="1" presetClass="entr" presetSubtype="0" fill="hold" nodeType="withEffect">
                                  <p:stCondLst>
                                    <p:cond delay="0"/>
                                  </p:stCondLst>
                                  <p:childTnLst>
                                    <p:set>
                                      <p:cBhvr>
                                        <p:cTn id="126" dur="1" fill="hold">
                                          <p:stCondLst>
                                            <p:cond delay="0"/>
                                          </p:stCondLst>
                                        </p:cTn>
                                        <p:tgtEl>
                                          <p:spTgt spid="81"/>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84"/>
                                        </p:tgtEl>
                                        <p:attrNameLst>
                                          <p:attrName>style.visibility</p:attrName>
                                        </p:attrNameLst>
                                      </p:cBhvr>
                                      <p:to>
                                        <p:strVal val="visible"/>
                                      </p:to>
                                    </p:set>
                                  </p:childTnLst>
                                </p:cTn>
                              </p:par>
                              <p:par>
                                <p:cTn id="129" presetID="1" presetClass="entr" presetSubtype="0" fill="hold" nodeType="withEffect">
                                  <p:stCondLst>
                                    <p:cond delay="0"/>
                                  </p:stCondLst>
                                  <p:childTnLst>
                                    <p:set>
                                      <p:cBhvr>
                                        <p:cTn id="130" dur="1" fill="hold">
                                          <p:stCondLst>
                                            <p:cond delay="0"/>
                                          </p:stCondLst>
                                        </p:cTn>
                                        <p:tgtEl>
                                          <p:spTgt spid="91"/>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nodeType="clickEffect">
                                  <p:stCondLst>
                                    <p:cond delay="0"/>
                                  </p:stCondLst>
                                  <p:childTnLst>
                                    <p:set>
                                      <p:cBhvr>
                                        <p:cTn id="134" dur="1" fill="hold">
                                          <p:stCondLst>
                                            <p:cond delay="0"/>
                                          </p:stCondLst>
                                        </p:cTn>
                                        <p:tgtEl>
                                          <p:spTgt spid="98"/>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nodeType="clickEffect">
                                  <p:stCondLst>
                                    <p:cond delay="0"/>
                                  </p:stCondLst>
                                  <p:childTnLst>
                                    <p:set>
                                      <p:cBhvr>
                                        <p:cTn id="138" dur="1" fill="hold">
                                          <p:stCondLst>
                                            <p:cond delay="0"/>
                                          </p:stCondLst>
                                        </p:cTn>
                                        <p:tgtEl>
                                          <p:spTgt spid="101"/>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nodeType="clickEffect">
                                  <p:stCondLst>
                                    <p:cond delay="0"/>
                                  </p:stCondLst>
                                  <p:childTnLst>
                                    <p:set>
                                      <p:cBhvr>
                                        <p:cTn id="142" dur="1" fill="hold">
                                          <p:stCondLst>
                                            <p:cond delay="0"/>
                                          </p:stCondLst>
                                        </p:cTn>
                                        <p:tgtEl>
                                          <p:spTgt spid="104"/>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grpId="0" nodeType="clickEffect">
                                  <p:stCondLst>
                                    <p:cond delay="0"/>
                                  </p:stCondLst>
                                  <p:childTnLst>
                                    <p:set>
                                      <p:cBhvr>
                                        <p:cTn id="146" dur="1" fill="hold">
                                          <p:stCondLst>
                                            <p:cond delay="0"/>
                                          </p:stCondLst>
                                        </p:cTn>
                                        <p:tgtEl>
                                          <p:spTgt spid="1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 grpId="0" animBg="1"/>
      <p:bldP spid="149" grpId="0" animBg="1"/>
      <p:bldP spid="144" grpId="0" animBg="1"/>
      <p:bldP spid="82" grpId="0" animBg="1"/>
      <p:bldP spid="78" grpId="0" animBg="1"/>
      <p:bldP spid="10" grpId="0" animBg="1"/>
      <p:bldP spid="4" grpId="0"/>
      <p:bldP spid="5" grpId="0"/>
      <p:bldP spid="7" grpId="0"/>
      <p:bldP spid="8" grpId="0"/>
      <p:bldP spid="9" grpId="0"/>
      <p:bldP spid="30" grpId="0"/>
      <p:bldP spid="31" grpId="0"/>
      <p:bldP spid="55" grpId="0"/>
      <p:bldP spid="56" grpId="0"/>
      <p:bldP spid="57" grpId="0"/>
      <p:bldP spid="58" grpId="0"/>
      <p:bldP spid="60" grpId="0"/>
      <p:bldP spid="61" grpId="0"/>
      <p:bldP spid="62" grpId="0"/>
      <p:bldP spid="63" grpId="0"/>
      <p:bldP spid="64" grpId="0"/>
      <p:bldP spid="65" grpId="0"/>
      <p:bldP spid="65" grpId="1"/>
      <p:bldP spid="66" grpId="0"/>
      <p:bldP spid="69" grpId="0"/>
      <p:bldP spid="70" grpId="0"/>
      <p:bldP spid="73" grpId="0"/>
      <p:bldP spid="74" grpId="0"/>
      <p:bldP spid="130" grpId="0"/>
      <p:bldP spid="131" grpId="0"/>
      <p:bldP spid="133" grpId="0"/>
      <p:bldP spid="134" grpId="0"/>
      <p:bldP spid="135" grpId="0"/>
      <p:bldP spid="136" grpId="0"/>
      <p:bldP spid="148" grpId="0"/>
      <p:bldP spid="162" grpId="0"/>
      <p:bldP spid="163" grpId="0"/>
      <p:bldP spid="164" grpId="0"/>
      <p:bldP spid="165" grpId="0"/>
      <p:bldP spid="223" grpId="0"/>
      <p:bldP spid="223" grpId="1"/>
      <p:bldP spid="87" grpId="0"/>
      <p:bldP spid="14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251150" y="3353278"/>
            <a:ext cx="6585747" cy="1443037"/>
          </a:xfrm>
        </p:spPr>
        <p:txBody>
          <a:bodyPr/>
          <a:lstStyle/>
          <a:p>
            <a:r>
              <a:rPr lang="en-US" dirty="0"/>
              <a:t>Why it makes political sense to support organic agriculture</a:t>
            </a:r>
          </a:p>
        </p:txBody>
      </p:sp>
    </p:spTree>
    <p:extLst>
      <p:ext uri="{BB962C8B-B14F-4D97-AF65-F5344CB8AC3E}">
        <p14:creationId xmlns:p14="http://schemas.microsoft.com/office/powerpoint/2010/main" val="409771591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9494" y="243934"/>
            <a:ext cx="7952172" cy="1143000"/>
          </a:xfrm>
        </p:spPr>
        <p:txBody>
          <a:bodyPr/>
          <a:lstStyle/>
          <a:p>
            <a:r>
              <a:rPr lang="en-US" dirty="0">
                <a:cs typeface="Arial"/>
              </a:rPr>
              <a:t>Overview of push </a:t>
            </a:r>
            <a:r>
              <a:rPr lang="en-US" dirty="0" smtClean="0">
                <a:cs typeface="Arial"/>
              </a:rPr>
              <a:t>measures</a:t>
            </a:r>
            <a:endParaRPr lang="en-US" dirty="0"/>
          </a:p>
        </p:txBody>
      </p:sp>
      <p:sp>
        <p:nvSpPr>
          <p:cNvPr id="3" name="Slide Number Placeholder 2"/>
          <p:cNvSpPr>
            <a:spLocks noGrp="1"/>
          </p:cNvSpPr>
          <p:nvPr>
            <p:ph type="sldNum" sz="quarter" idx="4"/>
          </p:nvPr>
        </p:nvSpPr>
        <p:spPr/>
        <p:txBody>
          <a:bodyPr/>
          <a:lstStyle/>
          <a:p>
            <a:fld id="{5D5447A0-53F5-A642-8614-F3F890D89D69}" type="slidenum">
              <a:rPr lang="en-US" smtClean="0"/>
              <a:pPr/>
              <a:t>20</a:t>
            </a:fld>
            <a:endParaRPr lang="en-US" dirty="0"/>
          </a:p>
        </p:txBody>
      </p:sp>
      <p:sp>
        <p:nvSpPr>
          <p:cNvPr id="4" name="Text Placeholder 3"/>
          <p:cNvSpPr>
            <a:spLocks noGrp="1"/>
          </p:cNvSpPr>
          <p:nvPr>
            <p:ph type="body" sz="quarter" idx="10"/>
          </p:nvPr>
        </p:nvSpPr>
        <p:spPr>
          <a:xfrm>
            <a:off x="317500" y="1384300"/>
            <a:ext cx="8521700" cy="4594225"/>
          </a:xfrm>
        </p:spPr>
        <p:txBody>
          <a:bodyPr/>
          <a:lstStyle/>
          <a:p>
            <a:pPr marL="285750" indent="-285750">
              <a:spcBef>
                <a:spcPts val="0"/>
              </a:spcBef>
              <a:spcAft>
                <a:spcPts val="1200"/>
              </a:spcAft>
              <a:buFont typeface="Arial"/>
              <a:buChar char="•"/>
            </a:pPr>
            <a:r>
              <a:rPr lang="en-US" sz="1600" dirty="0"/>
              <a:t>Support to organic research and extension</a:t>
            </a:r>
          </a:p>
          <a:p>
            <a:pPr marL="285750" indent="-285750">
              <a:spcBef>
                <a:spcPts val="0"/>
              </a:spcBef>
              <a:spcAft>
                <a:spcPts val="1200"/>
              </a:spcAft>
              <a:buFont typeface="Arial"/>
              <a:buChar char="•"/>
            </a:pPr>
            <a:r>
              <a:rPr lang="en-US" sz="1600" dirty="0"/>
              <a:t>Support for organic input development and use </a:t>
            </a:r>
          </a:p>
          <a:p>
            <a:pPr marL="285750" indent="-285750">
              <a:spcBef>
                <a:spcPts val="0"/>
              </a:spcBef>
              <a:spcAft>
                <a:spcPts val="1200"/>
              </a:spcAft>
              <a:buFont typeface="Arial"/>
              <a:buChar char="•"/>
            </a:pPr>
            <a:r>
              <a:rPr lang="en-US" sz="1600" dirty="0"/>
              <a:t>Support to certification </a:t>
            </a:r>
            <a:endParaRPr lang="en-US" sz="1600" dirty="0" smtClean="0"/>
          </a:p>
          <a:p>
            <a:pPr marL="285750" indent="-285750">
              <a:spcBef>
                <a:spcPts val="0"/>
              </a:spcBef>
              <a:spcAft>
                <a:spcPts val="1200"/>
              </a:spcAft>
              <a:buFont typeface="Arial"/>
              <a:buChar char="•"/>
            </a:pPr>
            <a:r>
              <a:rPr lang="en-US" sz="1600" dirty="0" smtClean="0"/>
              <a:t>Support </a:t>
            </a:r>
            <a:r>
              <a:rPr lang="en-US" sz="1600" dirty="0"/>
              <a:t>for organic vocational training and academic programs</a:t>
            </a:r>
          </a:p>
          <a:p>
            <a:pPr marL="285750" indent="-285750">
              <a:spcBef>
                <a:spcPts val="0"/>
              </a:spcBef>
              <a:spcAft>
                <a:spcPts val="1200"/>
              </a:spcAft>
              <a:buFont typeface="Arial"/>
              <a:buChar char="•"/>
            </a:pPr>
            <a:r>
              <a:rPr lang="en-US" sz="1600" dirty="0"/>
              <a:t>Conversion and maintenance area payments for organic production </a:t>
            </a:r>
          </a:p>
          <a:p>
            <a:pPr marL="285750" indent="-285750">
              <a:spcBef>
                <a:spcPts val="0"/>
              </a:spcBef>
              <a:spcAft>
                <a:spcPts val="1200"/>
              </a:spcAft>
              <a:buFont typeface="Arial"/>
              <a:buChar char="•"/>
            </a:pPr>
            <a:r>
              <a:rPr lang="en-US" sz="1600" dirty="0"/>
              <a:t>Support for agri-environmental practices compatible with organic production </a:t>
            </a:r>
            <a:endParaRPr lang="en-US" sz="1600" dirty="0" smtClean="0"/>
          </a:p>
          <a:p>
            <a:pPr marL="285750" indent="-285750">
              <a:spcBef>
                <a:spcPts val="0"/>
              </a:spcBef>
              <a:spcAft>
                <a:spcPts val="1200"/>
              </a:spcAft>
              <a:buFont typeface="Arial"/>
              <a:buChar char="•"/>
            </a:pPr>
            <a:r>
              <a:rPr lang="en-US" sz="1600" dirty="0" smtClean="0"/>
              <a:t>Tax </a:t>
            </a:r>
            <a:r>
              <a:rPr lang="en-US" sz="1600" dirty="0"/>
              <a:t>breaks for organic operators </a:t>
            </a:r>
          </a:p>
          <a:p>
            <a:pPr marL="285750" indent="-285750">
              <a:spcBef>
                <a:spcPts val="0"/>
              </a:spcBef>
              <a:spcAft>
                <a:spcPts val="1200"/>
              </a:spcAft>
              <a:buFont typeface="Arial"/>
              <a:buChar char="•"/>
            </a:pPr>
            <a:r>
              <a:rPr lang="en-US" sz="1600" dirty="0"/>
              <a:t>Support for organic farm investment </a:t>
            </a:r>
          </a:p>
          <a:p>
            <a:pPr marL="285750" indent="-285750">
              <a:spcBef>
                <a:spcPts val="0"/>
              </a:spcBef>
              <a:spcAft>
                <a:spcPts val="1200"/>
              </a:spcAft>
              <a:buFont typeface="Arial"/>
              <a:buChar char="•"/>
            </a:pPr>
            <a:r>
              <a:rPr lang="en-US" sz="1600" dirty="0"/>
              <a:t>Support for farm income diversification and agro-tourism </a:t>
            </a:r>
          </a:p>
          <a:p>
            <a:pPr marL="285750" indent="-285750">
              <a:spcBef>
                <a:spcPts val="0"/>
              </a:spcBef>
              <a:spcAft>
                <a:spcPts val="1200"/>
              </a:spcAft>
              <a:buFont typeface="Arial"/>
              <a:buChar char="•"/>
            </a:pPr>
            <a:r>
              <a:rPr lang="en-US" sz="1600" dirty="0"/>
              <a:t>Support to companies for organic processing, product development </a:t>
            </a:r>
            <a:r>
              <a:rPr lang="en-US" sz="1600" dirty="0" smtClean="0"/>
              <a:t>&amp; marketing </a:t>
            </a:r>
            <a:endParaRPr lang="en-US" sz="1600" dirty="0"/>
          </a:p>
          <a:p>
            <a:pPr marL="285750" indent="-285750">
              <a:spcBef>
                <a:spcPts val="0"/>
              </a:spcBef>
              <a:spcAft>
                <a:spcPts val="1200"/>
              </a:spcAft>
              <a:buFont typeface="Arial"/>
              <a:buChar char="•"/>
            </a:pPr>
            <a:r>
              <a:rPr lang="en-US" sz="1600" dirty="0"/>
              <a:t>Organic supply chain development projects </a:t>
            </a:r>
          </a:p>
          <a:p>
            <a:pPr marL="285750" indent="-285750">
              <a:spcBef>
                <a:spcPts val="0"/>
              </a:spcBef>
              <a:spcAft>
                <a:spcPts val="1200"/>
              </a:spcAft>
              <a:buFont typeface="Arial"/>
              <a:buChar char="•"/>
            </a:pPr>
            <a:r>
              <a:rPr lang="en-US" sz="1600" dirty="0"/>
              <a:t>Organic management in public areas and publicly-owned land </a:t>
            </a:r>
          </a:p>
          <a:p>
            <a:pPr marL="285750" indent="-285750">
              <a:spcBef>
                <a:spcPts val="0"/>
              </a:spcBef>
              <a:spcAft>
                <a:spcPts val="1200"/>
              </a:spcAft>
              <a:buFont typeface="Arial"/>
              <a:buChar char="•"/>
            </a:pPr>
            <a:r>
              <a:rPr lang="en-US" sz="1600" dirty="0"/>
              <a:t>Prohibition of agro-chemical use in sensitive areas </a:t>
            </a:r>
          </a:p>
          <a:p>
            <a:pPr marL="342900" indent="-342900">
              <a:spcBef>
                <a:spcPts val="0"/>
              </a:spcBef>
              <a:spcAft>
                <a:spcPts val="1200"/>
              </a:spcAft>
              <a:buFont typeface="Arial"/>
              <a:buChar char="•"/>
            </a:pPr>
            <a:endParaRPr lang="en-US" sz="1600" dirty="0"/>
          </a:p>
          <a:p>
            <a:pPr marL="342900" indent="-342900">
              <a:spcBef>
                <a:spcPts val="0"/>
              </a:spcBef>
              <a:spcAft>
                <a:spcPts val="1200"/>
              </a:spcAft>
              <a:buFont typeface="Arial"/>
              <a:buChar char="•"/>
            </a:pPr>
            <a:endParaRPr lang="en-US" sz="1600" dirty="0"/>
          </a:p>
          <a:p>
            <a:pPr marL="342900" indent="-342900">
              <a:spcBef>
                <a:spcPts val="0"/>
              </a:spcBef>
              <a:spcAft>
                <a:spcPts val="1200"/>
              </a:spcAft>
              <a:buFont typeface="Arial"/>
              <a:buChar char="•"/>
            </a:pPr>
            <a:endParaRPr lang="en-US" sz="1600" dirty="0"/>
          </a:p>
          <a:p>
            <a:pPr marL="342900" indent="-342900">
              <a:spcBef>
                <a:spcPts val="0"/>
              </a:spcBef>
              <a:spcAft>
                <a:spcPts val="1200"/>
              </a:spcAft>
              <a:buFont typeface="Arial"/>
              <a:buChar char="•"/>
            </a:pPr>
            <a:endParaRPr lang="en-US" sz="1600" dirty="0"/>
          </a:p>
        </p:txBody>
      </p:sp>
    </p:spTree>
    <p:extLst>
      <p:ext uri="{BB962C8B-B14F-4D97-AF65-F5344CB8AC3E}">
        <p14:creationId xmlns:p14="http://schemas.microsoft.com/office/powerpoint/2010/main" val="48256060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9494" y="243934"/>
            <a:ext cx="7952172" cy="1143000"/>
          </a:xfrm>
        </p:spPr>
        <p:txBody>
          <a:bodyPr/>
          <a:lstStyle/>
          <a:p>
            <a:r>
              <a:rPr lang="en-US" dirty="0">
                <a:cs typeface="Arial"/>
              </a:rPr>
              <a:t>Overview of pull </a:t>
            </a:r>
            <a:r>
              <a:rPr lang="en-US" dirty="0" smtClean="0">
                <a:cs typeface="Arial"/>
              </a:rPr>
              <a:t>measures</a:t>
            </a:r>
            <a:endParaRPr lang="en-US" dirty="0"/>
          </a:p>
        </p:txBody>
      </p:sp>
      <p:sp>
        <p:nvSpPr>
          <p:cNvPr id="3" name="Slide Number Placeholder 2"/>
          <p:cNvSpPr>
            <a:spLocks noGrp="1"/>
          </p:cNvSpPr>
          <p:nvPr>
            <p:ph type="sldNum" sz="quarter" idx="4"/>
          </p:nvPr>
        </p:nvSpPr>
        <p:spPr/>
        <p:txBody>
          <a:bodyPr/>
          <a:lstStyle/>
          <a:p>
            <a:fld id="{5D5447A0-53F5-A642-8614-F3F890D89D69}" type="slidenum">
              <a:rPr lang="en-US" smtClean="0"/>
              <a:pPr/>
              <a:t>21</a:t>
            </a:fld>
            <a:endParaRPr lang="en-US" dirty="0"/>
          </a:p>
        </p:txBody>
      </p:sp>
      <p:sp>
        <p:nvSpPr>
          <p:cNvPr id="5" name="Text Placeholder 4"/>
          <p:cNvSpPr>
            <a:spLocks noGrp="1"/>
          </p:cNvSpPr>
          <p:nvPr>
            <p:ph type="body" sz="quarter" idx="10"/>
          </p:nvPr>
        </p:nvSpPr>
        <p:spPr/>
        <p:txBody>
          <a:bodyPr/>
          <a:lstStyle/>
          <a:p>
            <a:pPr marL="285750" indent="-285750">
              <a:spcAft>
                <a:spcPts val="1800"/>
              </a:spcAft>
              <a:buFont typeface="Arial"/>
              <a:buChar char="•"/>
            </a:pPr>
            <a:r>
              <a:rPr lang="en-US" sz="1900" dirty="0"/>
              <a:t>Consumer education and promotion campaigns </a:t>
            </a:r>
          </a:p>
          <a:p>
            <a:pPr marL="285750" indent="-285750">
              <a:spcAft>
                <a:spcPts val="1800"/>
              </a:spcAft>
              <a:buFont typeface="Arial"/>
              <a:buChar char="•"/>
            </a:pPr>
            <a:r>
              <a:rPr lang="en-US" sz="1900" dirty="0"/>
              <a:t>Public procurement </a:t>
            </a:r>
          </a:p>
          <a:p>
            <a:pPr marL="285750" indent="-285750">
              <a:spcAft>
                <a:spcPts val="1800"/>
              </a:spcAft>
              <a:buFont typeface="Arial"/>
              <a:buChar char="•"/>
            </a:pPr>
            <a:r>
              <a:rPr lang="en-US" sz="1900" dirty="0"/>
              <a:t>Support to domestic trade/ retail uptake </a:t>
            </a:r>
          </a:p>
          <a:p>
            <a:pPr marL="285750" indent="-285750">
              <a:spcAft>
                <a:spcPts val="1800"/>
              </a:spcAft>
              <a:buFont typeface="Arial"/>
              <a:buChar char="•"/>
            </a:pPr>
            <a:r>
              <a:rPr lang="en-US" sz="1900" dirty="0"/>
              <a:t>National/common logo for organic products </a:t>
            </a:r>
          </a:p>
          <a:p>
            <a:pPr marL="285750" indent="-285750">
              <a:spcAft>
                <a:spcPts val="1800"/>
              </a:spcAft>
              <a:buFont typeface="Arial"/>
              <a:buChar char="•"/>
            </a:pPr>
            <a:r>
              <a:rPr lang="en-US" sz="1900" dirty="0"/>
              <a:t>School Organic Gardening and Curricula </a:t>
            </a:r>
          </a:p>
          <a:p>
            <a:pPr marL="285750" indent="-285750">
              <a:spcAft>
                <a:spcPts val="1800"/>
              </a:spcAft>
              <a:buFont typeface="Arial"/>
              <a:buChar char="•"/>
            </a:pPr>
            <a:r>
              <a:rPr lang="en-US" sz="1900" dirty="0"/>
              <a:t>Export support </a:t>
            </a:r>
          </a:p>
          <a:p>
            <a:pPr marL="285750" indent="-285750">
              <a:spcAft>
                <a:spcPts val="1800"/>
              </a:spcAft>
              <a:buFont typeface="Arial"/>
              <a:buChar char="•"/>
            </a:pPr>
            <a:r>
              <a:rPr lang="en-US" sz="1900" dirty="0"/>
              <a:t>Organic Trade agreements / equivalence negotiations</a:t>
            </a:r>
          </a:p>
        </p:txBody>
      </p:sp>
    </p:spTree>
    <p:extLst>
      <p:ext uri="{BB962C8B-B14F-4D97-AF65-F5344CB8AC3E}">
        <p14:creationId xmlns:p14="http://schemas.microsoft.com/office/powerpoint/2010/main" val="53396668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9494" y="243934"/>
            <a:ext cx="7952172" cy="1143000"/>
          </a:xfrm>
        </p:spPr>
        <p:txBody>
          <a:bodyPr/>
          <a:lstStyle/>
          <a:p>
            <a:r>
              <a:rPr lang="en-US" dirty="0">
                <a:cs typeface="Arial"/>
              </a:rPr>
              <a:t>Overview of enabling measures (combined push-pull)</a:t>
            </a:r>
            <a:endParaRPr lang="en-US" dirty="0"/>
          </a:p>
        </p:txBody>
      </p:sp>
      <p:sp>
        <p:nvSpPr>
          <p:cNvPr id="3" name="Slide Number Placeholder 2"/>
          <p:cNvSpPr>
            <a:spLocks noGrp="1"/>
          </p:cNvSpPr>
          <p:nvPr>
            <p:ph type="sldNum" sz="quarter" idx="4"/>
          </p:nvPr>
        </p:nvSpPr>
        <p:spPr/>
        <p:txBody>
          <a:bodyPr/>
          <a:lstStyle/>
          <a:p>
            <a:fld id="{5D5447A0-53F5-A642-8614-F3F890D89D69}" type="slidenum">
              <a:rPr lang="en-US" smtClean="0"/>
              <a:pPr/>
              <a:t>22</a:t>
            </a:fld>
            <a:endParaRPr lang="en-US" dirty="0"/>
          </a:p>
        </p:txBody>
      </p:sp>
      <p:sp>
        <p:nvSpPr>
          <p:cNvPr id="5" name="Text Placeholder 4"/>
          <p:cNvSpPr>
            <a:spLocks noGrp="1"/>
          </p:cNvSpPr>
          <p:nvPr>
            <p:ph type="body" sz="quarter" idx="10"/>
          </p:nvPr>
        </p:nvSpPr>
        <p:spPr>
          <a:xfrm>
            <a:off x="749493" y="2070100"/>
            <a:ext cx="7648382" cy="4175125"/>
          </a:xfrm>
        </p:spPr>
        <p:txBody>
          <a:bodyPr/>
          <a:lstStyle/>
          <a:p>
            <a:pPr marL="285750" indent="-285750">
              <a:spcAft>
                <a:spcPts val="1800"/>
              </a:spcAft>
              <a:buFont typeface="Arial"/>
              <a:buChar char="•"/>
            </a:pPr>
            <a:r>
              <a:rPr lang="en-US" sz="1900" dirty="0"/>
              <a:t>National data production and </a:t>
            </a:r>
            <a:r>
              <a:rPr lang="en-US" sz="1900" dirty="0" smtClean="0"/>
              <a:t>dissemination</a:t>
            </a:r>
            <a:endParaRPr lang="en-US" sz="1900" dirty="0"/>
          </a:p>
          <a:p>
            <a:pPr marL="285750" indent="-285750">
              <a:spcAft>
                <a:spcPts val="1800"/>
              </a:spcAft>
              <a:buFont typeface="Arial"/>
              <a:buChar char="•"/>
            </a:pPr>
            <a:r>
              <a:rPr lang="en-US" sz="1900" dirty="0"/>
              <a:t>Support the institutional development of organic </a:t>
            </a:r>
            <a:r>
              <a:rPr lang="en-US" sz="1900" dirty="0" smtClean="0"/>
              <a:t>associations</a:t>
            </a:r>
            <a:endParaRPr lang="en-US" sz="1900" dirty="0"/>
          </a:p>
          <a:p>
            <a:pPr marL="285750" indent="-285750">
              <a:spcAft>
                <a:spcPts val="1800"/>
              </a:spcAft>
              <a:buFont typeface="Arial"/>
              <a:buChar char="•"/>
            </a:pPr>
            <a:r>
              <a:rPr lang="en-US" sz="1900" dirty="0"/>
              <a:t>Build organic expertise within the public sector	</a:t>
            </a:r>
          </a:p>
          <a:p>
            <a:pPr marL="285750" indent="-285750">
              <a:spcAft>
                <a:spcPts val="1800"/>
              </a:spcAft>
              <a:buFont typeface="Arial"/>
              <a:buChar char="•"/>
            </a:pPr>
            <a:r>
              <a:rPr lang="en-US" sz="1900" dirty="0"/>
              <a:t>Support to PGS </a:t>
            </a:r>
            <a:r>
              <a:rPr lang="en-US" sz="1900" dirty="0" smtClean="0"/>
              <a:t>development</a:t>
            </a:r>
            <a:endParaRPr lang="en-US" sz="1900" dirty="0"/>
          </a:p>
          <a:p>
            <a:pPr marL="285750" indent="-285750">
              <a:spcAft>
                <a:spcPts val="1800"/>
              </a:spcAft>
              <a:buFont typeface="Arial"/>
              <a:buChar char="•"/>
            </a:pPr>
            <a:r>
              <a:rPr lang="en-US" sz="1900" dirty="0" smtClean="0"/>
              <a:t>Support </a:t>
            </a:r>
            <a:r>
              <a:rPr lang="en-US" sz="1900" dirty="0"/>
              <a:t>to urban gardening and collective gardens.</a:t>
            </a:r>
          </a:p>
          <a:p>
            <a:pPr marL="285750" indent="-285750">
              <a:spcAft>
                <a:spcPts val="1800"/>
              </a:spcAft>
              <a:buFont typeface="Arial"/>
              <a:buChar char="•"/>
            </a:pPr>
            <a:endParaRPr lang="en-US" sz="1900" dirty="0"/>
          </a:p>
          <a:p>
            <a:pPr marL="285750" indent="-285750">
              <a:spcAft>
                <a:spcPts val="1800"/>
              </a:spcAft>
              <a:buFont typeface="Arial"/>
              <a:buChar char="•"/>
            </a:pPr>
            <a:endParaRPr lang="en-US" sz="1900" dirty="0"/>
          </a:p>
        </p:txBody>
      </p:sp>
    </p:spTree>
    <p:extLst>
      <p:ext uri="{BB962C8B-B14F-4D97-AF65-F5344CB8AC3E}">
        <p14:creationId xmlns:p14="http://schemas.microsoft.com/office/powerpoint/2010/main" val="75830005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251151" y="3353278"/>
            <a:ext cx="5505250" cy="1443037"/>
          </a:xfrm>
        </p:spPr>
        <p:txBody>
          <a:bodyPr/>
          <a:lstStyle/>
          <a:p>
            <a:r>
              <a:rPr lang="en-US" dirty="0"/>
              <a:t>Some good examples of pro-organic measures</a:t>
            </a:r>
          </a:p>
        </p:txBody>
      </p:sp>
    </p:spTree>
    <p:extLst>
      <p:ext uri="{BB962C8B-B14F-4D97-AF65-F5344CB8AC3E}">
        <p14:creationId xmlns:p14="http://schemas.microsoft.com/office/powerpoint/2010/main" val="268484610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9494" y="243934"/>
            <a:ext cx="7952172" cy="1143000"/>
          </a:xfrm>
        </p:spPr>
        <p:txBody>
          <a:bodyPr/>
          <a:lstStyle/>
          <a:p>
            <a:r>
              <a:rPr lang="en-US" dirty="0">
                <a:cs typeface="Arial"/>
              </a:rPr>
              <a:t>Organic area payments</a:t>
            </a:r>
            <a:endParaRPr lang="en-US" dirty="0"/>
          </a:p>
        </p:txBody>
      </p:sp>
      <p:sp>
        <p:nvSpPr>
          <p:cNvPr id="3" name="Slide Number Placeholder 2"/>
          <p:cNvSpPr>
            <a:spLocks noGrp="1"/>
          </p:cNvSpPr>
          <p:nvPr>
            <p:ph type="sldNum" sz="quarter" idx="4"/>
          </p:nvPr>
        </p:nvSpPr>
        <p:spPr/>
        <p:txBody>
          <a:bodyPr/>
          <a:lstStyle/>
          <a:p>
            <a:fld id="{5D5447A0-53F5-A642-8614-F3F890D89D69}" type="slidenum">
              <a:rPr lang="en-US" smtClean="0"/>
              <a:pPr/>
              <a:t>24</a:t>
            </a:fld>
            <a:endParaRPr lang="en-US" dirty="0"/>
          </a:p>
        </p:txBody>
      </p:sp>
      <p:sp>
        <p:nvSpPr>
          <p:cNvPr id="5" name="Text Placeholder 4"/>
          <p:cNvSpPr>
            <a:spLocks noGrp="1"/>
          </p:cNvSpPr>
          <p:nvPr>
            <p:ph type="body" sz="quarter" idx="10"/>
          </p:nvPr>
        </p:nvSpPr>
        <p:spPr>
          <a:xfrm>
            <a:off x="749493" y="1358900"/>
            <a:ext cx="7648382" cy="4175125"/>
          </a:xfrm>
        </p:spPr>
        <p:txBody>
          <a:bodyPr/>
          <a:lstStyle/>
          <a:p>
            <a:pPr>
              <a:spcAft>
                <a:spcPts val="600"/>
              </a:spcAft>
            </a:pPr>
            <a:r>
              <a:rPr lang="en-US" sz="1700" dirty="0"/>
              <a:t>Subsidy payments per ha available to all organic farmers, for organic conversion and maintenance. Main instrument in the EU</a:t>
            </a:r>
            <a:r>
              <a:rPr lang="en-US" sz="1700" dirty="0" smtClean="0"/>
              <a:t>.</a:t>
            </a:r>
            <a:endParaRPr lang="en-US" sz="1700" dirty="0"/>
          </a:p>
          <a:p>
            <a:pPr>
              <a:spcAft>
                <a:spcPts val="1800"/>
              </a:spcAft>
            </a:pPr>
            <a:r>
              <a:rPr lang="en-US" sz="1700" dirty="0"/>
              <a:t>Strong impact on organic conversion in new EU countries, e.g. Bulgaria:</a:t>
            </a:r>
          </a:p>
          <a:p>
            <a:pPr marL="285750" indent="-285750">
              <a:spcAft>
                <a:spcPts val="1800"/>
              </a:spcAft>
              <a:buFont typeface="Arial"/>
              <a:buChar char="•"/>
            </a:pPr>
            <a:endParaRPr lang="en-US" sz="1700" dirty="0"/>
          </a:p>
        </p:txBody>
      </p:sp>
      <p:graphicFrame>
        <p:nvGraphicFramePr>
          <p:cNvPr id="6" name="Chart 5"/>
          <p:cNvGraphicFramePr/>
          <p:nvPr>
            <p:extLst>
              <p:ext uri="{D42A27DB-BD31-4B8C-83A1-F6EECF244321}">
                <p14:modId xmlns:p14="http://schemas.microsoft.com/office/powerpoint/2010/main" val="3221234447"/>
              </p:ext>
            </p:extLst>
          </p:nvPr>
        </p:nvGraphicFramePr>
        <p:xfrm>
          <a:off x="536222" y="2578100"/>
          <a:ext cx="7902222" cy="44069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6360823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9494" y="243934"/>
            <a:ext cx="7952172" cy="1143000"/>
          </a:xfrm>
        </p:spPr>
        <p:txBody>
          <a:bodyPr/>
          <a:lstStyle/>
          <a:p>
            <a:r>
              <a:rPr lang="en-US" dirty="0">
                <a:cs typeface="Arial"/>
              </a:rPr>
              <a:t>Support to organic extension</a:t>
            </a:r>
            <a:endParaRPr lang="en-US" dirty="0"/>
          </a:p>
        </p:txBody>
      </p:sp>
      <p:sp>
        <p:nvSpPr>
          <p:cNvPr id="3" name="Slide Number Placeholder 2"/>
          <p:cNvSpPr>
            <a:spLocks noGrp="1"/>
          </p:cNvSpPr>
          <p:nvPr>
            <p:ph type="sldNum" sz="quarter" idx="4"/>
          </p:nvPr>
        </p:nvSpPr>
        <p:spPr/>
        <p:txBody>
          <a:bodyPr/>
          <a:lstStyle/>
          <a:p>
            <a:fld id="{5D5447A0-53F5-A642-8614-F3F890D89D69}" type="slidenum">
              <a:rPr lang="en-US" smtClean="0"/>
              <a:pPr/>
              <a:t>25</a:t>
            </a:fld>
            <a:endParaRPr lang="en-US" dirty="0"/>
          </a:p>
        </p:txBody>
      </p:sp>
      <p:sp>
        <p:nvSpPr>
          <p:cNvPr id="5" name="Text Placeholder 4"/>
          <p:cNvSpPr>
            <a:spLocks noGrp="1"/>
          </p:cNvSpPr>
          <p:nvPr>
            <p:ph type="body" sz="quarter" idx="10"/>
          </p:nvPr>
        </p:nvSpPr>
        <p:spPr>
          <a:xfrm>
            <a:off x="749493" y="1473200"/>
            <a:ext cx="7648382" cy="4175125"/>
          </a:xfrm>
        </p:spPr>
        <p:txBody>
          <a:bodyPr/>
          <a:lstStyle/>
          <a:p>
            <a:pPr>
              <a:spcAft>
                <a:spcPts val="600"/>
              </a:spcAft>
            </a:pPr>
            <a:r>
              <a:rPr lang="en-US" sz="1700" dirty="0"/>
              <a:t>French study from 2010 shows clear correlation between the number of conversions to organic agriculture, and the amount of public funds invested in organic extension in various French regions:</a:t>
            </a:r>
          </a:p>
          <a:p>
            <a:pPr>
              <a:spcAft>
                <a:spcPts val="600"/>
              </a:spcAft>
            </a:pPr>
            <a:endParaRPr lang="en-US" sz="1700" dirty="0"/>
          </a:p>
          <a:p>
            <a:pPr>
              <a:spcAft>
                <a:spcPts val="600"/>
              </a:spcAft>
            </a:pPr>
            <a:endParaRPr lang="en-US" sz="1700" dirty="0"/>
          </a:p>
          <a:p>
            <a:pPr>
              <a:spcAft>
                <a:spcPts val="600"/>
              </a:spcAft>
            </a:pPr>
            <a:endParaRPr lang="en-US" sz="1700" dirty="0"/>
          </a:p>
          <a:p>
            <a:pPr>
              <a:spcAft>
                <a:spcPts val="600"/>
              </a:spcAft>
            </a:pPr>
            <a:endParaRPr lang="en-US" sz="1700" dirty="0"/>
          </a:p>
          <a:p>
            <a:pPr>
              <a:spcAft>
                <a:spcPts val="600"/>
              </a:spcAft>
            </a:pPr>
            <a:endParaRPr lang="en-US" sz="1700" dirty="0" smtClean="0"/>
          </a:p>
          <a:p>
            <a:pPr>
              <a:spcAft>
                <a:spcPts val="600"/>
              </a:spcAft>
            </a:pPr>
            <a:endParaRPr lang="en-US" sz="1700" dirty="0"/>
          </a:p>
          <a:p>
            <a:pPr>
              <a:spcAft>
                <a:spcPts val="600"/>
              </a:spcAft>
            </a:pPr>
            <a:endParaRPr lang="en-US" sz="1700" dirty="0" smtClean="0"/>
          </a:p>
          <a:p>
            <a:pPr>
              <a:spcAft>
                <a:spcPts val="600"/>
              </a:spcAft>
            </a:pPr>
            <a:endParaRPr lang="en-US" sz="1700" dirty="0"/>
          </a:p>
          <a:p>
            <a:pPr>
              <a:spcAft>
                <a:spcPts val="600"/>
              </a:spcAft>
            </a:pPr>
            <a:endParaRPr lang="en-US" sz="1700" dirty="0"/>
          </a:p>
          <a:p>
            <a:pPr>
              <a:spcAft>
                <a:spcPts val="600"/>
              </a:spcAft>
            </a:pPr>
            <a:r>
              <a:rPr lang="en-US" sz="1700" dirty="0"/>
              <a:t>—&gt; cost-efficiency of funds spent in organic extension (in the French 		context) is around 3,000 Euros / farm conversion. </a:t>
            </a:r>
          </a:p>
        </p:txBody>
      </p:sp>
      <p:pic>
        <p:nvPicPr>
          <p:cNvPr id="7" name="Content Placeholder 8" descr="CAB French.png"/>
          <p:cNvPicPr>
            <a:picLocks noChangeAspect="1"/>
          </p:cNvPicPr>
          <p:nvPr/>
        </p:nvPicPr>
        <p:blipFill>
          <a:blip r:embed="rId3">
            <a:extLst>
              <a:ext uri="{28A0092B-C50C-407E-A947-70E740481C1C}">
                <a14:useLocalDpi xmlns:a14="http://schemas.microsoft.com/office/drawing/2010/main" val="0"/>
              </a:ext>
            </a:extLst>
          </a:blip>
          <a:srcRect t="1836" b="1836"/>
          <a:stretch>
            <a:fillRect/>
          </a:stretch>
        </p:blipFill>
        <p:spPr>
          <a:xfrm>
            <a:off x="1556455" y="2548313"/>
            <a:ext cx="5672667" cy="3177342"/>
          </a:xfrm>
          <a:prstGeom prst="rect">
            <a:avLst/>
          </a:prstGeom>
        </p:spPr>
      </p:pic>
    </p:spTree>
    <p:extLst>
      <p:ext uri="{BB962C8B-B14F-4D97-AF65-F5344CB8AC3E}">
        <p14:creationId xmlns:p14="http://schemas.microsoft.com/office/powerpoint/2010/main" val="280023632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Support to organic research &amp; extension: </a:t>
            </a:r>
            <a:r>
              <a:rPr lang="en-US" dirty="0" smtClean="0"/>
              <a:t>Tunisian </a:t>
            </a:r>
            <a:r>
              <a:rPr lang="en-US" dirty="0"/>
              <a:t>example</a:t>
            </a:r>
            <a:br>
              <a:rPr lang="en-US" dirty="0"/>
            </a:br>
            <a:endParaRPr lang="en-US" dirty="0"/>
          </a:p>
        </p:txBody>
      </p:sp>
      <p:sp>
        <p:nvSpPr>
          <p:cNvPr id="4" name="Slide Number Placeholder 3"/>
          <p:cNvSpPr>
            <a:spLocks noGrp="1"/>
          </p:cNvSpPr>
          <p:nvPr>
            <p:ph type="sldNum" sz="quarter" idx="4"/>
          </p:nvPr>
        </p:nvSpPr>
        <p:spPr/>
        <p:txBody>
          <a:bodyPr/>
          <a:lstStyle/>
          <a:p>
            <a:fld id="{5D5447A0-53F5-A642-8614-F3F890D89D69}" type="slidenum">
              <a:rPr lang="en-US" smtClean="0"/>
              <a:pPr/>
              <a:t>26</a:t>
            </a:fld>
            <a:endParaRPr lang="en-US" dirty="0"/>
          </a:p>
        </p:txBody>
      </p:sp>
      <p:sp>
        <p:nvSpPr>
          <p:cNvPr id="5" name="Content Placeholder 3"/>
          <p:cNvSpPr txBox="1">
            <a:spLocks/>
          </p:cNvSpPr>
          <p:nvPr/>
        </p:nvSpPr>
        <p:spPr>
          <a:xfrm>
            <a:off x="603013" y="3859137"/>
            <a:ext cx="4476986" cy="614941"/>
          </a:xfrm>
          <a:prstGeom prst="rect">
            <a:avLst/>
          </a:prstGeom>
        </p:spPr>
        <p:txBody>
          <a:bodyPr vert="horz" lIns="91440" tIns="45720" rIns="91440" bIns="45720" rtlCol="0">
            <a:normAutofit fontScale="92500"/>
          </a:bodyPr>
          <a:lstStyle>
            <a:lvl1pPr marL="342900" indent="-342900" algn="l" defTabSz="457200" rtl="0" eaLnBrk="1" latinLnBrk="0" hangingPunct="1">
              <a:spcBef>
                <a:spcPct val="20000"/>
              </a:spcBef>
              <a:buFont typeface="Arial"/>
              <a:buChar char="•"/>
              <a:defRPr sz="2600" kern="1200">
                <a:solidFill>
                  <a:schemeClr val="tx2"/>
                </a:solidFill>
                <a:latin typeface="+mn-lt"/>
                <a:ea typeface="+mn-ea"/>
                <a:cs typeface="+mn-cs"/>
              </a:defRPr>
            </a:lvl1pPr>
            <a:lvl2pPr marL="742950" indent="-285750" algn="l" defTabSz="457200" rtl="0" eaLnBrk="1" latinLnBrk="0" hangingPunct="1">
              <a:spcBef>
                <a:spcPct val="20000"/>
              </a:spcBef>
              <a:buFont typeface="Arial"/>
              <a:buChar char="–"/>
              <a:defRPr sz="2600"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2600" kern="1200">
                <a:solidFill>
                  <a:schemeClr val="tx2"/>
                </a:solidFill>
                <a:latin typeface="+mn-lt"/>
                <a:ea typeface="+mn-ea"/>
                <a:cs typeface="+mn-cs"/>
              </a:defRPr>
            </a:lvl3pPr>
            <a:lvl4pPr marL="1600200" indent="-228600" algn="l" defTabSz="457200" rtl="0" eaLnBrk="1" latinLnBrk="0" hangingPunct="1">
              <a:spcBef>
                <a:spcPct val="20000"/>
              </a:spcBef>
              <a:buFont typeface="Arial"/>
              <a:buChar char="–"/>
              <a:defRPr sz="2600" kern="1200">
                <a:solidFill>
                  <a:schemeClr val="tx2"/>
                </a:solidFill>
                <a:latin typeface="+mn-lt"/>
                <a:ea typeface="+mn-ea"/>
                <a:cs typeface="+mn-cs"/>
              </a:defRPr>
            </a:lvl4pPr>
            <a:lvl5pPr marL="2057400" indent="-228600" algn="l" defTabSz="457200" rtl="0" eaLnBrk="1" latinLnBrk="0" hangingPunct="1">
              <a:spcBef>
                <a:spcPct val="20000"/>
              </a:spcBef>
              <a:buFont typeface="Arial"/>
              <a:buChar char="»"/>
              <a:defRPr sz="26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dirty="0" smtClean="0">
                <a:latin typeface="+mj-lt"/>
                <a:cs typeface="Arial"/>
              </a:rPr>
              <a:t>Organic </a:t>
            </a:r>
            <a:r>
              <a:rPr lang="en-US" sz="2000" dirty="0">
                <a:latin typeface="+mj-lt"/>
                <a:cs typeface="Arial"/>
              </a:rPr>
              <a:t>farmer field schools in 2006</a:t>
            </a:r>
          </a:p>
          <a:p>
            <a:pPr marL="0" indent="0">
              <a:buNone/>
            </a:pPr>
            <a:endParaRPr lang="en-US" sz="2000" dirty="0" smtClean="0">
              <a:latin typeface="Arial"/>
              <a:cs typeface="Arial"/>
            </a:endParaRPr>
          </a:p>
          <a:p>
            <a:pPr marL="0" indent="0">
              <a:buNone/>
            </a:pPr>
            <a:endParaRPr lang="en-US" sz="2000" dirty="0">
              <a:latin typeface="Arial"/>
              <a:cs typeface="Arial"/>
            </a:endParaRPr>
          </a:p>
          <a:p>
            <a:pPr marL="0" indent="0">
              <a:buNone/>
            </a:pPr>
            <a:endParaRPr lang="en-US" sz="2000" dirty="0" smtClean="0">
              <a:latin typeface="Arial"/>
              <a:cs typeface="Arial"/>
            </a:endParaRPr>
          </a:p>
          <a:p>
            <a:pPr marL="0" indent="0">
              <a:buNone/>
            </a:pPr>
            <a:endParaRPr lang="en-US" sz="2000" dirty="0">
              <a:latin typeface="Arial"/>
              <a:cs typeface="Arial"/>
            </a:endParaRPr>
          </a:p>
          <a:p>
            <a:pPr marL="0" indent="0">
              <a:buNone/>
            </a:pPr>
            <a:endParaRPr lang="en-US" sz="2000" dirty="0" smtClean="0">
              <a:latin typeface="Arial"/>
              <a:cs typeface="Arial"/>
            </a:endParaRPr>
          </a:p>
          <a:p>
            <a:pPr marL="0" indent="0">
              <a:buNone/>
            </a:pPr>
            <a:endParaRPr lang="en-US" sz="2000" dirty="0" smtClean="0">
              <a:latin typeface="Arial"/>
              <a:cs typeface="Arial"/>
            </a:endParaRPr>
          </a:p>
          <a:p>
            <a:pPr marL="0" indent="0">
              <a:buNone/>
            </a:pPr>
            <a:endParaRPr lang="en-US" sz="2000" dirty="0">
              <a:latin typeface="Arial"/>
              <a:cs typeface="Arial"/>
            </a:endParaRPr>
          </a:p>
          <a:p>
            <a:pPr marL="0" indent="0">
              <a:buNone/>
            </a:pPr>
            <a:endParaRPr lang="en-US" sz="2000" dirty="0" smtClean="0">
              <a:latin typeface="Arial"/>
              <a:cs typeface="Arial"/>
            </a:endParaRPr>
          </a:p>
          <a:p>
            <a:pPr marL="0" indent="0">
              <a:buNone/>
            </a:pPr>
            <a:endParaRPr lang="en-US" sz="2000" dirty="0">
              <a:latin typeface="Arial"/>
              <a:cs typeface="Arial"/>
            </a:endParaRPr>
          </a:p>
          <a:p>
            <a:pPr marL="0" indent="0">
              <a:buNone/>
            </a:pPr>
            <a:endParaRPr lang="en-US" sz="2000" dirty="0" smtClean="0">
              <a:latin typeface="Arial"/>
              <a:cs typeface="Arial"/>
            </a:endParaRPr>
          </a:p>
          <a:p>
            <a:pPr marL="0" indent="0">
              <a:buNone/>
            </a:pPr>
            <a:endParaRPr lang="en-US" sz="2000" dirty="0" smtClean="0">
              <a:latin typeface="Arial"/>
              <a:cs typeface="Arial"/>
            </a:endParaRPr>
          </a:p>
          <a:p>
            <a:pPr marL="0" indent="0">
              <a:buNone/>
            </a:pPr>
            <a:endParaRPr lang="en-US" sz="2000" dirty="0">
              <a:latin typeface="Arial"/>
              <a:cs typeface="Arial"/>
            </a:endParaRPr>
          </a:p>
        </p:txBody>
      </p:sp>
      <p:pic>
        <p:nvPicPr>
          <p:cNvPr id="6" name="Picture 5"/>
          <p:cNvPicPr>
            <a:picLocks noChangeAspect="1"/>
          </p:cNvPicPr>
          <p:nvPr/>
        </p:nvPicPr>
        <p:blipFill>
          <a:blip r:embed="rId3"/>
          <a:stretch>
            <a:fillRect/>
          </a:stretch>
        </p:blipFill>
        <p:spPr>
          <a:xfrm>
            <a:off x="5079999" y="1857880"/>
            <a:ext cx="4120444" cy="2884311"/>
          </a:xfrm>
          <a:prstGeom prst="rect">
            <a:avLst/>
          </a:prstGeom>
        </p:spPr>
      </p:pic>
      <p:pic>
        <p:nvPicPr>
          <p:cNvPr id="7" name="Picture 6"/>
          <p:cNvPicPr>
            <a:picLocks noChangeAspect="1"/>
          </p:cNvPicPr>
          <p:nvPr/>
        </p:nvPicPr>
        <p:blipFill>
          <a:blip r:embed="rId4"/>
          <a:stretch>
            <a:fillRect/>
          </a:stretch>
        </p:blipFill>
        <p:spPr>
          <a:xfrm>
            <a:off x="1457483" y="1349880"/>
            <a:ext cx="3360013" cy="2361342"/>
          </a:xfrm>
          <a:prstGeom prst="rect">
            <a:avLst/>
          </a:prstGeom>
        </p:spPr>
      </p:pic>
      <p:pic>
        <p:nvPicPr>
          <p:cNvPr id="8" name="Picture 7"/>
          <p:cNvPicPr>
            <a:picLocks noChangeAspect="1"/>
          </p:cNvPicPr>
          <p:nvPr/>
        </p:nvPicPr>
        <p:blipFill>
          <a:blip r:embed="rId5"/>
          <a:stretch>
            <a:fillRect/>
          </a:stretch>
        </p:blipFill>
        <p:spPr>
          <a:xfrm>
            <a:off x="0" y="4408378"/>
            <a:ext cx="4462875" cy="2449622"/>
          </a:xfrm>
          <a:prstGeom prst="rect">
            <a:avLst/>
          </a:prstGeom>
        </p:spPr>
      </p:pic>
      <p:sp>
        <p:nvSpPr>
          <p:cNvPr id="9" name="Content Placeholder 3"/>
          <p:cNvSpPr txBox="1">
            <a:spLocks/>
          </p:cNvSpPr>
          <p:nvPr/>
        </p:nvSpPr>
        <p:spPr>
          <a:xfrm>
            <a:off x="4684886" y="5116190"/>
            <a:ext cx="3913013" cy="1195461"/>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600" kern="1200">
                <a:solidFill>
                  <a:schemeClr val="tx2"/>
                </a:solidFill>
                <a:latin typeface="+mn-lt"/>
                <a:ea typeface="+mn-ea"/>
                <a:cs typeface="+mn-cs"/>
              </a:defRPr>
            </a:lvl1pPr>
            <a:lvl2pPr marL="742950" indent="-285750" algn="l" defTabSz="457200" rtl="0" eaLnBrk="1" latinLnBrk="0" hangingPunct="1">
              <a:spcBef>
                <a:spcPct val="20000"/>
              </a:spcBef>
              <a:buFont typeface="Arial"/>
              <a:buChar char="–"/>
              <a:defRPr sz="2600"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2600" kern="1200">
                <a:solidFill>
                  <a:schemeClr val="tx2"/>
                </a:solidFill>
                <a:latin typeface="+mn-lt"/>
                <a:ea typeface="+mn-ea"/>
                <a:cs typeface="+mn-cs"/>
              </a:defRPr>
            </a:lvl3pPr>
            <a:lvl4pPr marL="1600200" indent="-228600" algn="l" defTabSz="457200" rtl="0" eaLnBrk="1" latinLnBrk="0" hangingPunct="1">
              <a:spcBef>
                <a:spcPct val="20000"/>
              </a:spcBef>
              <a:buFont typeface="Arial"/>
              <a:buChar char="–"/>
              <a:defRPr sz="2600" kern="1200">
                <a:solidFill>
                  <a:schemeClr val="tx2"/>
                </a:solidFill>
                <a:latin typeface="+mn-lt"/>
                <a:ea typeface="+mn-ea"/>
                <a:cs typeface="+mn-cs"/>
              </a:defRPr>
            </a:lvl4pPr>
            <a:lvl5pPr marL="2057400" indent="-228600" algn="l" defTabSz="457200" rtl="0" eaLnBrk="1" latinLnBrk="0" hangingPunct="1">
              <a:spcBef>
                <a:spcPct val="20000"/>
              </a:spcBef>
              <a:buFont typeface="Arial"/>
              <a:buChar char="»"/>
              <a:defRPr sz="26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dirty="0" smtClean="0">
                <a:latin typeface="+mj-lt"/>
                <a:cs typeface="Arial"/>
              </a:rPr>
              <a:t>Experimental station from the CTAB (Technical center for organic agriculture)</a:t>
            </a:r>
            <a:endParaRPr lang="en-US" sz="2000" dirty="0">
              <a:latin typeface="+mj-lt"/>
              <a:cs typeface="Arial"/>
            </a:endParaRPr>
          </a:p>
          <a:p>
            <a:pPr marL="0" indent="0">
              <a:buNone/>
            </a:pPr>
            <a:endParaRPr lang="en-US" sz="2000" dirty="0" smtClean="0">
              <a:latin typeface="+mj-lt"/>
              <a:cs typeface="Arial"/>
            </a:endParaRPr>
          </a:p>
          <a:p>
            <a:pPr marL="0" indent="0">
              <a:buNone/>
            </a:pPr>
            <a:endParaRPr lang="en-US" sz="2000" dirty="0">
              <a:latin typeface="+mj-lt"/>
              <a:cs typeface="Arial"/>
            </a:endParaRPr>
          </a:p>
          <a:p>
            <a:pPr marL="0" indent="0">
              <a:buNone/>
            </a:pPr>
            <a:endParaRPr lang="en-US" sz="2000" dirty="0" smtClean="0">
              <a:latin typeface="+mj-lt"/>
              <a:cs typeface="Arial"/>
            </a:endParaRPr>
          </a:p>
          <a:p>
            <a:pPr marL="0" indent="0">
              <a:buNone/>
            </a:pPr>
            <a:endParaRPr lang="en-US" sz="2000" dirty="0">
              <a:latin typeface="+mj-lt"/>
              <a:cs typeface="Arial"/>
            </a:endParaRPr>
          </a:p>
          <a:p>
            <a:pPr marL="0" indent="0">
              <a:buNone/>
            </a:pPr>
            <a:endParaRPr lang="en-US" sz="2000" dirty="0" smtClean="0">
              <a:latin typeface="+mj-lt"/>
              <a:cs typeface="Arial"/>
            </a:endParaRPr>
          </a:p>
          <a:p>
            <a:pPr marL="0" indent="0">
              <a:buNone/>
            </a:pPr>
            <a:endParaRPr lang="en-US" sz="2000" dirty="0" smtClean="0">
              <a:latin typeface="+mj-lt"/>
              <a:cs typeface="Arial"/>
            </a:endParaRPr>
          </a:p>
          <a:p>
            <a:pPr marL="0" indent="0">
              <a:buNone/>
            </a:pPr>
            <a:endParaRPr lang="en-US" sz="2000" dirty="0">
              <a:latin typeface="+mj-lt"/>
              <a:cs typeface="Arial"/>
            </a:endParaRPr>
          </a:p>
          <a:p>
            <a:pPr marL="0" indent="0">
              <a:buNone/>
            </a:pPr>
            <a:endParaRPr lang="en-US" sz="2000" dirty="0" smtClean="0">
              <a:latin typeface="+mj-lt"/>
              <a:cs typeface="Arial"/>
            </a:endParaRPr>
          </a:p>
          <a:p>
            <a:pPr marL="0" indent="0">
              <a:buNone/>
            </a:pPr>
            <a:endParaRPr lang="en-US" sz="2000" dirty="0">
              <a:latin typeface="+mj-lt"/>
              <a:cs typeface="Arial"/>
            </a:endParaRPr>
          </a:p>
          <a:p>
            <a:pPr marL="0" indent="0">
              <a:buNone/>
            </a:pPr>
            <a:endParaRPr lang="en-US" sz="2000" dirty="0" smtClean="0">
              <a:latin typeface="+mj-lt"/>
              <a:cs typeface="Arial"/>
            </a:endParaRPr>
          </a:p>
          <a:p>
            <a:pPr marL="0" indent="0">
              <a:buNone/>
            </a:pPr>
            <a:endParaRPr lang="en-US" sz="2000" dirty="0" smtClean="0">
              <a:latin typeface="+mj-lt"/>
              <a:cs typeface="Arial"/>
            </a:endParaRPr>
          </a:p>
          <a:p>
            <a:pPr marL="0" indent="0">
              <a:buNone/>
            </a:pPr>
            <a:endParaRPr lang="en-US" sz="2000" dirty="0">
              <a:latin typeface="+mj-lt"/>
              <a:cs typeface="Arial"/>
            </a:endParaRPr>
          </a:p>
        </p:txBody>
      </p:sp>
    </p:spTree>
    <p:extLst>
      <p:ext uri="{BB962C8B-B14F-4D97-AF65-F5344CB8AC3E}">
        <p14:creationId xmlns:p14="http://schemas.microsoft.com/office/powerpoint/2010/main" val="1219741159"/>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dirty="0"/>
              <a:t>Support for organic input development and use: Example of The Philippines</a:t>
            </a:r>
            <a:br>
              <a:rPr lang="en-US" sz="3000" dirty="0"/>
            </a:br>
            <a:endParaRPr lang="en-US" sz="3000" dirty="0"/>
          </a:p>
        </p:txBody>
      </p:sp>
      <p:sp>
        <p:nvSpPr>
          <p:cNvPr id="3" name="Text Placeholder 2"/>
          <p:cNvSpPr>
            <a:spLocks noGrp="1"/>
          </p:cNvSpPr>
          <p:nvPr>
            <p:ph type="body" sz="quarter" idx="10"/>
          </p:nvPr>
        </p:nvSpPr>
        <p:spPr>
          <a:xfrm>
            <a:off x="457954" y="2857499"/>
            <a:ext cx="8458200" cy="3495675"/>
          </a:xfrm>
        </p:spPr>
        <p:txBody>
          <a:bodyPr/>
          <a:lstStyle/>
          <a:p>
            <a:pPr marL="0" indent="0">
              <a:spcAft>
                <a:spcPts val="1800"/>
              </a:spcAft>
              <a:buNone/>
            </a:pPr>
            <a:r>
              <a:rPr lang="en-US" sz="1700" dirty="0"/>
              <a:t>Between 2011 and </a:t>
            </a:r>
            <a:r>
              <a:rPr lang="en-US" sz="1700" dirty="0" smtClean="0"/>
              <a:t>2016, </a:t>
            </a:r>
            <a:r>
              <a:rPr lang="en-US" sz="1700" dirty="0"/>
              <a:t>the government</a:t>
            </a:r>
            <a:r>
              <a:rPr lang="en-US" sz="1700" dirty="0" smtClean="0"/>
              <a:t>:</a:t>
            </a:r>
            <a:endParaRPr lang="en-US" sz="1700" dirty="0"/>
          </a:p>
          <a:p>
            <a:pPr>
              <a:spcAft>
                <a:spcPts val="600"/>
              </a:spcAft>
            </a:pPr>
            <a:r>
              <a:rPr lang="en-US" sz="1700" dirty="0"/>
              <a:t>established, maintained and upgraded 746 organic input product facilities. </a:t>
            </a:r>
          </a:p>
          <a:p>
            <a:pPr>
              <a:spcAft>
                <a:spcPts val="600"/>
              </a:spcAft>
            </a:pPr>
            <a:r>
              <a:rPr lang="en-US" sz="1700" dirty="0"/>
              <a:t>It distributed more than</a:t>
            </a:r>
            <a:r>
              <a:rPr lang="en-US" sz="1700" dirty="0" smtClean="0"/>
              <a:t>:</a:t>
            </a:r>
            <a:endParaRPr lang="en-US" sz="1700" dirty="0"/>
          </a:p>
          <a:p>
            <a:pPr lvl="1">
              <a:spcAft>
                <a:spcPts val="600"/>
              </a:spcAft>
            </a:pPr>
            <a:r>
              <a:rPr lang="en-US" sz="1700" dirty="0" smtClean="0"/>
              <a:t>199,000 </a:t>
            </a:r>
            <a:r>
              <a:rPr lang="en-US" sz="1700" dirty="0"/>
              <a:t>kg of organic seeds, </a:t>
            </a:r>
          </a:p>
          <a:p>
            <a:pPr lvl="1">
              <a:spcAft>
                <a:spcPts val="600"/>
              </a:spcAft>
            </a:pPr>
            <a:r>
              <a:rPr lang="en-US" sz="1700" dirty="0" smtClean="0"/>
              <a:t>233</a:t>
            </a:r>
            <a:r>
              <a:rPr lang="en-US" sz="1700" dirty="0" smtClean="0"/>
              <a:t>,000 </a:t>
            </a:r>
            <a:r>
              <a:rPr lang="en-US" sz="1700" dirty="0"/>
              <a:t>planting materials, </a:t>
            </a:r>
          </a:p>
          <a:p>
            <a:pPr lvl="1">
              <a:spcAft>
                <a:spcPts val="600"/>
              </a:spcAft>
            </a:pPr>
            <a:r>
              <a:rPr lang="en-US" sz="1700" dirty="0" smtClean="0"/>
              <a:t>1.1 MT of </a:t>
            </a:r>
            <a:r>
              <a:rPr lang="en-US" sz="1700" dirty="0"/>
              <a:t>organic fertilizers and other inputs, </a:t>
            </a:r>
          </a:p>
          <a:p>
            <a:pPr lvl="1">
              <a:spcAft>
                <a:spcPts val="600"/>
              </a:spcAft>
            </a:pPr>
            <a:r>
              <a:rPr lang="en-US" sz="1700" dirty="0" smtClean="0"/>
              <a:t>4.4 million </a:t>
            </a:r>
            <a:r>
              <a:rPr lang="en-US" sz="1700" dirty="0"/>
              <a:t>pcs of Bio Control Agents. </a:t>
            </a:r>
          </a:p>
          <a:p>
            <a:pPr>
              <a:spcAft>
                <a:spcPts val="600"/>
              </a:spcAft>
            </a:pPr>
            <a:r>
              <a:rPr lang="en-US" sz="1700" dirty="0" smtClean="0"/>
              <a:t>Worms </a:t>
            </a:r>
            <a:r>
              <a:rPr lang="en-US" sz="1700" dirty="0"/>
              <a:t>given to thousands of households to start on-farm </a:t>
            </a:r>
            <a:r>
              <a:rPr lang="en-US" sz="1700" dirty="0" err="1" smtClean="0"/>
              <a:t>vermicompost</a:t>
            </a:r>
            <a:r>
              <a:rPr lang="en-US" sz="1700" dirty="0" smtClean="0"/>
              <a:t>.</a:t>
            </a:r>
            <a:endParaRPr lang="en-US" sz="1700" dirty="0"/>
          </a:p>
          <a:p>
            <a:pPr>
              <a:spcAft>
                <a:spcPts val="600"/>
              </a:spcAft>
            </a:pPr>
            <a:r>
              <a:rPr lang="en-US" sz="1700" dirty="0"/>
              <a:t>The government also distributed thousands of organic animals, including organic fish fingerlings and brood stock.</a:t>
            </a:r>
          </a:p>
        </p:txBody>
      </p:sp>
      <p:sp>
        <p:nvSpPr>
          <p:cNvPr id="4" name="Slide Number Placeholder 3"/>
          <p:cNvSpPr>
            <a:spLocks noGrp="1"/>
          </p:cNvSpPr>
          <p:nvPr>
            <p:ph type="sldNum" sz="quarter" idx="4"/>
          </p:nvPr>
        </p:nvSpPr>
        <p:spPr/>
        <p:txBody>
          <a:bodyPr/>
          <a:lstStyle/>
          <a:p>
            <a:fld id="{5D5447A0-53F5-A642-8614-F3F890D89D69}" type="slidenum">
              <a:rPr lang="en-US" smtClean="0"/>
              <a:pPr/>
              <a:t>27</a:t>
            </a:fld>
            <a:endParaRPr lang="en-US" dirty="0"/>
          </a:p>
        </p:txBody>
      </p:sp>
      <p:pic>
        <p:nvPicPr>
          <p:cNvPr id="5" name="Content Placeholder 3"/>
          <p:cNvPicPr>
            <a:picLocks noChangeAspect="1"/>
          </p:cNvPicPr>
          <p:nvPr/>
        </p:nvPicPr>
        <p:blipFill>
          <a:blip r:embed="rId2"/>
          <a:srcRect t="12417" b="12417"/>
          <a:stretch>
            <a:fillRect/>
          </a:stretch>
        </p:blipFill>
        <p:spPr>
          <a:xfrm>
            <a:off x="5319888" y="1203750"/>
            <a:ext cx="3683001" cy="2062901"/>
          </a:xfrm>
          <a:prstGeom prst="rect">
            <a:avLst/>
          </a:prstGeom>
        </p:spPr>
      </p:pic>
      <p:sp>
        <p:nvSpPr>
          <p:cNvPr id="6" name="Content Placeholder 3"/>
          <p:cNvSpPr txBox="1">
            <a:spLocks/>
          </p:cNvSpPr>
          <p:nvPr/>
        </p:nvSpPr>
        <p:spPr>
          <a:xfrm>
            <a:off x="977900" y="1430303"/>
            <a:ext cx="4246033" cy="80489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600" kern="1200">
                <a:solidFill>
                  <a:schemeClr val="tx2"/>
                </a:solidFill>
                <a:latin typeface="+mn-lt"/>
                <a:ea typeface="+mn-ea"/>
                <a:cs typeface="+mn-cs"/>
              </a:defRPr>
            </a:lvl1pPr>
            <a:lvl2pPr marL="742950" indent="-285750" algn="l" defTabSz="457200" rtl="0" eaLnBrk="1" latinLnBrk="0" hangingPunct="1">
              <a:spcBef>
                <a:spcPct val="20000"/>
              </a:spcBef>
              <a:buFont typeface="Arial"/>
              <a:buChar char="–"/>
              <a:defRPr sz="2600"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2600" kern="1200">
                <a:solidFill>
                  <a:schemeClr val="tx2"/>
                </a:solidFill>
                <a:latin typeface="+mn-lt"/>
                <a:ea typeface="+mn-ea"/>
                <a:cs typeface="+mn-cs"/>
              </a:defRPr>
            </a:lvl3pPr>
            <a:lvl4pPr marL="1600200" indent="-228600" algn="l" defTabSz="457200" rtl="0" eaLnBrk="1" latinLnBrk="0" hangingPunct="1">
              <a:spcBef>
                <a:spcPct val="20000"/>
              </a:spcBef>
              <a:buFont typeface="Arial"/>
              <a:buChar char="–"/>
              <a:defRPr sz="2600" kern="1200">
                <a:solidFill>
                  <a:schemeClr val="tx2"/>
                </a:solidFill>
                <a:latin typeface="+mn-lt"/>
                <a:ea typeface="+mn-ea"/>
                <a:cs typeface="+mn-cs"/>
              </a:defRPr>
            </a:lvl4pPr>
            <a:lvl5pPr marL="2057400" indent="-228600" algn="l" defTabSz="457200" rtl="0" eaLnBrk="1" latinLnBrk="0" hangingPunct="1">
              <a:spcBef>
                <a:spcPct val="20000"/>
              </a:spcBef>
              <a:buFont typeface="Arial"/>
              <a:buChar char="»"/>
              <a:defRPr sz="26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None/>
            </a:pPr>
            <a:r>
              <a:rPr lang="en-US" sz="1600" i="1" dirty="0" smtClean="0">
                <a:cs typeface="Arial"/>
              </a:rPr>
              <a:t>Vermicompost facility built by one of the Local Government Units in The </a:t>
            </a:r>
            <a:r>
              <a:rPr lang="en-US" sz="1600" i="1" dirty="0" smtClean="0">
                <a:cs typeface="Arial"/>
              </a:rPr>
              <a:t>Philippines</a:t>
            </a:r>
            <a:endParaRPr lang="en-US" sz="1600" i="1" dirty="0">
              <a:cs typeface="Arial"/>
            </a:endParaRPr>
          </a:p>
        </p:txBody>
      </p:sp>
    </p:spTree>
    <p:extLst>
      <p:ext uri="{BB962C8B-B14F-4D97-AF65-F5344CB8AC3E}">
        <p14:creationId xmlns:p14="http://schemas.microsoft.com/office/powerpoint/2010/main" val="1791382961"/>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9492" y="243934"/>
            <a:ext cx="8254807" cy="1143000"/>
          </a:xfrm>
        </p:spPr>
        <p:txBody>
          <a:bodyPr/>
          <a:lstStyle/>
          <a:p>
            <a:r>
              <a:rPr lang="en-US" sz="3000" dirty="0"/>
              <a:t>Organic management in public </a:t>
            </a:r>
            <a:r>
              <a:rPr lang="en-US" sz="3000" dirty="0" smtClean="0"/>
              <a:t>areas (1) </a:t>
            </a:r>
            <a:endParaRPr lang="en-US" sz="3000" dirty="0"/>
          </a:p>
        </p:txBody>
      </p:sp>
      <p:sp>
        <p:nvSpPr>
          <p:cNvPr id="4" name="Slide Number Placeholder 3"/>
          <p:cNvSpPr>
            <a:spLocks noGrp="1"/>
          </p:cNvSpPr>
          <p:nvPr>
            <p:ph type="sldNum" sz="quarter" idx="4"/>
          </p:nvPr>
        </p:nvSpPr>
        <p:spPr/>
        <p:txBody>
          <a:bodyPr/>
          <a:lstStyle/>
          <a:p>
            <a:fld id="{5D5447A0-53F5-A642-8614-F3F890D89D69}" type="slidenum">
              <a:rPr lang="en-US" smtClean="0"/>
              <a:pPr/>
              <a:t>28</a:t>
            </a:fld>
            <a:endParaRPr lang="en-US" dirty="0"/>
          </a:p>
        </p:txBody>
      </p:sp>
      <p:pic>
        <p:nvPicPr>
          <p:cNvPr id="8" name="Content Placeholder 5" descr="Screen Shot 2016-10-10 at 15.10.37.png"/>
          <p:cNvPicPr>
            <a:picLocks noChangeAspect="1"/>
          </p:cNvPicPr>
          <p:nvPr/>
        </p:nvPicPr>
        <p:blipFill>
          <a:blip r:embed="rId2">
            <a:extLst>
              <a:ext uri="{28A0092B-C50C-407E-A947-70E740481C1C}">
                <a14:useLocalDpi xmlns:a14="http://schemas.microsoft.com/office/drawing/2010/main" val="0"/>
              </a:ext>
            </a:extLst>
          </a:blip>
          <a:srcRect l="20328" r="20328"/>
          <a:stretch>
            <a:fillRect/>
          </a:stretch>
        </p:blipFill>
        <p:spPr>
          <a:xfrm>
            <a:off x="4466012" y="1440970"/>
            <a:ext cx="4677987" cy="2620208"/>
          </a:xfrm>
          <a:prstGeom prst="rect">
            <a:avLst/>
          </a:prstGeom>
        </p:spPr>
      </p:pic>
      <p:pic>
        <p:nvPicPr>
          <p:cNvPr id="9" name="Picture 8" descr="Screen Shot 2016-10-10 at 15.09.2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61690"/>
            <a:ext cx="6067778" cy="2396310"/>
          </a:xfrm>
          <a:prstGeom prst="rect">
            <a:avLst/>
          </a:prstGeom>
        </p:spPr>
      </p:pic>
      <p:sp>
        <p:nvSpPr>
          <p:cNvPr id="10" name="Content Placeholder 3"/>
          <p:cNvSpPr txBox="1">
            <a:spLocks/>
          </p:cNvSpPr>
          <p:nvPr/>
        </p:nvSpPr>
        <p:spPr>
          <a:xfrm>
            <a:off x="165888" y="2034582"/>
            <a:ext cx="4300124" cy="133585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600" kern="1200">
                <a:solidFill>
                  <a:schemeClr val="tx2"/>
                </a:solidFill>
                <a:latin typeface="+mn-lt"/>
                <a:ea typeface="+mn-ea"/>
                <a:cs typeface="+mn-cs"/>
              </a:defRPr>
            </a:lvl1pPr>
            <a:lvl2pPr marL="742950" indent="-285750" algn="l" defTabSz="457200" rtl="0" eaLnBrk="1" latinLnBrk="0" hangingPunct="1">
              <a:spcBef>
                <a:spcPct val="20000"/>
              </a:spcBef>
              <a:buFont typeface="Arial"/>
              <a:buChar char="–"/>
              <a:defRPr sz="2600"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2600" kern="1200">
                <a:solidFill>
                  <a:schemeClr val="tx2"/>
                </a:solidFill>
                <a:latin typeface="+mn-lt"/>
                <a:ea typeface="+mn-ea"/>
                <a:cs typeface="+mn-cs"/>
              </a:defRPr>
            </a:lvl3pPr>
            <a:lvl4pPr marL="1600200" indent="-228600" algn="l" defTabSz="457200" rtl="0" eaLnBrk="1" latinLnBrk="0" hangingPunct="1">
              <a:spcBef>
                <a:spcPct val="20000"/>
              </a:spcBef>
              <a:buFont typeface="Arial"/>
              <a:buChar char="–"/>
              <a:defRPr sz="2600" kern="1200">
                <a:solidFill>
                  <a:schemeClr val="tx2"/>
                </a:solidFill>
                <a:latin typeface="+mn-lt"/>
                <a:ea typeface="+mn-ea"/>
                <a:cs typeface="+mn-cs"/>
              </a:defRPr>
            </a:lvl4pPr>
            <a:lvl5pPr marL="2057400" indent="-228600" algn="l" defTabSz="457200" rtl="0" eaLnBrk="1" latinLnBrk="0" hangingPunct="1">
              <a:spcBef>
                <a:spcPct val="20000"/>
              </a:spcBef>
              <a:buFont typeface="Arial"/>
              <a:buChar char="»"/>
              <a:defRPr sz="26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i="1" dirty="0" smtClean="0">
                <a:cs typeface="Arial"/>
              </a:rPr>
              <a:t>City of </a:t>
            </a:r>
            <a:r>
              <a:rPr lang="en-US" sz="1800" i="1" dirty="0" err="1" smtClean="0">
                <a:cs typeface="Arial"/>
              </a:rPr>
              <a:t>Münster</a:t>
            </a:r>
            <a:r>
              <a:rPr lang="en-US" sz="1800" i="1" dirty="0" smtClean="0">
                <a:cs typeface="Arial"/>
              </a:rPr>
              <a:t>, Germany: stopped using synthetic pesticides in green public spaces since 1989</a:t>
            </a:r>
          </a:p>
          <a:p>
            <a:pPr marL="0" indent="0">
              <a:buNone/>
            </a:pPr>
            <a:endParaRPr lang="en-US" sz="1800" i="1" dirty="0">
              <a:cs typeface="Arial"/>
            </a:endParaRPr>
          </a:p>
        </p:txBody>
      </p:sp>
    </p:spTree>
    <p:extLst>
      <p:ext uri="{BB962C8B-B14F-4D97-AF65-F5344CB8AC3E}">
        <p14:creationId xmlns:p14="http://schemas.microsoft.com/office/powerpoint/2010/main" val="3759985887"/>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9492" y="243934"/>
            <a:ext cx="8127807" cy="1143000"/>
          </a:xfrm>
        </p:spPr>
        <p:txBody>
          <a:bodyPr/>
          <a:lstStyle/>
          <a:p>
            <a:r>
              <a:rPr lang="en-US" sz="3000" dirty="0"/>
              <a:t>Organic management in public areas (2)</a:t>
            </a:r>
          </a:p>
        </p:txBody>
      </p:sp>
      <p:sp>
        <p:nvSpPr>
          <p:cNvPr id="4" name="Slide Number Placeholder 3"/>
          <p:cNvSpPr>
            <a:spLocks noGrp="1"/>
          </p:cNvSpPr>
          <p:nvPr>
            <p:ph type="sldNum" sz="quarter" idx="4"/>
          </p:nvPr>
        </p:nvSpPr>
        <p:spPr/>
        <p:txBody>
          <a:bodyPr/>
          <a:lstStyle/>
          <a:p>
            <a:fld id="{5D5447A0-53F5-A642-8614-F3F890D89D69}" type="slidenum">
              <a:rPr lang="en-US" smtClean="0"/>
              <a:pPr/>
              <a:t>29</a:t>
            </a:fld>
            <a:endParaRPr lang="en-US" dirty="0"/>
          </a:p>
        </p:txBody>
      </p:sp>
      <p:sp>
        <p:nvSpPr>
          <p:cNvPr id="11" name="Content Placeholder 3"/>
          <p:cNvSpPr txBox="1">
            <a:spLocks/>
          </p:cNvSpPr>
          <p:nvPr/>
        </p:nvSpPr>
        <p:spPr>
          <a:xfrm>
            <a:off x="193793" y="2611801"/>
            <a:ext cx="3898430" cy="1828496"/>
          </a:xfrm>
          <a:prstGeom prst="rect">
            <a:avLst/>
          </a:prstGeom>
        </p:spPr>
        <p:txBody>
          <a:bodyPr vert="horz" lIns="91440" tIns="45720" rIns="91440" bIns="45720" rtlCol="0">
            <a:normAutofit/>
          </a:bodyPr>
          <a:lstStyle>
            <a:defPPr>
              <a:defRPr lang="en-US"/>
            </a:defPPr>
            <a:lvl1pPr indent="0">
              <a:spcBef>
                <a:spcPct val="20000"/>
              </a:spcBef>
              <a:buFont typeface="Arial"/>
              <a:buNone/>
              <a:defRPr sz="2000" i="1">
                <a:solidFill>
                  <a:schemeClr val="tx2"/>
                </a:solidFill>
                <a:latin typeface="Arial"/>
                <a:cs typeface="Arial"/>
              </a:defRPr>
            </a:lvl1pPr>
            <a:lvl2pPr marL="742950" indent="-285750">
              <a:spcBef>
                <a:spcPct val="20000"/>
              </a:spcBef>
              <a:buFont typeface="Arial"/>
              <a:buChar char="–"/>
              <a:defRPr sz="2600">
                <a:solidFill>
                  <a:schemeClr val="tx2"/>
                </a:solidFill>
              </a:defRPr>
            </a:lvl2pPr>
            <a:lvl3pPr marL="1143000" indent="-228600">
              <a:spcBef>
                <a:spcPct val="20000"/>
              </a:spcBef>
              <a:buFont typeface="Arial"/>
              <a:buChar char="•"/>
              <a:defRPr sz="2600">
                <a:solidFill>
                  <a:schemeClr val="tx2"/>
                </a:solidFill>
              </a:defRPr>
            </a:lvl3pPr>
            <a:lvl4pPr marL="1600200" indent="-228600">
              <a:spcBef>
                <a:spcPct val="20000"/>
              </a:spcBef>
              <a:buFont typeface="Arial"/>
              <a:buChar char="–"/>
              <a:defRPr sz="2600">
                <a:solidFill>
                  <a:schemeClr val="tx2"/>
                </a:solidFill>
              </a:defRPr>
            </a:lvl4pPr>
            <a:lvl5pPr marL="2057400" indent="-228600">
              <a:spcBef>
                <a:spcPct val="20000"/>
              </a:spcBef>
              <a:buFont typeface="Arial"/>
              <a:buChar char="»"/>
              <a:defRPr sz="2600">
                <a:solidFill>
                  <a:schemeClr val="tx2"/>
                </a:solidFill>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r>
              <a:rPr lang="en-US" sz="1600" i="0" dirty="0">
                <a:solidFill>
                  <a:schemeClr val="tx1"/>
                </a:solidFill>
                <a:latin typeface="+mn-lt"/>
              </a:rPr>
              <a:t>In France, the government </a:t>
            </a:r>
            <a:r>
              <a:rPr lang="en-US" sz="1600" i="0" dirty="0" smtClean="0">
                <a:solidFill>
                  <a:schemeClr val="tx1"/>
                </a:solidFill>
                <a:latin typeface="+mn-lt"/>
              </a:rPr>
              <a:t>passed </a:t>
            </a:r>
            <a:r>
              <a:rPr lang="en-US" sz="1600" i="0" dirty="0">
                <a:solidFill>
                  <a:schemeClr val="tx1"/>
                </a:solidFill>
                <a:latin typeface="+mn-lt"/>
              </a:rPr>
              <a:t>a law that will ban the use of all non-agricultural </a:t>
            </a:r>
            <a:r>
              <a:rPr lang="en-US" sz="1600" i="0" dirty="0" smtClean="0">
                <a:solidFill>
                  <a:schemeClr val="tx1"/>
                </a:solidFill>
                <a:latin typeface="+mn-lt"/>
              </a:rPr>
              <a:t>pesticides in all French municipalities </a:t>
            </a:r>
            <a:r>
              <a:rPr lang="en-US" sz="1600" i="0" dirty="0">
                <a:solidFill>
                  <a:schemeClr val="tx1"/>
                </a:solidFill>
                <a:latin typeface="+mn-lt"/>
              </a:rPr>
              <a:t>(except for railways, roadways and airports) </a:t>
            </a:r>
            <a:r>
              <a:rPr lang="en-US" sz="1600" i="0" dirty="0" smtClean="0">
                <a:solidFill>
                  <a:schemeClr val="tx1"/>
                </a:solidFill>
                <a:latin typeface="+mn-lt"/>
              </a:rPr>
              <a:t>by 2020.</a:t>
            </a:r>
            <a:endParaRPr lang="en-US" sz="1600" i="0" dirty="0">
              <a:solidFill>
                <a:schemeClr val="tx1"/>
              </a:solidFill>
              <a:latin typeface="+mn-lt"/>
            </a:endParaRPr>
          </a:p>
          <a:p>
            <a:endParaRPr lang="en-US" sz="1600" i="0" dirty="0">
              <a:solidFill>
                <a:schemeClr val="tx1"/>
              </a:solidFill>
              <a:latin typeface="+mn-lt"/>
            </a:endParaRPr>
          </a:p>
          <a:p>
            <a:endParaRPr lang="en-US" sz="1600" i="0" dirty="0">
              <a:solidFill>
                <a:schemeClr val="tx1"/>
              </a:solidFill>
              <a:latin typeface="+mn-lt"/>
            </a:endParaRPr>
          </a:p>
        </p:txBody>
      </p:sp>
      <p:sp>
        <p:nvSpPr>
          <p:cNvPr id="12" name="Content Placeholder 2"/>
          <p:cNvSpPr txBox="1">
            <a:spLocks/>
          </p:cNvSpPr>
          <p:nvPr/>
        </p:nvSpPr>
        <p:spPr>
          <a:xfrm>
            <a:off x="1002360" y="1317578"/>
            <a:ext cx="5521207" cy="149319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600" dirty="0" smtClean="0">
                <a:cs typeface="Arial"/>
              </a:rPr>
              <a:t>City of Versailles, in France: 86 ha of green spaces to manage, including gardens, lawns, cemeteries. Plus the roadsides. . “Zero </a:t>
            </a:r>
            <a:r>
              <a:rPr lang="en-US" sz="1600" dirty="0" err="1" smtClean="0">
                <a:cs typeface="Arial"/>
              </a:rPr>
              <a:t>phyto</a:t>
            </a:r>
            <a:r>
              <a:rPr lang="en-US" sz="1600" dirty="0" smtClean="0">
                <a:cs typeface="Arial"/>
              </a:rPr>
              <a:t>” policy adopted progressively from 2002 to 2009.</a:t>
            </a:r>
            <a:endParaRPr lang="en-US" sz="1600" dirty="0">
              <a:cs typeface="Arial"/>
            </a:endParaRPr>
          </a:p>
        </p:txBody>
      </p:sp>
      <p:pic>
        <p:nvPicPr>
          <p:cNvPr id="13" name="Picture 12" descr="Screen Shot 2016-10-10 at 16.02.2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48967" y="1317578"/>
            <a:ext cx="2595033" cy="3421706"/>
          </a:xfrm>
          <a:prstGeom prst="rect">
            <a:avLst/>
          </a:prstGeom>
        </p:spPr>
      </p:pic>
      <p:pic>
        <p:nvPicPr>
          <p:cNvPr id="14" name="Picture 13" descr="Screen Shot 2016-10-10 at 16.02.0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1246" y="3492301"/>
            <a:ext cx="5082754" cy="3365700"/>
          </a:xfrm>
          <a:prstGeom prst="rect">
            <a:avLst/>
          </a:prstGeom>
        </p:spPr>
      </p:pic>
      <p:pic>
        <p:nvPicPr>
          <p:cNvPr id="15" name="Picture 14" descr="Screen Shot 2016-10-10 at 16.01.3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6222" y="4167483"/>
            <a:ext cx="2255024" cy="3481921"/>
          </a:xfrm>
          <a:prstGeom prst="rect">
            <a:avLst/>
          </a:prstGeom>
        </p:spPr>
      </p:pic>
      <p:pic>
        <p:nvPicPr>
          <p:cNvPr id="16" name="Picture 15"/>
          <p:cNvPicPr>
            <a:picLocks noChangeAspect="1"/>
          </p:cNvPicPr>
          <p:nvPr/>
        </p:nvPicPr>
        <p:blipFill>
          <a:blip r:embed="rId5"/>
          <a:stretch>
            <a:fillRect/>
          </a:stretch>
        </p:blipFill>
        <p:spPr>
          <a:xfrm>
            <a:off x="4064001" y="2696467"/>
            <a:ext cx="3106567" cy="1721556"/>
          </a:xfrm>
          <a:prstGeom prst="rect">
            <a:avLst/>
          </a:prstGeom>
          <a:ln>
            <a:solidFill>
              <a:schemeClr val="bg1"/>
            </a:solidFill>
          </a:ln>
        </p:spPr>
      </p:pic>
      <p:pic>
        <p:nvPicPr>
          <p:cNvPr id="17" name="Picture 16"/>
          <p:cNvPicPr>
            <a:picLocks noChangeAspect="1"/>
          </p:cNvPicPr>
          <p:nvPr/>
        </p:nvPicPr>
        <p:blipFill>
          <a:blip r:embed="rId6"/>
          <a:stretch>
            <a:fillRect/>
          </a:stretch>
        </p:blipFill>
        <p:spPr>
          <a:xfrm>
            <a:off x="0" y="4167483"/>
            <a:ext cx="1806222" cy="2699517"/>
          </a:xfrm>
          <a:prstGeom prst="rect">
            <a:avLst/>
          </a:prstGeom>
        </p:spPr>
      </p:pic>
    </p:spTree>
    <p:extLst>
      <p:ext uri="{BB962C8B-B14F-4D97-AF65-F5344CB8AC3E}">
        <p14:creationId xmlns:p14="http://schemas.microsoft.com/office/powerpoint/2010/main" val="190281822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academic perspective: economic rational</a:t>
            </a:r>
          </a:p>
        </p:txBody>
      </p:sp>
      <p:sp>
        <p:nvSpPr>
          <p:cNvPr id="3" name="Slide Number Placeholder 2"/>
          <p:cNvSpPr>
            <a:spLocks noGrp="1"/>
          </p:cNvSpPr>
          <p:nvPr>
            <p:ph type="sldNum" sz="quarter" idx="4"/>
          </p:nvPr>
        </p:nvSpPr>
        <p:spPr/>
        <p:txBody>
          <a:bodyPr/>
          <a:lstStyle/>
          <a:p>
            <a:fld id="{5D5447A0-53F5-A642-8614-F3F890D89D69}" type="slidenum">
              <a:rPr lang="en-US" smtClean="0"/>
              <a:pPr/>
              <a:t>3</a:t>
            </a:fld>
            <a:endParaRPr lang="en-US" dirty="0"/>
          </a:p>
        </p:txBody>
      </p:sp>
      <p:sp>
        <p:nvSpPr>
          <p:cNvPr id="4" name="Text Placeholder 3"/>
          <p:cNvSpPr>
            <a:spLocks noGrp="1"/>
          </p:cNvSpPr>
          <p:nvPr>
            <p:ph type="body" sz="quarter" idx="10"/>
          </p:nvPr>
        </p:nvSpPr>
        <p:spPr/>
        <p:txBody>
          <a:bodyPr/>
          <a:lstStyle/>
          <a:p>
            <a:pPr>
              <a:spcBef>
                <a:spcPts val="0"/>
              </a:spcBef>
              <a:spcAft>
                <a:spcPts val="1800"/>
              </a:spcAft>
            </a:pPr>
            <a:r>
              <a:rPr lang="en-US" sz="1900" dirty="0"/>
              <a:t>State intervention is economically justified when: </a:t>
            </a:r>
          </a:p>
          <a:p>
            <a:pPr marL="285750" indent="-285750">
              <a:spcBef>
                <a:spcPts val="0"/>
              </a:spcBef>
              <a:spcAft>
                <a:spcPts val="1800"/>
              </a:spcAft>
              <a:buFont typeface="Arial"/>
              <a:buChar char="•"/>
            </a:pPr>
            <a:r>
              <a:rPr lang="en-US" sz="1900" dirty="0"/>
              <a:t>It corrects the negative effects of earlier government interventions (e.g. green revolution push and “agriculture modernization” policies…). </a:t>
            </a:r>
          </a:p>
          <a:p>
            <a:pPr marL="285750" indent="-285750">
              <a:spcBef>
                <a:spcPts val="0"/>
              </a:spcBef>
              <a:spcAft>
                <a:spcPts val="1800"/>
              </a:spcAft>
              <a:buFont typeface="Arial"/>
              <a:buChar char="•"/>
            </a:pPr>
            <a:r>
              <a:rPr lang="en-US" sz="1900" dirty="0"/>
              <a:t>A lack of information severely impedes market </a:t>
            </a:r>
            <a:r>
              <a:rPr lang="en-US" sz="1900" dirty="0" smtClean="0"/>
              <a:t>functions.</a:t>
            </a:r>
            <a:endParaRPr lang="en-US" sz="1900" dirty="0"/>
          </a:p>
          <a:p>
            <a:pPr marL="285750" indent="-285750">
              <a:spcBef>
                <a:spcPts val="0"/>
              </a:spcBef>
              <a:spcAft>
                <a:spcPts val="1800"/>
              </a:spcAft>
              <a:buFont typeface="Arial"/>
              <a:buChar char="•"/>
            </a:pPr>
            <a:r>
              <a:rPr lang="en-US" sz="1900" dirty="0"/>
              <a:t>Market failures arise due to the nature of the goods involved such as public goods and </a:t>
            </a:r>
            <a:r>
              <a:rPr lang="en-US" sz="1900" dirty="0" smtClean="0"/>
              <a:t>externalities.</a:t>
            </a:r>
          </a:p>
          <a:p>
            <a:pPr marL="285750" indent="-285750">
              <a:spcBef>
                <a:spcPts val="0"/>
              </a:spcBef>
              <a:spcAft>
                <a:spcPts val="1800"/>
              </a:spcAft>
              <a:buFont typeface="Arial"/>
              <a:buChar char="•"/>
            </a:pPr>
            <a:r>
              <a:rPr lang="en-US" sz="1900" dirty="0" smtClean="0"/>
              <a:t>Markets </a:t>
            </a:r>
            <a:r>
              <a:rPr lang="en-US" sz="1900" dirty="0"/>
              <a:t>lead to a socially unacceptable income </a:t>
            </a:r>
            <a:r>
              <a:rPr lang="en-US" sz="1900" dirty="0" smtClean="0"/>
              <a:t>distribution. </a:t>
            </a:r>
          </a:p>
          <a:p>
            <a:pPr marL="285750" indent="-285750">
              <a:spcBef>
                <a:spcPts val="0"/>
              </a:spcBef>
              <a:spcAft>
                <a:spcPts val="1800"/>
              </a:spcAft>
              <a:buFont typeface="Arial"/>
              <a:buChar char="•"/>
            </a:pPr>
            <a:r>
              <a:rPr lang="en-US" sz="1900" dirty="0" smtClean="0"/>
              <a:t>State </a:t>
            </a:r>
            <a:r>
              <a:rPr lang="en-US" sz="1900" dirty="0"/>
              <a:t>intervention can also be a national investment to kick-start a sector with high </a:t>
            </a:r>
            <a:r>
              <a:rPr lang="en-US" sz="1900" dirty="0" smtClean="0"/>
              <a:t>potential (e.g. to establish oneself on the international organic commodity market).</a:t>
            </a:r>
            <a:endParaRPr lang="en-US" sz="1900" dirty="0"/>
          </a:p>
          <a:p>
            <a:pPr>
              <a:spcBef>
                <a:spcPts val="0"/>
              </a:spcBef>
              <a:spcAft>
                <a:spcPts val="1800"/>
              </a:spcAft>
            </a:pPr>
            <a:endParaRPr lang="en-US" sz="1900" dirty="0"/>
          </a:p>
          <a:p>
            <a:pPr>
              <a:spcBef>
                <a:spcPts val="0"/>
              </a:spcBef>
              <a:spcAft>
                <a:spcPts val="1800"/>
              </a:spcAft>
            </a:pPr>
            <a:endParaRPr lang="en-US" sz="1900" dirty="0"/>
          </a:p>
        </p:txBody>
      </p:sp>
    </p:spTree>
    <p:extLst>
      <p:ext uri="{BB962C8B-B14F-4D97-AF65-F5344CB8AC3E}">
        <p14:creationId xmlns:p14="http://schemas.microsoft.com/office/powerpoint/2010/main" val="2842979562"/>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9492" y="243934"/>
            <a:ext cx="7924607" cy="1143000"/>
          </a:xfrm>
        </p:spPr>
        <p:txBody>
          <a:bodyPr/>
          <a:lstStyle/>
          <a:p>
            <a:r>
              <a:rPr lang="en-US" sz="3000" dirty="0"/>
              <a:t>Government support to raising consumer awareness: </a:t>
            </a:r>
            <a:r>
              <a:rPr lang="en-US" sz="3000" dirty="0" smtClean="0"/>
              <a:t>the </a:t>
            </a:r>
            <a:r>
              <a:rPr lang="en-US" sz="3000" dirty="0"/>
              <a:t>Saudi example</a:t>
            </a:r>
          </a:p>
        </p:txBody>
      </p:sp>
      <p:sp>
        <p:nvSpPr>
          <p:cNvPr id="3" name="Text Placeholder 2"/>
          <p:cNvSpPr>
            <a:spLocks noGrp="1"/>
          </p:cNvSpPr>
          <p:nvPr>
            <p:ph type="body" sz="quarter" idx="10"/>
          </p:nvPr>
        </p:nvSpPr>
        <p:spPr/>
        <p:txBody>
          <a:bodyPr/>
          <a:lstStyle/>
          <a:p>
            <a:r>
              <a:rPr lang="en-US" dirty="0"/>
              <a:t>The Saudi government financed and co-organized 2 national public awareness campaigns for organic products (total budget 400,000 euros)</a:t>
            </a:r>
            <a:r>
              <a:rPr lang="en-US" dirty="0" smtClean="0"/>
              <a:t>.</a:t>
            </a:r>
            <a:endParaRPr lang="en-US" dirty="0"/>
          </a:p>
          <a:p>
            <a:endParaRPr lang="en-US" dirty="0"/>
          </a:p>
          <a:p>
            <a:r>
              <a:rPr lang="en-US" dirty="0"/>
              <a:t>First campaign (2011): 180 posters placed in high traffic streets and on digital billboards in shopping malls. </a:t>
            </a:r>
          </a:p>
          <a:p>
            <a:endParaRPr lang="en-US" dirty="0"/>
          </a:p>
          <a:p>
            <a:r>
              <a:rPr lang="en-US" dirty="0"/>
              <a:t>Second campaign (2014), over a 4-weeks period</a:t>
            </a:r>
            <a:r>
              <a:rPr lang="en-US" dirty="0" smtClean="0"/>
              <a:t>:</a:t>
            </a:r>
            <a:endParaRPr lang="en-US" dirty="0"/>
          </a:p>
          <a:p>
            <a:pPr marL="285750" indent="-285750">
              <a:buFont typeface="Arial"/>
              <a:buChar char="•"/>
            </a:pPr>
            <a:r>
              <a:rPr lang="en-US" dirty="0"/>
              <a:t>A press conference, </a:t>
            </a:r>
          </a:p>
          <a:p>
            <a:pPr marL="285750" indent="-285750">
              <a:buFont typeface="Arial"/>
              <a:buChar char="•"/>
            </a:pPr>
            <a:r>
              <a:rPr lang="en-US" dirty="0"/>
              <a:t>4 weeks of “organic food festivals” with big promotion of organic products in in 20 supermarkets throughout country</a:t>
            </a:r>
            <a:r>
              <a:rPr lang="en-US" dirty="0" smtClean="0"/>
              <a:t>,</a:t>
            </a:r>
            <a:endParaRPr lang="en-US" dirty="0"/>
          </a:p>
          <a:p>
            <a:pPr marL="285750" indent="-285750">
              <a:buFont typeface="Arial"/>
              <a:buChar char="•"/>
            </a:pPr>
            <a:r>
              <a:rPr lang="en-US" dirty="0"/>
              <a:t>Advertisement on digital billboards inside major shopping malls</a:t>
            </a:r>
            <a:r>
              <a:rPr lang="en-US" dirty="0" smtClean="0"/>
              <a:t>.</a:t>
            </a:r>
            <a:endParaRPr lang="en-US" dirty="0"/>
          </a:p>
          <a:p>
            <a:pPr marL="285750" indent="-285750">
              <a:buFont typeface="Arial"/>
              <a:buChar char="•"/>
            </a:pPr>
            <a:r>
              <a:rPr lang="en-US" dirty="0"/>
              <a:t>Social media campaign</a:t>
            </a:r>
          </a:p>
          <a:p>
            <a:endParaRPr lang="en-US" dirty="0"/>
          </a:p>
          <a:p>
            <a:r>
              <a:rPr lang="en-US" dirty="0" smtClean="0"/>
              <a:t>Part of a </a:t>
            </a:r>
            <a:r>
              <a:rPr lang="en-US" dirty="0"/>
              <a:t>broader project that also supported the supply side.</a:t>
            </a:r>
          </a:p>
          <a:p>
            <a:endParaRPr lang="en-US" dirty="0"/>
          </a:p>
          <a:p>
            <a:endParaRPr lang="en-US" dirty="0"/>
          </a:p>
        </p:txBody>
      </p:sp>
    </p:spTree>
    <p:extLst>
      <p:ext uri="{BB962C8B-B14F-4D97-AF65-F5344CB8AC3E}">
        <p14:creationId xmlns:p14="http://schemas.microsoft.com/office/powerpoint/2010/main" val="1612375993"/>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pic>
        <p:nvPicPr>
          <p:cNvPr id="8" name="Media Placeholder 7" descr="Facebook (1200 x 1200) px.jpg"/>
          <p:cNvPicPr>
            <a:picLocks noGrp="1" noChangeAspect="1"/>
          </p:cNvPicPr>
          <p:nvPr>
            <p:ph type="media" sz="quarter" idx="10"/>
          </p:nvPr>
        </p:nvPicPr>
        <p:blipFill>
          <a:blip r:embed="rId3">
            <a:extLst>
              <a:ext uri="{28A0092B-C50C-407E-A947-70E740481C1C}">
                <a14:useLocalDpi xmlns:a14="http://schemas.microsoft.com/office/drawing/2010/main" val="0"/>
              </a:ext>
            </a:extLst>
          </a:blip>
          <a:srcRect t="23340" b="23340"/>
          <a:stretch>
            <a:fillRect/>
          </a:stretch>
        </p:blipFill>
        <p:spPr>
          <a:xfrm>
            <a:off x="4429638" y="0"/>
            <a:ext cx="4841362" cy="2581275"/>
          </a:xfrm>
        </p:spPr>
      </p:pic>
      <p:sp>
        <p:nvSpPr>
          <p:cNvPr id="7" name="Text Placeholder 6"/>
          <p:cNvSpPr>
            <a:spLocks noGrp="1"/>
          </p:cNvSpPr>
          <p:nvPr>
            <p:ph type="body" sz="quarter" idx="11"/>
          </p:nvPr>
        </p:nvSpPr>
        <p:spPr/>
        <p:txBody>
          <a:bodyPr/>
          <a:lstStyle/>
          <a:p>
            <a:endParaRPr lang="en-US"/>
          </a:p>
        </p:txBody>
      </p:sp>
      <p:sp>
        <p:nvSpPr>
          <p:cNvPr id="4" name="Slide Number Placeholder 3"/>
          <p:cNvSpPr>
            <a:spLocks noGrp="1"/>
          </p:cNvSpPr>
          <p:nvPr>
            <p:ph type="sldNum" sz="quarter" idx="4"/>
          </p:nvPr>
        </p:nvSpPr>
        <p:spPr/>
        <p:txBody>
          <a:bodyPr/>
          <a:lstStyle/>
          <a:p>
            <a:fld id="{5D5447A0-53F5-A642-8614-F3F890D89D69}" type="slidenum">
              <a:rPr lang="en-US" smtClean="0"/>
              <a:pPr/>
              <a:t>31</a:t>
            </a:fld>
            <a:endParaRPr lang="en-US" dirty="0"/>
          </a:p>
        </p:txBody>
      </p:sp>
      <p:pic>
        <p:nvPicPr>
          <p:cNvPr id="9" name="Picture 8" descr="GIZ_PAC 2014_Saudi Gazette_251114.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84800" y="2711476"/>
            <a:ext cx="2349500" cy="4006824"/>
          </a:xfrm>
          <a:prstGeom prst="rect">
            <a:avLst/>
          </a:prstGeom>
        </p:spPr>
      </p:pic>
      <p:pic>
        <p:nvPicPr>
          <p:cNvPr id="10" name="Picture 9" descr="Supermarket_Picture 2.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5660" y="2112433"/>
            <a:ext cx="3559175" cy="4745567"/>
          </a:xfrm>
          <a:prstGeom prst="rect">
            <a:avLst/>
          </a:prstGeom>
        </p:spPr>
      </p:pic>
      <p:pic>
        <p:nvPicPr>
          <p:cNvPr id="11" name="Picture 10" descr="Panorama Mall_Picture 1.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200" y="0"/>
            <a:ext cx="2441448" cy="1828800"/>
          </a:xfrm>
          <a:prstGeom prst="rect">
            <a:avLst/>
          </a:prstGeom>
        </p:spPr>
      </p:pic>
    </p:spTree>
    <p:extLst>
      <p:ext uri="{BB962C8B-B14F-4D97-AF65-F5344CB8AC3E}">
        <p14:creationId xmlns:p14="http://schemas.microsoft.com/office/powerpoint/2010/main" val="4176126042"/>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Public procurement: </a:t>
            </a:r>
            <a:r>
              <a:rPr lang="en-US" dirty="0" smtClean="0"/>
              <a:t/>
            </a:r>
            <a:br>
              <a:rPr lang="en-US" dirty="0" smtClean="0"/>
            </a:br>
            <a:r>
              <a:rPr lang="en-US" dirty="0" smtClean="0"/>
              <a:t>The </a:t>
            </a:r>
            <a:r>
              <a:rPr lang="en-US" dirty="0"/>
              <a:t>Danish example</a:t>
            </a:r>
          </a:p>
        </p:txBody>
      </p:sp>
      <p:sp>
        <p:nvSpPr>
          <p:cNvPr id="5" name="Slide Number Placeholder 4"/>
          <p:cNvSpPr>
            <a:spLocks noGrp="1"/>
          </p:cNvSpPr>
          <p:nvPr>
            <p:ph type="sldNum" sz="quarter" idx="4"/>
          </p:nvPr>
        </p:nvSpPr>
        <p:spPr/>
        <p:txBody>
          <a:bodyPr/>
          <a:lstStyle/>
          <a:p>
            <a:fld id="{5D5447A0-53F5-A642-8614-F3F890D89D69}" type="slidenum">
              <a:rPr lang="en-US" smtClean="0"/>
              <a:pPr/>
              <a:t>32</a:t>
            </a:fld>
            <a:endParaRPr lang="en-US" dirty="0"/>
          </a:p>
        </p:txBody>
      </p:sp>
      <p:sp>
        <p:nvSpPr>
          <p:cNvPr id="6" name="Text Placeholder 5"/>
          <p:cNvSpPr>
            <a:spLocks noGrp="1"/>
          </p:cNvSpPr>
          <p:nvPr>
            <p:ph type="body" sz="quarter" idx="10"/>
          </p:nvPr>
        </p:nvSpPr>
        <p:spPr/>
        <p:txBody>
          <a:bodyPr/>
          <a:lstStyle/>
          <a:p>
            <a:pPr marL="285750" indent="-285750">
              <a:buFont typeface="Arial"/>
              <a:buChar char="•"/>
            </a:pPr>
            <a:r>
              <a:rPr lang="en-US" dirty="0"/>
              <a:t>Copenhagen managed to serve, in its public canteens (20,000 meals/day), 75% of organic food in 2012 and 90% in 2015, without increasing the meal prices. </a:t>
            </a:r>
          </a:p>
          <a:p>
            <a:pPr marL="285750" indent="-285750">
              <a:buFont typeface="Arial"/>
              <a:buChar char="•"/>
            </a:pPr>
            <a:endParaRPr lang="en-US" dirty="0"/>
          </a:p>
          <a:p>
            <a:pPr marL="285750" indent="-285750">
              <a:buFont typeface="Arial"/>
              <a:buChar char="•"/>
            </a:pPr>
            <a:r>
              <a:rPr lang="en-US" dirty="0"/>
              <a:t>This is in an overall national effort in Denmark where the government set a goal of 60% organic in all public kitchens by 2020. Almost 8 million Euros allocated to help this transition under the organic action plan for the period 2015-2018.</a:t>
            </a:r>
          </a:p>
        </p:txBody>
      </p:sp>
      <p:pic>
        <p:nvPicPr>
          <p:cNvPr id="7" name="Picture 6"/>
          <p:cNvPicPr>
            <a:picLocks noChangeAspect="1"/>
          </p:cNvPicPr>
          <p:nvPr/>
        </p:nvPicPr>
        <p:blipFill>
          <a:blip r:embed="rId2"/>
          <a:stretch>
            <a:fillRect/>
          </a:stretch>
        </p:blipFill>
        <p:spPr>
          <a:xfrm>
            <a:off x="4698999" y="4263204"/>
            <a:ext cx="3063343" cy="2270478"/>
          </a:xfrm>
          <a:prstGeom prst="rect">
            <a:avLst/>
          </a:prstGeom>
        </p:spPr>
      </p:pic>
      <p:pic>
        <p:nvPicPr>
          <p:cNvPr id="8" name="Picture 7"/>
          <p:cNvPicPr>
            <a:picLocks noChangeAspect="1"/>
          </p:cNvPicPr>
          <p:nvPr/>
        </p:nvPicPr>
        <p:blipFill>
          <a:blip r:embed="rId3"/>
          <a:stretch>
            <a:fillRect/>
          </a:stretch>
        </p:blipFill>
        <p:spPr>
          <a:xfrm>
            <a:off x="1003300" y="4263204"/>
            <a:ext cx="3027304" cy="2270478"/>
          </a:xfrm>
          <a:prstGeom prst="rect">
            <a:avLst/>
          </a:prstGeom>
        </p:spPr>
      </p:pic>
    </p:spTree>
    <p:extLst>
      <p:ext uri="{BB962C8B-B14F-4D97-AF65-F5344CB8AC3E}">
        <p14:creationId xmlns:p14="http://schemas.microsoft.com/office/powerpoint/2010/main" val="2506580308"/>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a:cs typeface="Arial"/>
              </a:rPr>
              <a:t>Public procurement: </a:t>
            </a:r>
            <a:r>
              <a:rPr lang="en-US" dirty="0" smtClean="0">
                <a:latin typeface="Arial"/>
                <a:cs typeface="Arial"/>
              </a:rPr>
              <a:t/>
            </a:r>
            <a:br>
              <a:rPr lang="en-US" dirty="0" smtClean="0">
                <a:latin typeface="Arial"/>
                <a:cs typeface="Arial"/>
              </a:rPr>
            </a:br>
            <a:r>
              <a:rPr lang="en-US" dirty="0" smtClean="0">
                <a:latin typeface="Arial"/>
                <a:cs typeface="Arial"/>
              </a:rPr>
              <a:t>The </a:t>
            </a:r>
            <a:r>
              <a:rPr lang="en-US" dirty="0">
                <a:latin typeface="Arial"/>
                <a:cs typeface="Arial"/>
              </a:rPr>
              <a:t>Brazilian example</a:t>
            </a:r>
            <a:endParaRPr lang="en-US" dirty="0"/>
          </a:p>
        </p:txBody>
      </p:sp>
      <p:sp>
        <p:nvSpPr>
          <p:cNvPr id="3" name="Text Placeholder 2"/>
          <p:cNvSpPr>
            <a:spLocks noGrp="1"/>
          </p:cNvSpPr>
          <p:nvPr>
            <p:ph type="body" sz="quarter" idx="10"/>
          </p:nvPr>
        </p:nvSpPr>
        <p:spPr>
          <a:xfrm>
            <a:off x="749300" y="1604963"/>
            <a:ext cx="7648575" cy="1976437"/>
          </a:xfrm>
        </p:spPr>
        <p:txBody>
          <a:bodyPr/>
          <a:lstStyle/>
          <a:p>
            <a:r>
              <a:rPr lang="en-US" dirty="0"/>
              <a:t>I</a:t>
            </a:r>
            <a:r>
              <a:rPr lang="en-US" dirty="0" smtClean="0"/>
              <a:t>n </a:t>
            </a:r>
            <a:r>
              <a:rPr lang="en-US" dirty="0"/>
              <a:t>2009, the National School Feeding Program (PNAE) sets an objective to purchase at least 30% of the products for school meals from local family farmers, prioritizing organic foods, </a:t>
            </a:r>
            <a:r>
              <a:rPr lang="en-US" dirty="0" smtClean="0"/>
              <a:t>purchasing </a:t>
            </a:r>
            <a:r>
              <a:rPr lang="en-US" dirty="0"/>
              <a:t>to farmers at a 30% price premium. </a:t>
            </a:r>
            <a:endParaRPr lang="en-US" dirty="0" smtClean="0"/>
          </a:p>
          <a:p>
            <a:r>
              <a:rPr lang="en-US" dirty="0" smtClean="0"/>
              <a:t>The </a:t>
            </a:r>
            <a:r>
              <a:rPr lang="en-US" dirty="0"/>
              <a:t>program feeds 47 million students each day in Brazilian public schools. </a:t>
            </a:r>
            <a:endParaRPr lang="en-US" dirty="0" smtClean="0"/>
          </a:p>
          <a:p>
            <a:pPr marL="0" indent="0">
              <a:buNone/>
            </a:pPr>
            <a:endParaRPr lang="en-US" dirty="0"/>
          </a:p>
          <a:p>
            <a:endParaRPr lang="en-US" dirty="0"/>
          </a:p>
          <a:p>
            <a:pPr lvl="2"/>
            <a:endParaRPr lang="en-US" dirty="0"/>
          </a:p>
          <a:p>
            <a:endParaRPr lang="en-US" dirty="0"/>
          </a:p>
        </p:txBody>
      </p:sp>
      <p:sp>
        <p:nvSpPr>
          <p:cNvPr id="4" name="Slide Number Placeholder 3"/>
          <p:cNvSpPr>
            <a:spLocks noGrp="1"/>
          </p:cNvSpPr>
          <p:nvPr>
            <p:ph type="sldNum" sz="quarter" idx="4"/>
          </p:nvPr>
        </p:nvSpPr>
        <p:spPr/>
        <p:txBody>
          <a:bodyPr/>
          <a:lstStyle/>
          <a:p>
            <a:fld id="{5D5447A0-53F5-A642-8614-F3F890D89D69}" type="slidenum">
              <a:rPr lang="en-US" smtClean="0"/>
              <a:pPr/>
              <a:t>33</a:t>
            </a:fld>
            <a:endParaRPr lang="en-US" dirty="0"/>
          </a:p>
        </p:txBody>
      </p:sp>
      <p:pic>
        <p:nvPicPr>
          <p:cNvPr id="5" name="Picture 4" descr="organic meal Sao Paul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9300" y="3585795"/>
            <a:ext cx="4425104" cy="2951629"/>
          </a:xfrm>
          <a:prstGeom prst="rect">
            <a:avLst/>
          </a:prstGeom>
        </p:spPr>
      </p:pic>
      <p:sp>
        <p:nvSpPr>
          <p:cNvPr id="7" name="TextBox 6"/>
          <p:cNvSpPr txBox="1"/>
          <p:nvPr/>
        </p:nvSpPr>
        <p:spPr>
          <a:xfrm>
            <a:off x="5461000" y="3835400"/>
            <a:ext cx="3505200" cy="2062103"/>
          </a:xfrm>
          <a:prstGeom prst="rect">
            <a:avLst/>
          </a:prstGeom>
          <a:noFill/>
        </p:spPr>
        <p:txBody>
          <a:bodyPr wrap="square" rtlCol="0">
            <a:spAutoFit/>
          </a:bodyPr>
          <a:lstStyle/>
          <a:p>
            <a:endParaRPr lang="en-US" sz="1600" dirty="0"/>
          </a:p>
          <a:p>
            <a:r>
              <a:rPr lang="en-US" sz="1600" dirty="0"/>
              <a:t>The city of Sao Paolo (12 million inhabitants) passed a decree in 2016 setting a target that by 2026, 100% of the 2 million school meals offered in the city every year should be organic. </a:t>
            </a:r>
          </a:p>
          <a:p>
            <a:endParaRPr lang="en-US" sz="1600" dirty="0"/>
          </a:p>
        </p:txBody>
      </p:sp>
    </p:spTree>
    <p:extLst>
      <p:ext uri="{BB962C8B-B14F-4D97-AF65-F5344CB8AC3E}">
        <p14:creationId xmlns:p14="http://schemas.microsoft.com/office/powerpoint/2010/main" val="3146924018"/>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Support to domestic organic retail: </a:t>
            </a:r>
            <a:br>
              <a:rPr lang="en-US" dirty="0"/>
            </a:br>
            <a:r>
              <a:rPr lang="en-US" dirty="0"/>
              <a:t>example from The Philippines</a:t>
            </a:r>
          </a:p>
        </p:txBody>
      </p:sp>
      <p:sp>
        <p:nvSpPr>
          <p:cNvPr id="3" name="Text Placeholder 2"/>
          <p:cNvSpPr>
            <a:spLocks noGrp="1"/>
          </p:cNvSpPr>
          <p:nvPr>
            <p:ph type="body" sz="quarter" idx="10"/>
          </p:nvPr>
        </p:nvSpPr>
        <p:spPr/>
        <p:txBody>
          <a:bodyPr/>
          <a:lstStyle/>
          <a:p>
            <a:pPr>
              <a:spcAft>
                <a:spcPts val="1200"/>
              </a:spcAft>
            </a:pPr>
            <a:r>
              <a:rPr lang="en-US" sz="1700" dirty="0"/>
              <a:t>G</a:t>
            </a:r>
            <a:r>
              <a:rPr lang="en-US" sz="1700" dirty="0" smtClean="0"/>
              <a:t>overnment </a:t>
            </a:r>
            <a:r>
              <a:rPr lang="en-US" sz="1700" dirty="0"/>
              <a:t>supported the set-up of 72 “Organic Trading posts” (OTP</a:t>
            </a:r>
            <a:r>
              <a:rPr lang="en-US" sz="1700" dirty="0" smtClean="0"/>
              <a:t>). </a:t>
            </a:r>
            <a:r>
              <a:rPr lang="en-US" sz="1700" dirty="0"/>
              <a:t>They serve </a:t>
            </a:r>
            <a:r>
              <a:rPr lang="en-US" sz="1700" dirty="0" smtClean="0"/>
              <a:t>as </a:t>
            </a:r>
            <a:r>
              <a:rPr lang="en-US" sz="1700" dirty="0"/>
              <a:t>organic input and organic retail shops.  </a:t>
            </a:r>
          </a:p>
          <a:p>
            <a:pPr>
              <a:spcAft>
                <a:spcPts val="1200"/>
              </a:spcAft>
            </a:pPr>
            <a:r>
              <a:rPr lang="en-US" sz="1700" dirty="0"/>
              <a:t>Local governments operate the OTP but producers also participate to some extent in the management of the OTP</a:t>
            </a:r>
            <a:r>
              <a:rPr lang="en-US" sz="1700" dirty="0" smtClean="0"/>
              <a:t>.</a:t>
            </a:r>
            <a:endParaRPr lang="en-US" sz="1700" dirty="0"/>
          </a:p>
          <a:p>
            <a:pPr>
              <a:spcAft>
                <a:spcPts val="1200"/>
              </a:spcAft>
            </a:pPr>
            <a:r>
              <a:rPr lang="en-US" sz="1700" dirty="0" smtClean="0"/>
              <a:t>National </a:t>
            </a:r>
            <a:r>
              <a:rPr lang="en-US" sz="1700" dirty="0"/>
              <a:t>government </a:t>
            </a:r>
            <a:r>
              <a:rPr lang="en-US" sz="1700" dirty="0" smtClean="0"/>
              <a:t>gave 26,000 </a:t>
            </a:r>
            <a:r>
              <a:rPr lang="en-US" sz="1700" dirty="0"/>
              <a:t>Euros per OTP for the building, equipment and working capital and local governments provided land and expenses for operations and maintenance. </a:t>
            </a:r>
          </a:p>
          <a:p>
            <a:pPr>
              <a:spcAft>
                <a:spcPts val="1200"/>
              </a:spcAft>
            </a:pPr>
            <a:r>
              <a:rPr lang="en-US" sz="1700" dirty="0" smtClean="0"/>
              <a:t>Organic </a:t>
            </a:r>
            <a:r>
              <a:rPr lang="en-US" sz="1700" dirty="0"/>
              <a:t>Producers Trade Association </a:t>
            </a:r>
            <a:r>
              <a:rPr lang="en-US" sz="1700" dirty="0" smtClean="0"/>
              <a:t>provided training </a:t>
            </a:r>
            <a:r>
              <a:rPr lang="en-US" sz="1700" dirty="0"/>
              <a:t>to the OTP Management Teams on Good Organic Retailing Practices, Organic Enterprise Management, Guarantee System, Finance &amp; Marketing. </a:t>
            </a:r>
          </a:p>
          <a:p>
            <a:pPr>
              <a:spcAft>
                <a:spcPts val="1200"/>
              </a:spcAft>
            </a:pPr>
            <a:endParaRPr lang="en-US" sz="1700" dirty="0"/>
          </a:p>
          <a:p>
            <a:pPr>
              <a:spcAft>
                <a:spcPts val="1200"/>
              </a:spcAft>
            </a:pPr>
            <a:endParaRPr lang="en-US" sz="1700" dirty="0"/>
          </a:p>
        </p:txBody>
      </p:sp>
      <p:sp>
        <p:nvSpPr>
          <p:cNvPr id="4" name="Slide Number Placeholder 3"/>
          <p:cNvSpPr>
            <a:spLocks noGrp="1"/>
          </p:cNvSpPr>
          <p:nvPr>
            <p:ph type="sldNum" sz="quarter" idx="4"/>
          </p:nvPr>
        </p:nvSpPr>
        <p:spPr>
          <a:xfrm>
            <a:off x="8172707" y="6516941"/>
            <a:ext cx="446749" cy="226125"/>
          </a:xfrm>
        </p:spPr>
        <p:txBody>
          <a:bodyPr/>
          <a:lstStyle/>
          <a:p>
            <a:fld id="{5D5447A0-53F5-A642-8614-F3F890D89D69}" type="slidenum">
              <a:rPr lang="en-US" smtClean="0"/>
              <a:pPr/>
              <a:t>34</a:t>
            </a:fld>
            <a:endParaRPr lang="en-US" dirty="0"/>
          </a:p>
        </p:txBody>
      </p:sp>
      <p:pic>
        <p:nvPicPr>
          <p:cNvPr id="5" name="Content Placeholder 3" descr="Organic Trading Post - Philippines.png"/>
          <p:cNvPicPr>
            <a:picLocks noChangeAspect="1"/>
          </p:cNvPicPr>
          <p:nvPr/>
        </p:nvPicPr>
        <p:blipFill>
          <a:blip r:embed="rId3">
            <a:extLst>
              <a:ext uri="{28A0092B-C50C-407E-A947-70E740481C1C}">
                <a14:useLocalDpi xmlns:a14="http://schemas.microsoft.com/office/drawing/2010/main" val="0"/>
              </a:ext>
            </a:extLst>
          </a:blip>
          <a:srcRect t="11782" b="11782"/>
          <a:stretch>
            <a:fillRect/>
          </a:stretch>
        </p:blipFill>
        <p:spPr>
          <a:xfrm>
            <a:off x="5130801" y="5270528"/>
            <a:ext cx="2834194" cy="1587472"/>
          </a:xfrm>
          <a:prstGeom prst="rect">
            <a:avLst/>
          </a:prstGeom>
        </p:spPr>
      </p:pic>
      <p:pic>
        <p:nvPicPr>
          <p:cNvPr id="6" name="Picture 5"/>
          <p:cNvPicPr>
            <a:picLocks noChangeAspect="1"/>
          </p:cNvPicPr>
          <p:nvPr/>
        </p:nvPicPr>
        <p:blipFill>
          <a:blip r:embed="rId4"/>
          <a:stretch>
            <a:fillRect/>
          </a:stretch>
        </p:blipFill>
        <p:spPr>
          <a:xfrm>
            <a:off x="2597856" y="5285614"/>
            <a:ext cx="2321860" cy="1678883"/>
          </a:xfrm>
          <a:prstGeom prst="rect">
            <a:avLst/>
          </a:prstGeom>
        </p:spPr>
      </p:pic>
      <p:pic>
        <p:nvPicPr>
          <p:cNvPr id="7" name="Picture 6"/>
          <p:cNvPicPr>
            <a:picLocks noChangeAspect="1"/>
          </p:cNvPicPr>
          <p:nvPr/>
        </p:nvPicPr>
        <p:blipFill>
          <a:blip r:embed="rId5"/>
          <a:stretch>
            <a:fillRect/>
          </a:stretch>
        </p:blipFill>
        <p:spPr>
          <a:xfrm>
            <a:off x="1" y="5270527"/>
            <a:ext cx="2400568" cy="1587473"/>
          </a:xfrm>
          <a:prstGeom prst="rect">
            <a:avLst/>
          </a:prstGeom>
        </p:spPr>
      </p:pic>
    </p:spTree>
    <p:extLst>
      <p:ext uri="{BB962C8B-B14F-4D97-AF65-F5344CB8AC3E}">
        <p14:creationId xmlns:p14="http://schemas.microsoft.com/office/powerpoint/2010/main" val="2585590844"/>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Support to PGS development: </a:t>
            </a:r>
            <a:r>
              <a:rPr lang="en-US" dirty="0" smtClean="0"/>
              <a:t/>
            </a:r>
            <a:br>
              <a:rPr lang="en-US" dirty="0" smtClean="0"/>
            </a:br>
            <a:r>
              <a:rPr lang="en-US" dirty="0" smtClean="0"/>
              <a:t>The </a:t>
            </a:r>
            <a:r>
              <a:rPr lang="en-US" dirty="0"/>
              <a:t>Indian example</a:t>
            </a:r>
          </a:p>
        </p:txBody>
      </p:sp>
      <p:sp>
        <p:nvSpPr>
          <p:cNvPr id="3" name="Text Placeholder 2"/>
          <p:cNvSpPr>
            <a:spLocks noGrp="1"/>
          </p:cNvSpPr>
          <p:nvPr>
            <p:ph type="body" sz="quarter" idx="10"/>
          </p:nvPr>
        </p:nvSpPr>
        <p:spPr>
          <a:xfrm>
            <a:off x="749300" y="1541463"/>
            <a:ext cx="7648575" cy="4532312"/>
          </a:xfrm>
        </p:spPr>
        <p:txBody>
          <a:bodyPr/>
          <a:lstStyle/>
          <a:p>
            <a:pPr>
              <a:spcAft>
                <a:spcPts val="600"/>
              </a:spcAft>
            </a:pPr>
            <a:r>
              <a:rPr lang="en-US" dirty="0" err="1" smtClean="0"/>
              <a:t>MoA</a:t>
            </a:r>
            <a:r>
              <a:rPr lang="en-US" dirty="0" smtClean="0"/>
              <a:t> initiated </a:t>
            </a:r>
            <a:r>
              <a:rPr lang="en-US" dirty="0"/>
              <a:t>a PGS technical cooperation project with FAO in 2005</a:t>
            </a:r>
            <a:r>
              <a:rPr lang="en-US" dirty="0" smtClean="0"/>
              <a:t>.</a:t>
            </a:r>
            <a:endParaRPr lang="en-US" dirty="0"/>
          </a:p>
          <a:p>
            <a:pPr>
              <a:spcAft>
                <a:spcPts val="600"/>
              </a:spcAft>
            </a:pPr>
            <a:r>
              <a:rPr lang="en-US" dirty="0"/>
              <a:t>A</a:t>
            </a:r>
            <a:r>
              <a:rPr lang="en-US" dirty="0" smtClean="0"/>
              <a:t> </a:t>
            </a:r>
            <a:r>
              <a:rPr lang="en-US" dirty="0"/>
              <a:t>nationwide PGS development </a:t>
            </a:r>
            <a:r>
              <a:rPr lang="en-US" dirty="0" smtClean="0"/>
              <a:t>program initiated in 2011 by </a:t>
            </a:r>
            <a:r>
              <a:rPr lang="en-US" dirty="0"/>
              <a:t>its National Center for Organic Farming (NCOF). </a:t>
            </a:r>
            <a:r>
              <a:rPr lang="en-US" dirty="0" smtClean="0"/>
              <a:t>Led </a:t>
            </a:r>
            <a:r>
              <a:rPr lang="en-US" dirty="0"/>
              <a:t>to the certification of 21,240 organic farmers through PGS </a:t>
            </a:r>
            <a:r>
              <a:rPr lang="en-US" dirty="0" smtClean="0"/>
              <a:t>in 2015</a:t>
            </a:r>
            <a:r>
              <a:rPr lang="en-US" dirty="0"/>
              <a:t>. </a:t>
            </a:r>
          </a:p>
          <a:p>
            <a:pPr>
              <a:spcAft>
                <a:spcPts val="600"/>
              </a:spcAft>
            </a:pPr>
            <a:r>
              <a:rPr lang="en-US" dirty="0"/>
              <a:t>G</a:t>
            </a:r>
            <a:r>
              <a:rPr lang="en-US" dirty="0" smtClean="0"/>
              <a:t>overnment vision </a:t>
            </a:r>
            <a:r>
              <a:rPr lang="en-US" dirty="0"/>
              <a:t>to reach 200,000 PGS certified organic farmers by November 2017</a:t>
            </a:r>
            <a:r>
              <a:rPr lang="en-US" dirty="0" smtClean="0"/>
              <a:t>.</a:t>
            </a:r>
          </a:p>
          <a:p>
            <a:pPr>
              <a:spcAft>
                <a:spcPts val="600"/>
              </a:spcAft>
            </a:pPr>
            <a:r>
              <a:rPr lang="en-US" dirty="0" smtClean="0"/>
              <a:t>In </a:t>
            </a:r>
            <a:r>
              <a:rPr lang="en-US" dirty="0"/>
              <a:t>2016, </a:t>
            </a:r>
            <a:r>
              <a:rPr lang="en-US" dirty="0" err="1" smtClean="0"/>
              <a:t>govt</a:t>
            </a:r>
            <a:r>
              <a:rPr lang="en-US" dirty="0" smtClean="0"/>
              <a:t> allocated ≈ 40 </a:t>
            </a:r>
            <a:r>
              <a:rPr lang="en-US" dirty="0"/>
              <a:t>million Euros to </a:t>
            </a:r>
            <a:r>
              <a:rPr lang="en-US" dirty="0" smtClean="0"/>
              <a:t>the </a:t>
            </a:r>
            <a:r>
              <a:rPr lang="en-US" dirty="0"/>
              <a:t>“Traditional Farming Improvement Program” </a:t>
            </a:r>
            <a:r>
              <a:rPr lang="en-US" dirty="0" smtClean="0"/>
              <a:t>supporting </a:t>
            </a:r>
            <a:r>
              <a:rPr lang="en-US" dirty="0"/>
              <a:t>organic agriculture through a village cluster approach and PGS certification.</a:t>
            </a:r>
          </a:p>
          <a:p>
            <a:pPr>
              <a:spcAft>
                <a:spcPts val="600"/>
              </a:spcAft>
            </a:pPr>
            <a:endParaRPr lang="en-US" dirty="0"/>
          </a:p>
          <a:p>
            <a:pPr>
              <a:spcAft>
                <a:spcPts val="600"/>
              </a:spcAft>
            </a:pPr>
            <a:endParaRPr lang="en-US" dirty="0"/>
          </a:p>
        </p:txBody>
      </p:sp>
      <p:sp>
        <p:nvSpPr>
          <p:cNvPr id="4" name="Slide Number Placeholder 3"/>
          <p:cNvSpPr>
            <a:spLocks noGrp="1"/>
          </p:cNvSpPr>
          <p:nvPr>
            <p:ph type="sldNum" sz="quarter" idx="4"/>
          </p:nvPr>
        </p:nvSpPr>
        <p:spPr/>
        <p:txBody>
          <a:bodyPr/>
          <a:lstStyle/>
          <a:p>
            <a:fld id="{5D5447A0-53F5-A642-8614-F3F890D89D69}" type="slidenum">
              <a:rPr lang="en-US" smtClean="0"/>
              <a:pPr/>
              <a:t>35</a:t>
            </a:fld>
            <a:endParaRPr lang="en-US" dirty="0"/>
          </a:p>
        </p:txBody>
      </p:sp>
      <p:pic>
        <p:nvPicPr>
          <p:cNvPr id="5" name="Picture 4" descr="Govt PGS shop India 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989" y="4899295"/>
            <a:ext cx="2465211" cy="1848909"/>
          </a:xfrm>
          <a:prstGeom prst="rect">
            <a:avLst/>
          </a:prstGeom>
        </p:spPr>
      </p:pic>
      <p:sp>
        <p:nvSpPr>
          <p:cNvPr id="6" name="TextBox 5"/>
          <p:cNvSpPr txBox="1"/>
          <p:nvPr/>
        </p:nvSpPr>
        <p:spPr>
          <a:xfrm>
            <a:off x="2882901" y="6073972"/>
            <a:ext cx="2959018" cy="615553"/>
          </a:xfrm>
          <a:prstGeom prst="rect">
            <a:avLst/>
          </a:prstGeom>
        </p:spPr>
        <p:txBody>
          <a:bodyPr wrap="square">
            <a:spAutoFit/>
          </a:bodyPr>
          <a:lstStyle>
            <a:defPPr>
              <a:defRPr lang="en-US"/>
            </a:defPPr>
            <a:lvl1pPr marL="285750" indent="-285750">
              <a:spcAft>
                <a:spcPts val="1800"/>
              </a:spcAft>
              <a:buFont typeface="Arial"/>
              <a:buChar char="•"/>
              <a:defRPr>
                <a:solidFill>
                  <a:srgbClr val="222D75"/>
                </a:solidFill>
                <a:latin typeface="Arial"/>
                <a:cs typeface="Arial"/>
              </a:defRPr>
            </a:lvl1pPr>
          </a:lstStyle>
          <a:p>
            <a:pPr marL="0" indent="0">
              <a:buNone/>
            </a:pPr>
            <a:r>
              <a:rPr lang="en-US" sz="1700" i="1" dirty="0">
                <a:latin typeface="+mn-lt"/>
              </a:rPr>
              <a:t>Government opens a PGS shop in </a:t>
            </a:r>
            <a:r>
              <a:rPr lang="en-US" sz="1700" i="1" dirty="0" smtClean="0">
                <a:latin typeface="+mn-lt"/>
              </a:rPr>
              <a:t>Delhi in 2016</a:t>
            </a:r>
            <a:endParaRPr lang="en-US" sz="1700" i="1" dirty="0">
              <a:latin typeface="+mn-lt"/>
            </a:endParaRPr>
          </a:p>
        </p:txBody>
      </p:sp>
    </p:spTree>
    <p:extLst>
      <p:ext uri="{BB962C8B-B14F-4D97-AF65-F5344CB8AC3E}">
        <p14:creationId xmlns:p14="http://schemas.microsoft.com/office/powerpoint/2010/main" val="2296122649"/>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US" dirty="0"/>
              <a:t>Review obstacles to OA in general agricultural policies</a:t>
            </a:r>
          </a:p>
        </p:txBody>
      </p:sp>
      <p:sp>
        <p:nvSpPr>
          <p:cNvPr id="4" name="Slide Number Placeholder 3"/>
          <p:cNvSpPr>
            <a:spLocks noGrp="1"/>
          </p:cNvSpPr>
          <p:nvPr>
            <p:ph type="sldNum" sz="quarter" idx="4294967295"/>
          </p:nvPr>
        </p:nvSpPr>
        <p:spPr>
          <a:xfrm>
            <a:off x="8615363" y="6378575"/>
            <a:ext cx="528637" cy="365125"/>
          </a:xfrm>
          <a:prstGeom prst="rect">
            <a:avLst/>
          </a:prstGeom>
        </p:spPr>
        <p:txBody>
          <a:bodyPr/>
          <a:lstStyle/>
          <a:p>
            <a:fld id="{5D5447A0-53F5-A642-8614-F3F890D89D69}" type="slidenum">
              <a:rPr lang="en-US" smtClean="0"/>
              <a:pPr/>
              <a:t>36</a:t>
            </a:fld>
            <a:endParaRPr lang="en-US" dirty="0"/>
          </a:p>
        </p:txBody>
      </p:sp>
    </p:spTree>
    <p:extLst>
      <p:ext uri="{BB962C8B-B14F-4D97-AF65-F5344CB8AC3E}">
        <p14:creationId xmlns:p14="http://schemas.microsoft.com/office/powerpoint/2010/main" val="3048059943"/>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49493" y="243934"/>
            <a:ext cx="6426007" cy="1143000"/>
          </a:xfrm>
        </p:spPr>
        <p:txBody>
          <a:bodyPr/>
          <a:lstStyle/>
          <a:p>
            <a:r>
              <a:rPr lang="en-US" dirty="0"/>
              <a:t>General policies that can impact organic</a:t>
            </a:r>
          </a:p>
        </p:txBody>
      </p:sp>
      <p:sp>
        <p:nvSpPr>
          <p:cNvPr id="5" name="Text Placeholder 4"/>
          <p:cNvSpPr>
            <a:spLocks noGrp="1"/>
          </p:cNvSpPr>
          <p:nvPr>
            <p:ph type="body" sz="quarter" idx="10"/>
          </p:nvPr>
        </p:nvSpPr>
        <p:spPr/>
        <p:txBody>
          <a:bodyPr/>
          <a:lstStyle/>
          <a:p>
            <a:pPr marL="285750" indent="-285750">
              <a:spcAft>
                <a:spcPts val="1200"/>
              </a:spcAft>
              <a:buFont typeface="Wingdings" charset="2"/>
              <a:buChar char="v"/>
            </a:pPr>
            <a:r>
              <a:rPr lang="en-US" dirty="0"/>
              <a:t>Subsidies on chemical fertilizers or synthetic </a:t>
            </a:r>
            <a:r>
              <a:rPr lang="en-US" dirty="0" smtClean="0"/>
              <a:t>pesticides</a:t>
            </a:r>
            <a:endParaRPr lang="en-US" dirty="0"/>
          </a:p>
          <a:p>
            <a:pPr marL="285750" indent="-285750">
              <a:spcAft>
                <a:spcPts val="1200"/>
              </a:spcAft>
              <a:buFont typeface="Wingdings" charset="2"/>
              <a:buChar char="v"/>
            </a:pPr>
            <a:r>
              <a:rPr lang="en-US" dirty="0"/>
              <a:t>Approval of pesticides imports and pesticide </a:t>
            </a:r>
            <a:r>
              <a:rPr lang="en-US" dirty="0" smtClean="0"/>
              <a:t>use</a:t>
            </a:r>
            <a:endParaRPr lang="en-US" dirty="0"/>
          </a:p>
          <a:p>
            <a:pPr marL="285750" indent="-285750">
              <a:spcAft>
                <a:spcPts val="1200"/>
              </a:spcAft>
              <a:buFont typeface="Wingdings" charset="2"/>
              <a:buChar char="v"/>
            </a:pPr>
            <a:r>
              <a:rPr lang="en-US" dirty="0"/>
              <a:t>Support for energy crops (biogas and biofuel plants</a:t>
            </a:r>
            <a:r>
              <a:rPr lang="en-US" dirty="0" smtClean="0"/>
              <a:t>)</a:t>
            </a:r>
            <a:endParaRPr lang="en-US" dirty="0"/>
          </a:p>
          <a:p>
            <a:pPr marL="285750" indent="-285750">
              <a:spcAft>
                <a:spcPts val="1200"/>
              </a:spcAft>
              <a:buFont typeface="Wingdings" charset="2"/>
              <a:buChar char="v"/>
            </a:pPr>
            <a:r>
              <a:rPr lang="en-US" dirty="0"/>
              <a:t>Competing environmental </a:t>
            </a:r>
            <a:r>
              <a:rPr lang="en-US" dirty="0" smtClean="0"/>
              <a:t>schemes</a:t>
            </a:r>
            <a:endParaRPr lang="en-US" dirty="0"/>
          </a:p>
          <a:p>
            <a:pPr marL="285750" indent="-285750">
              <a:spcAft>
                <a:spcPts val="1200"/>
              </a:spcAft>
              <a:buFont typeface="Wingdings" charset="2"/>
              <a:buChar char="v"/>
            </a:pPr>
            <a:r>
              <a:rPr lang="en-US" dirty="0"/>
              <a:t>Unfavorable regulations on farm-made and organic fertilizers, plant protection products and farmers </a:t>
            </a:r>
            <a:r>
              <a:rPr lang="en-US" dirty="0" smtClean="0"/>
              <a:t>seeds</a:t>
            </a:r>
            <a:endParaRPr lang="en-US" dirty="0"/>
          </a:p>
          <a:p>
            <a:pPr marL="285750" indent="-285750">
              <a:spcAft>
                <a:spcPts val="1200"/>
              </a:spcAft>
              <a:buFont typeface="Wingdings" charset="2"/>
              <a:buChar char="v"/>
            </a:pPr>
            <a:r>
              <a:rPr lang="en-US" dirty="0"/>
              <a:t>Unfavorable agricultural risk management programs (crop failure compensation schemes, etc.</a:t>
            </a:r>
            <a:r>
              <a:rPr lang="en-US" dirty="0" smtClean="0"/>
              <a:t>)</a:t>
            </a:r>
            <a:endParaRPr lang="en-US" dirty="0"/>
          </a:p>
          <a:p>
            <a:pPr marL="285750" indent="-285750">
              <a:spcAft>
                <a:spcPts val="1200"/>
              </a:spcAft>
              <a:buFont typeface="Wingdings" charset="2"/>
              <a:buChar char="v"/>
            </a:pPr>
            <a:r>
              <a:rPr lang="en-US" dirty="0"/>
              <a:t>Allowance of GMO </a:t>
            </a:r>
            <a:r>
              <a:rPr lang="en-US" dirty="0" smtClean="0"/>
              <a:t>crops</a:t>
            </a:r>
            <a:endParaRPr lang="en-US" dirty="0"/>
          </a:p>
          <a:p>
            <a:pPr marL="285750" indent="-285750">
              <a:spcAft>
                <a:spcPts val="1200"/>
              </a:spcAft>
              <a:buFont typeface="Wingdings" charset="2"/>
              <a:buChar char="v"/>
            </a:pPr>
            <a:r>
              <a:rPr lang="en-US" dirty="0"/>
              <a:t>Food safety and other health </a:t>
            </a:r>
            <a:r>
              <a:rPr lang="en-US" dirty="0" smtClean="0"/>
              <a:t>requirements</a:t>
            </a:r>
            <a:endParaRPr lang="en-US" dirty="0"/>
          </a:p>
          <a:p>
            <a:pPr marL="285750" indent="-285750">
              <a:spcAft>
                <a:spcPts val="1200"/>
              </a:spcAft>
              <a:buFont typeface="Wingdings" charset="2"/>
              <a:buChar char="v"/>
            </a:pPr>
            <a:r>
              <a:rPr lang="en-US" dirty="0"/>
              <a:t>Laws related to farm land </a:t>
            </a:r>
            <a:r>
              <a:rPr lang="en-US" dirty="0" smtClean="0"/>
              <a:t>access</a:t>
            </a:r>
            <a:endParaRPr lang="en-US" dirty="0"/>
          </a:p>
        </p:txBody>
      </p:sp>
    </p:spTree>
    <p:extLst>
      <p:ext uri="{BB962C8B-B14F-4D97-AF65-F5344CB8AC3E}">
        <p14:creationId xmlns:p14="http://schemas.microsoft.com/office/powerpoint/2010/main" val="1667630521"/>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story of the GM cotton approval in Burkina </a:t>
            </a:r>
            <a:r>
              <a:rPr lang="en-US" dirty="0" smtClean="0"/>
              <a:t>Faso</a:t>
            </a:r>
            <a:endParaRPr lang="en-US" dirty="0"/>
          </a:p>
        </p:txBody>
      </p:sp>
      <p:sp>
        <p:nvSpPr>
          <p:cNvPr id="3" name="Text Placeholder 2"/>
          <p:cNvSpPr>
            <a:spLocks noGrp="1"/>
          </p:cNvSpPr>
          <p:nvPr>
            <p:ph type="body" sz="quarter" idx="10"/>
          </p:nvPr>
        </p:nvSpPr>
        <p:spPr>
          <a:xfrm>
            <a:off x="393700" y="1508126"/>
            <a:ext cx="8307965" cy="4532312"/>
          </a:xfrm>
        </p:spPr>
        <p:txBody>
          <a:bodyPr/>
          <a:lstStyle/>
          <a:p>
            <a:pPr>
              <a:spcAft>
                <a:spcPts val="600"/>
              </a:spcAft>
            </a:pPr>
            <a:r>
              <a:rPr lang="en-US" sz="1700" dirty="0"/>
              <a:t>In 2006, BF </a:t>
            </a:r>
            <a:r>
              <a:rPr lang="en-US" sz="1700" dirty="0" smtClean="0"/>
              <a:t>legalized use </a:t>
            </a:r>
            <a:r>
              <a:rPr lang="en-US" sz="1700" dirty="0"/>
              <a:t>of GM cotton seeds. In 2008, </a:t>
            </a:r>
            <a:r>
              <a:rPr lang="en-US" sz="1700" dirty="0" err="1"/>
              <a:t>Bt</a:t>
            </a:r>
            <a:r>
              <a:rPr lang="en-US" sz="1700" dirty="0"/>
              <a:t>-Cotton was commercially released </a:t>
            </a:r>
            <a:r>
              <a:rPr lang="en-US" sz="1700" dirty="0" smtClean="0"/>
              <a:t>&amp; widely </a:t>
            </a:r>
            <a:r>
              <a:rPr lang="en-US" sz="1700" dirty="0"/>
              <a:t>adopted (in 2011, 70% of the fields). </a:t>
            </a:r>
            <a:endParaRPr lang="en-US" sz="1700" dirty="0" smtClean="0"/>
          </a:p>
          <a:p>
            <a:pPr>
              <a:spcAft>
                <a:spcPts val="600"/>
              </a:spcAft>
            </a:pPr>
            <a:r>
              <a:rPr lang="en-US" sz="1700" dirty="0"/>
              <a:t>A</a:t>
            </a:r>
            <a:r>
              <a:rPr lang="en-US" sz="1700" dirty="0" smtClean="0"/>
              <a:t>gronomic </a:t>
            </a:r>
            <a:r>
              <a:rPr lang="en-US" sz="1700" dirty="0"/>
              <a:t>and commercial disaster. In 2015, the inter-professional cotton associations </a:t>
            </a:r>
            <a:r>
              <a:rPr lang="en-US" sz="1700" dirty="0" smtClean="0"/>
              <a:t>decided </a:t>
            </a:r>
            <a:r>
              <a:rPr lang="en-US" sz="1700" dirty="0"/>
              <a:t>to phase out the use of </a:t>
            </a:r>
            <a:r>
              <a:rPr lang="en-US" sz="1700" dirty="0" err="1"/>
              <a:t>Bt</a:t>
            </a:r>
            <a:r>
              <a:rPr lang="en-US" sz="1700" dirty="0"/>
              <a:t> cotton </a:t>
            </a:r>
            <a:r>
              <a:rPr lang="en-US" sz="1700" dirty="0" smtClean="0"/>
              <a:t>seeds. </a:t>
            </a:r>
          </a:p>
          <a:p>
            <a:pPr>
              <a:spcAft>
                <a:spcPts val="600"/>
              </a:spcAft>
            </a:pPr>
            <a:r>
              <a:rPr lang="en-US" sz="1700" dirty="0" smtClean="0"/>
              <a:t>This episode </a:t>
            </a:r>
            <a:r>
              <a:rPr lang="en-US" sz="1700" dirty="0"/>
              <a:t>has done considerable harm to the growth of the organic cotton sector in Burkina Faso: </a:t>
            </a:r>
          </a:p>
          <a:p>
            <a:endParaRPr lang="en-US" dirty="0"/>
          </a:p>
          <a:p>
            <a:endParaRPr lang="en-US" dirty="0"/>
          </a:p>
        </p:txBody>
      </p:sp>
      <p:sp>
        <p:nvSpPr>
          <p:cNvPr id="4" name="Slide Number Placeholder 3"/>
          <p:cNvSpPr>
            <a:spLocks noGrp="1"/>
          </p:cNvSpPr>
          <p:nvPr>
            <p:ph type="sldNum" sz="quarter" idx="4"/>
          </p:nvPr>
        </p:nvSpPr>
        <p:spPr/>
        <p:txBody>
          <a:bodyPr/>
          <a:lstStyle/>
          <a:p>
            <a:fld id="{5D5447A0-53F5-A642-8614-F3F890D89D69}" type="slidenum">
              <a:rPr lang="en-US" smtClean="0"/>
              <a:pPr/>
              <a:t>38</a:t>
            </a:fld>
            <a:endParaRPr lang="en-US" dirty="0"/>
          </a:p>
        </p:txBody>
      </p:sp>
      <p:graphicFrame>
        <p:nvGraphicFramePr>
          <p:cNvPr id="6" name="Chart 5"/>
          <p:cNvGraphicFramePr/>
          <p:nvPr>
            <p:extLst>
              <p:ext uri="{D42A27DB-BD31-4B8C-83A1-F6EECF244321}">
                <p14:modId xmlns:p14="http://schemas.microsoft.com/office/powerpoint/2010/main" val="2772111660"/>
              </p:ext>
            </p:extLst>
          </p:nvPr>
        </p:nvGraphicFramePr>
        <p:xfrm>
          <a:off x="921746" y="3485444"/>
          <a:ext cx="7475363" cy="337255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736604303"/>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Thank you for your attention!</a:t>
            </a:r>
            <a:endParaRPr lang="en-US" dirty="0"/>
          </a:p>
        </p:txBody>
      </p:sp>
      <p:sp>
        <p:nvSpPr>
          <p:cNvPr id="3" name="Subtitle 2"/>
          <p:cNvSpPr>
            <a:spLocks noGrp="1"/>
          </p:cNvSpPr>
          <p:nvPr>
            <p:ph type="subTitle" idx="1"/>
          </p:nvPr>
        </p:nvSpPr>
        <p:spPr/>
        <p:txBody>
          <a:bodyPr/>
          <a:lstStyle/>
          <a:p>
            <a:endParaRPr lang="en-US" dirty="0"/>
          </a:p>
        </p:txBody>
      </p:sp>
      <p:sp>
        <p:nvSpPr>
          <p:cNvPr id="4" name="Text Placeholder 3"/>
          <p:cNvSpPr>
            <a:spLocks noGrp="1"/>
          </p:cNvSpPr>
          <p:nvPr>
            <p:ph type="body" sz="quarter" idx="10"/>
          </p:nvPr>
        </p:nvSpPr>
        <p:spPr/>
        <p:txBody>
          <a:bodyPr/>
          <a:lstStyle/>
          <a:p>
            <a:r>
              <a:rPr lang="en-US" sz="1600" dirty="0" smtClean="0"/>
              <a:t>Complete policy toolkit available at </a:t>
            </a:r>
            <a:r>
              <a:rPr lang="en-US" sz="1600" dirty="0" err="1" smtClean="0"/>
              <a:t>www.ifoam.bio</a:t>
            </a:r>
            <a:endParaRPr lang="en-US" sz="1600" dirty="0"/>
          </a:p>
        </p:txBody>
      </p:sp>
    </p:spTree>
    <p:extLst>
      <p:ext uri="{BB962C8B-B14F-4D97-AF65-F5344CB8AC3E}">
        <p14:creationId xmlns:p14="http://schemas.microsoft.com/office/powerpoint/2010/main" val="376250040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9492" y="243934"/>
            <a:ext cx="8102407" cy="1143000"/>
          </a:xfrm>
        </p:spPr>
        <p:txBody>
          <a:bodyPr/>
          <a:lstStyle/>
          <a:p>
            <a:r>
              <a:rPr lang="en-US" dirty="0"/>
              <a:t>The public goods generated by OA (1) </a:t>
            </a:r>
          </a:p>
        </p:txBody>
      </p:sp>
      <p:sp>
        <p:nvSpPr>
          <p:cNvPr id="3" name="Slide Number Placeholder 2"/>
          <p:cNvSpPr>
            <a:spLocks noGrp="1"/>
          </p:cNvSpPr>
          <p:nvPr>
            <p:ph type="sldNum" sz="quarter" idx="4"/>
          </p:nvPr>
        </p:nvSpPr>
        <p:spPr/>
        <p:txBody>
          <a:bodyPr/>
          <a:lstStyle/>
          <a:p>
            <a:fld id="{5D5447A0-53F5-A642-8614-F3F890D89D69}" type="slidenum">
              <a:rPr lang="en-US" smtClean="0"/>
              <a:pPr/>
              <a:t>4</a:t>
            </a:fld>
            <a:endParaRPr lang="en-US" dirty="0"/>
          </a:p>
        </p:txBody>
      </p:sp>
      <p:sp>
        <p:nvSpPr>
          <p:cNvPr id="4" name="Text Placeholder 3"/>
          <p:cNvSpPr>
            <a:spLocks noGrp="1"/>
          </p:cNvSpPr>
          <p:nvPr>
            <p:ph type="body" sz="quarter" idx="10"/>
          </p:nvPr>
        </p:nvSpPr>
        <p:spPr/>
        <p:txBody>
          <a:bodyPr/>
          <a:lstStyle/>
          <a:p>
            <a:pPr>
              <a:spcBef>
                <a:spcPts val="0"/>
              </a:spcBef>
              <a:spcAft>
                <a:spcPts val="1800"/>
              </a:spcAft>
            </a:pPr>
            <a:r>
              <a:rPr lang="en-US" sz="1900" b="1" dirty="0"/>
              <a:t>Environmental protection – ecosystem services</a:t>
            </a:r>
            <a:r>
              <a:rPr lang="en-US" sz="1900" b="1" dirty="0" smtClean="0"/>
              <a:t>:</a:t>
            </a:r>
            <a:endParaRPr lang="en-US" sz="1900" b="1" dirty="0"/>
          </a:p>
          <a:p>
            <a:pPr marL="285750" indent="-285750">
              <a:spcBef>
                <a:spcPts val="0"/>
              </a:spcBef>
              <a:spcAft>
                <a:spcPts val="1800"/>
              </a:spcAft>
              <a:buFont typeface="Arial"/>
              <a:buChar char="•"/>
            </a:pPr>
            <a:r>
              <a:rPr lang="en-US" sz="1900" dirty="0" smtClean="0"/>
              <a:t>Biodiversity </a:t>
            </a:r>
            <a:r>
              <a:rPr lang="en-US" sz="1900" dirty="0"/>
              <a:t>protection (including of agricultural use, e.g. pollinating insects, pest predators</a:t>
            </a:r>
            <a:r>
              <a:rPr lang="en-US" sz="1900" dirty="0" smtClean="0"/>
              <a:t>)</a:t>
            </a:r>
            <a:endParaRPr lang="en-US" sz="1900" dirty="0"/>
          </a:p>
          <a:p>
            <a:pPr marL="285750" indent="-285750">
              <a:spcBef>
                <a:spcPts val="0"/>
              </a:spcBef>
              <a:spcAft>
                <a:spcPts val="1800"/>
              </a:spcAft>
              <a:buFont typeface="Arial"/>
              <a:buChar char="•"/>
            </a:pPr>
            <a:r>
              <a:rPr lang="en-US" sz="1900" dirty="0" smtClean="0"/>
              <a:t>Preservation </a:t>
            </a:r>
            <a:r>
              <a:rPr lang="en-US" sz="1900" dirty="0"/>
              <a:t>of water quality and less use of water</a:t>
            </a:r>
            <a:r>
              <a:rPr lang="en-US" sz="1900" dirty="0" smtClean="0"/>
              <a:t>.</a:t>
            </a:r>
            <a:endParaRPr lang="en-US" sz="1900" dirty="0"/>
          </a:p>
          <a:p>
            <a:pPr marL="285750" indent="-285750">
              <a:spcBef>
                <a:spcPts val="0"/>
              </a:spcBef>
              <a:spcAft>
                <a:spcPts val="1800"/>
              </a:spcAft>
              <a:buFont typeface="Arial"/>
              <a:buChar char="•"/>
            </a:pPr>
            <a:r>
              <a:rPr lang="en-US" sz="1900" dirty="0" smtClean="0"/>
              <a:t>Maintains </a:t>
            </a:r>
            <a:r>
              <a:rPr lang="en-US" sz="1900" dirty="0"/>
              <a:t>the soil capital for future generations (combat soil erosion, desertification, loss of fertility</a:t>
            </a:r>
            <a:r>
              <a:rPr lang="en-US" sz="1900" dirty="0" smtClean="0"/>
              <a:t>)</a:t>
            </a:r>
            <a:endParaRPr lang="en-US" sz="1900" dirty="0"/>
          </a:p>
          <a:p>
            <a:pPr marL="285750" indent="-285750">
              <a:spcBef>
                <a:spcPts val="0"/>
              </a:spcBef>
              <a:spcAft>
                <a:spcPts val="1800"/>
              </a:spcAft>
              <a:buFont typeface="Arial"/>
              <a:buChar char="•"/>
            </a:pPr>
            <a:r>
              <a:rPr lang="en-US" sz="1900" dirty="0" smtClean="0"/>
              <a:t>Mitigating </a:t>
            </a:r>
            <a:r>
              <a:rPr lang="en-US" sz="1900" dirty="0"/>
              <a:t>climate change through carbon sequestration in the soil</a:t>
            </a:r>
          </a:p>
          <a:p>
            <a:pPr>
              <a:spcBef>
                <a:spcPts val="0"/>
              </a:spcBef>
              <a:spcAft>
                <a:spcPts val="1800"/>
              </a:spcAft>
            </a:pPr>
            <a:endParaRPr lang="en-US" sz="1900" dirty="0"/>
          </a:p>
        </p:txBody>
      </p:sp>
      <p:pic>
        <p:nvPicPr>
          <p:cNvPr id="5" name="Picture 4"/>
          <p:cNvPicPr>
            <a:picLocks noChangeAspect="1"/>
          </p:cNvPicPr>
          <p:nvPr/>
        </p:nvPicPr>
        <p:blipFill>
          <a:blip r:embed="rId3"/>
          <a:stretch>
            <a:fillRect/>
          </a:stretch>
        </p:blipFill>
        <p:spPr>
          <a:xfrm>
            <a:off x="749493" y="5106328"/>
            <a:ext cx="1746250" cy="1385913"/>
          </a:xfrm>
          <a:prstGeom prst="rect">
            <a:avLst/>
          </a:prstGeom>
        </p:spPr>
      </p:pic>
      <p:pic>
        <p:nvPicPr>
          <p:cNvPr id="6" name="Picture 5"/>
          <p:cNvPicPr>
            <a:picLocks noChangeAspect="1"/>
          </p:cNvPicPr>
          <p:nvPr/>
        </p:nvPicPr>
        <p:blipFill>
          <a:blip r:embed="rId4"/>
          <a:stretch>
            <a:fillRect/>
          </a:stretch>
        </p:blipFill>
        <p:spPr>
          <a:xfrm>
            <a:off x="3047636" y="5106328"/>
            <a:ext cx="2136296" cy="1385913"/>
          </a:xfrm>
          <a:prstGeom prst="rect">
            <a:avLst/>
          </a:prstGeom>
        </p:spPr>
      </p:pic>
      <p:pic>
        <p:nvPicPr>
          <p:cNvPr id="7" name="Picture 6"/>
          <p:cNvPicPr>
            <a:picLocks noChangeAspect="1"/>
          </p:cNvPicPr>
          <p:nvPr/>
        </p:nvPicPr>
        <p:blipFill>
          <a:blip r:embed="rId5"/>
          <a:stretch>
            <a:fillRect/>
          </a:stretch>
        </p:blipFill>
        <p:spPr>
          <a:xfrm>
            <a:off x="5710498" y="5106328"/>
            <a:ext cx="2090477" cy="1391117"/>
          </a:xfrm>
          <a:prstGeom prst="rect">
            <a:avLst/>
          </a:prstGeom>
        </p:spPr>
      </p:pic>
    </p:spTree>
    <p:extLst>
      <p:ext uri="{BB962C8B-B14F-4D97-AF65-F5344CB8AC3E}">
        <p14:creationId xmlns:p14="http://schemas.microsoft.com/office/powerpoint/2010/main" val="207056851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9492" y="243934"/>
            <a:ext cx="8102407" cy="1143000"/>
          </a:xfrm>
        </p:spPr>
        <p:txBody>
          <a:bodyPr/>
          <a:lstStyle/>
          <a:p>
            <a:r>
              <a:rPr lang="en-US" dirty="0"/>
              <a:t>The public goods generated by OA </a:t>
            </a:r>
            <a:r>
              <a:rPr lang="en-US" dirty="0" smtClean="0"/>
              <a:t>(2) </a:t>
            </a:r>
            <a:endParaRPr lang="en-US" dirty="0"/>
          </a:p>
        </p:txBody>
      </p:sp>
      <p:sp>
        <p:nvSpPr>
          <p:cNvPr id="3" name="Slide Number Placeholder 2"/>
          <p:cNvSpPr>
            <a:spLocks noGrp="1"/>
          </p:cNvSpPr>
          <p:nvPr>
            <p:ph type="sldNum" sz="quarter" idx="4"/>
          </p:nvPr>
        </p:nvSpPr>
        <p:spPr/>
        <p:txBody>
          <a:bodyPr/>
          <a:lstStyle/>
          <a:p>
            <a:fld id="{5D5447A0-53F5-A642-8614-F3F890D89D69}" type="slidenum">
              <a:rPr lang="en-US" smtClean="0"/>
              <a:pPr/>
              <a:t>5</a:t>
            </a:fld>
            <a:endParaRPr lang="en-US" dirty="0"/>
          </a:p>
        </p:txBody>
      </p:sp>
      <p:sp>
        <p:nvSpPr>
          <p:cNvPr id="4" name="Text Placeholder 3"/>
          <p:cNvSpPr>
            <a:spLocks noGrp="1"/>
          </p:cNvSpPr>
          <p:nvPr>
            <p:ph type="body" sz="quarter" idx="10"/>
          </p:nvPr>
        </p:nvSpPr>
        <p:spPr/>
        <p:txBody>
          <a:bodyPr/>
          <a:lstStyle/>
          <a:p>
            <a:pPr>
              <a:spcBef>
                <a:spcPts val="0"/>
              </a:spcBef>
              <a:spcAft>
                <a:spcPts val="1800"/>
              </a:spcAft>
            </a:pPr>
            <a:r>
              <a:rPr lang="en-US" sz="1900" b="1" dirty="0"/>
              <a:t> Rural development and </a:t>
            </a:r>
            <a:r>
              <a:rPr lang="en-US" sz="1900" b="1" dirty="0" smtClean="0"/>
              <a:t>landscapes</a:t>
            </a:r>
          </a:p>
          <a:p>
            <a:pPr marL="285750" indent="-285750">
              <a:spcBef>
                <a:spcPts val="0"/>
              </a:spcBef>
              <a:spcAft>
                <a:spcPts val="1800"/>
              </a:spcAft>
              <a:buFont typeface="Arial"/>
              <a:buChar char="•"/>
            </a:pPr>
            <a:r>
              <a:rPr lang="en-US" sz="1900" dirty="0" smtClean="0"/>
              <a:t>Keeps </a:t>
            </a:r>
            <a:r>
              <a:rPr lang="en-US" sz="1900" dirty="0"/>
              <a:t>people farming in less favored areas – supports a balanced territorial development and less urban immigration </a:t>
            </a:r>
          </a:p>
          <a:p>
            <a:pPr marL="285750" indent="-285750">
              <a:spcBef>
                <a:spcPts val="0"/>
              </a:spcBef>
              <a:spcAft>
                <a:spcPts val="1800"/>
              </a:spcAft>
              <a:buFont typeface="Arial"/>
              <a:buChar char="•"/>
            </a:pPr>
            <a:r>
              <a:rPr lang="en-US" sz="1900" dirty="0" smtClean="0"/>
              <a:t>Preserves </a:t>
            </a:r>
            <a:r>
              <a:rPr lang="en-US" sz="1900" dirty="0"/>
              <a:t>beautiful and diverse rural </a:t>
            </a:r>
            <a:r>
              <a:rPr lang="en-US" sz="1900" dirty="0" smtClean="0"/>
              <a:t>landscapes</a:t>
            </a:r>
            <a:endParaRPr lang="en-US" sz="1900" dirty="0"/>
          </a:p>
          <a:p>
            <a:pPr marL="285750" indent="-285750">
              <a:spcBef>
                <a:spcPts val="0"/>
              </a:spcBef>
              <a:spcAft>
                <a:spcPts val="1800"/>
              </a:spcAft>
              <a:buFont typeface="Arial"/>
              <a:buChar char="•"/>
            </a:pPr>
            <a:r>
              <a:rPr lang="en-US" sz="1900" dirty="0" smtClean="0"/>
              <a:t>OA </a:t>
            </a:r>
            <a:r>
              <a:rPr lang="en-US" sz="1900" dirty="0"/>
              <a:t>is more labor-intensive : creates jobs in rural areas</a:t>
            </a:r>
          </a:p>
        </p:txBody>
      </p:sp>
      <p:pic>
        <p:nvPicPr>
          <p:cNvPr id="8" name="Picture 7"/>
          <p:cNvPicPr>
            <a:picLocks noChangeAspect="1"/>
          </p:cNvPicPr>
          <p:nvPr/>
        </p:nvPicPr>
        <p:blipFill>
          <a:blip r:embed="rId3"/>
          <a:stretch>
            <a:fillRect/>
          </a:stretch>
        </p:blipFill>
        <p:spPr>
          <a:xfrm>
            <a:off x="749493" y="4283075"/>
            <a:ext cx="2793155" cy="2094866"/>
          </a:xfrm>
          <a:prstGeom prst="rect">
            <a:avLst/>
          </a:prstGeom>
        </p:spPr>
      </p:pic>
      <p:pic>
        <p:nvPicPr>
          <p:cNvPr id="9" name="Picture 8"/>
          <p:cNvPicPr>
            <a:picLocks noChangeAspect="1"/>
          </p:cNvPicPr>
          <p:nvPr/>
        </p:nvPicPr>
        <p:blipFill>
          <a:blip r:embed="rId4"/>
          <a:stretch>
            <a:fillRect/>
          </a:stretch>
        </p:blipFill>
        <p:spPr>
          <a:xfrm>
            <a:off x="4085222" y="4283075"/>
            <a:ext cx="3726716" cy="2094866"/>
          </a:xfrm>
          <a:prstGeom prst="rect">
            <a:avLst/>
          </a:prstGeom>
        </p:spPr>
      </p:pic>
    </p:spTree>
    <p:extLst>
      <p:ext uri="{BB962C8B-B14F-4D97-AF65-F5344CB8AC3E}">
        <p14:creationId xmlns:p14="http://schemas.microsoft.com/office/powerpoint/2010/main" val="196779729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9492" y="243934"/>
            <a:ext cx="8102407" cy="1143000"/>
          </a:xfrm>
        </p:spPr>
        <p:txBody>
          <a:bodyPr/>
          <a:lstStyle/>
          <a:p>
            <a:r>
              <a:rPr lang="en-US" dirty="0"/>
              <a:t>The public goods generated by OA </a:t>
            </a:r>
            <a:r>
              <a:rPr lang="en-US" dirty="0" smtClean="0"/>
              <a:t>(3) </a:t>
            </a:r>
            <a:endParaRPr lang="en-US" dirty="0"/>
          </a:p>
        </p:txBody>
      </p:sp>
      <p:sp>
        <p:nvSpPr>
          <p:cNvPr id="3" name="Slide Number Placeholder 2"/>
          <p:cNvSpPr>
            <a:spLocks noGrp="1"/>
          </p:cNvSpPr>
          <p:nvPr>
            <p:ph type="sldNum" sz="quarter" idx="4"/>
          </p:nvPr>
        </p:nvSpPr>
        <p:spPr/>
        <p:txBody>
          <a:bodyPr/>
          <a:lstStyle/>
          <a:p>
            <a:fld id="{5D5447A0-53F5-A642-8614-F3F890D89D69}" type="slidenum">
              <a:rPr lang="en-US" smtClean="0"/>
              <a:pPr/>
              <a:t>6</a:t>
            </a:fld>
            <a:endParaRPr lang="en-US" dirty="0"/>
          </a:p>
        </p:txBody>
      </p:sp>
      <p:sp>
        <p:nvSpPr>
          <p:cNvPr id="4" name="Text Placeholder 3"/>
          <p:cNvSpPr>
            <a:spLocks noGrp="1"/>
          </p:cNvSpPr>
          <p:nvPr>
            <p:ph type="body" sz="quarter" idx="10"/>
          </p:nvPr>
        </p:nvSpPr>
        <p:spPr/>
        <p:txBody>
          <a:bodyPr/>
          <a:lstStyle/>
          <a:p>
            <a:pPr>
              <a:spcBef>
                <a:spcPts val="0"/>
              </a:spcBef>
              <a:spcAft>
                <a:spcPts val="1800"/>
              </a:spcAft>
            </a:pPr>
            <a:r>
              <a:rPr lang="en-US" sz="1900" b="1" dirty="0"/>
              <a:t> </a:t>
            </a:r>
            <a:r>
              <a:rPr lang="en-US" sz="1900" b="1" dirty="0" smtClean="0"/>
              <a:t>Public </a:t>
            </a:r>
            <a:r>
              <a:rPr lang="en-US" sz="1900" b="1" dirty="0"/>
              <a:t>health</a:t>
            </a:r>
            <a:r>
              <a:rPr lang="en-US" sz="1900" b="1" dirty="0" smtClean="0"/>
              <a:t>:</a:t>
            </a:r>
            <a:endParaRPr lang="en-US" sz="1900" b="1" dirty="0"/>
          </a:p>
          <a:p>
            <a:pPr marL="342900" indent="-342900">
              <a:spcBef>
                <a:spcPts val="0"/>
              </a:spcBef>
              <a:spcAft>
                <a:spcPts val="1800"/>
              </a:spcAft>
              <a:buFont typeface="Arial"/>
              <a:buChar char="•"/>
            </a:pPr>
            <a:r>
              <a:rPr lang="en-US" sz="1900" dirty="0" smtClean="0"/>
              <a:t>Avoids </a:t>
            </a:r>
            <a:r>
              <a:rPr lang="en-US" sz="1900" dirty="0"/>
              <a:t>spreading toxic chemicals in the environment </a:t>
            </a:r>
          </a:p>
          <a:p>
            <a:pPr marL="342900" indent="-342900">
              <a:spcBef>
                <a:spcPts val="0"/>
              </a:spcBef>
              <a:spcAft>
                <a:spcPts val="1800"/>
              </a:spcAft>
              <a:buFont typeface="Arial"/>
              <a:buChar char="•"/>
            </a:pPr>
            <a:r>
              <a:rPr lang="en-US" sz="1900" dirty="0"/>
              <a:t> Protect the health of agricultural </a:t>
            </a:r>
            <a:r>
              <a:rPr lang="en-US" sz="1900" dirty="0" smtClean="0"/>
              <a:t>workers</a:t>
            </a:r>
            <a:endParaRPr lang="en-US" sz="1900" dirty="0"/>
          </a:p>
          <a:p>
            <a:pPr marL="342900" indent="-342900">
              <a:spcBef>
                <a:spcPts val="0"/>
              </a:spcBef>
              <a:spcAft>
                <a:spcPts val="1800"/>
              </a:spcAft>
              <a:buFont typeface="Arial"/>
              <a:buChar char="•"/>
            </a:pPr>
            <a:r>
              <a:rPr lang="en-US" sz="1900" dirty="0"/>
              <a:t> Reduces pesticide residues in </a:t>
            </a:r>
            <a:r>
              <a:rPr lang="en-US" sz="1900" dirty="0" smtClean="0"/>
              <a:t>food</a:t>
            </a:r>
            <a:endParaRPr lang="en-US" sz="1900" dirty="0"/>
          </a:p>
          <a:p>
            <a:pPr marL="342900" indent="-342900">
              <a:spcBef>
                <a:spcPts val="0"/>
              </a:spcBef>
              <a:spcAft>
                <a:spcPts val="1800"/>
              </a:spcAft>
              <a:buFont typeface="Arial"/>
              <a:buChar char="•"/>
            </a:pPr>
            <a:r>
              <a:rPr lang="en-US" sz="1900" dirty="0"/>
              <a:t> Organic foods are richer in nutrients, anti-oxidants, etc</a:t>
            </a:r>
            <a:r>
              <a:rPr lang="en-US" sz="1900" dirty="0" smtClean="0"/>
              <a:t>.</a:t>
            </a:r>
            <a:endParaRPr lang="en-US" sz="1900" dirty="0"/>
          </a:p>
          <a:p>
            <a:pPr marL="342900" indent="-342900">
              <a:spcBef>
                <a:spcPts val="0"/>
              </a:spcBef>
              <a:spcAft>
                <a:spcPts val="1800"/>
              </a:spcAft>
              <a:buFont typeface="Arial"/>
              <a:buChar char="•"/>
            </a:pPr>
            <a:r>
              <a:rPr lang="en-US" sz="1900" dirty="0"/>
              <a:t> Organic production systems offer more diverse nutrition in subsistence farming systems</a:t>
            </a:r>
          </a:p>
          <a:p>
            <a:pPr marL="342900" indent="-342900">
              <a:spcBef>
                <a:spcPts val="0"/>
              </a:spcBef>
              <a:spcAft>
                <a:spcPts val="1800"/>
              </a:spcAft>
              <a:buFont typeface="Arial"/>
              <a:buChar char="•"/>
            </a:pPr>
            <a:endParaRPr lang="en-US" sz="1900" b="1" dirty="0"/>
          </a:p>
        </p:txBody>
      </p:sp>
    </p:spTree>
    <p:extLst>
      <p:ext uri="{BB962C8B-B14F-4D97-AF65-F5344CB8AC3E}">
        <p14:creationId xmlns:p14="http://schemas.microsoft.com/office/powerpoint/2010/main" val="94047650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9492" y="243934"/>
            <a:ext cx="8102407" cy="1143000"/>
          </a:xfrm>
        </p:spPr>
        <p:txBody>
          <a:bodyPr/>
          <a:lstStyle/>
          <a:p>
            <a:r>
              <a:rPr lang="en-US" dirty="0"/>
              <a:t>Why “subsidize” organic agriculture?</a:t>
            </a:r>
          </a:p>
        </p:txBody>
      </p:sp>
      <p:sp>
        <p:nvSpPr>
          <p:cNvPr id="3" name="Slide Number Placeholder 2"/>
          <p:cNvSpPr>
            <a:spLocks noGrp="1"/>
          </p:cNvSpPr>
          <p:nvPr>
            <p:ph type="sldNum" sz="quarter" idx="4"/>
          </p:nvPr>
        </p:nvSpPr>
        <p:spPr/>
        <p:txBody>
          <a:bodyPr/>
          <a:lstStyle/>
          <a:p>
            <a:fld id="{5D5447A0-53F5-A642-8614-F3F890D89D69}" type="slidenum">
              <a:rPr lang="en-US" smtClean="0"/>
              <a:pPr/>
              <a:t>7</a:t>
            </a:fld>
            <a:endParaRPr lang="en-US" dirty="0"/>
          </a:p>
        </p:txBody>
      </p:sp>
      <p:sp>
        <p:nvSpPr>
          <p:cNvPr id="4" name="Text Placeholder 3"/>
          <p:cNvSpPr>
            <a:spLocks noGrp="1"/>
          </p:cNvSpPr>
          <p:nvPr>
            <p:ph type="body" sz="quarter" idx="10"/>
          </p:nvPr>
        </p:nvSpPr>
        <p:spPr/>
        <p:txBody>
          <a:bodyPr/>
          <a:lstStyle/>
          <a:p>
            <a:pPr>
              <a:lnSpc>
                <a:spcPct val="110000"/>
              </a:lnSpc>
              <a:spcAft>
                <a:spcPts val="1800"/>
              </a:spcAft>
            </a:pPr>
            <a:r>
              <a:rPr lang="en-US" sz="2000" dirty="0">
                <a:latin typeface="Arial"/>
                <a:cs typeface="Arial"/>
              </a:rPr>
              <a:t>Organic agriculture is “</a:t>
            </a:r>
            <a:r>
              <a:rPr lang="en-US" sz="2000" b="1" dirty="0">
                <a:latin typeface="Arial"/>
                <a:cs typeface="Arial"/>
              </a:rPr>
              <a:t>multi-functional</a:t>
            </a:r>
            <a:r>
              <a:rPr lang="en-US" sz="2000" dirty="0">
                <a:latin typeface="Arial"/>
                <a:cs typeface="Arial"/>
              </a:rPr>
              <a:t>”: it produces food and many public goods. The food production function is remunerated by the market. Public goods must be remunerated through other means, primarily public support.</a:t>
            </a:r>
          </a:p>
          <a:p>
            <a:pPr>
              <a:lnSpc>
                <a:spcPct val="110000"/>
              </a:lnSpc>
              <a:spcAft>
                <a:spcPts val="1800"/>
              </a:spcAft>
            </a:pPr>
            <a:r>
              <a:rPr lang="en-US" sz="2000" dirty="0">
                <a:latin typeface="Arial"/>
                <a:cs typeface="Arial"/>
              </a:rPr>
              <a:t>Upcoming concept of “true cost accounting”</a:t>
            </a:r>
          </a:p>
          <a:p>
            <a:pPr>
              <a:lnSpc>
                <a:spcPct val="110000"/>
              </a:lnSpc>
              <a:spcAft>
                <a:spcPts val="1800"/>
              </a:spcAft>
            </a:pPr>
            <a:r>
              <a:rPr lang="en-US" sz="2000" dirty="0">
                <a:latin typeface="Arial"/>
                <a:cs typeface="Arial"/>
              </a:rPr>
              <a:t>+ at early stages of development of the sector, “subsidization is justified by the “</a:t>
            </a:r>
            <a:r>
              <a:rPr lang="en-US" sz="2000" b="1" dirty="0">
                <a:latin typeface="Arial"/>
                <a:cs typeface="Arial"/>
              </a:rPr>
              <a:t>infant industry argument</a:t>
            </a:r>
            <a:r>
              <a:rPr lang="en-US" sz="2000" dirty="0">
                <a:latin typeface="Arial"/>
                <a:cs typeface="Arial"/>
              </a:rPr>
              <a:t>”: there are obstacles to transition that needs to be levied, such as farmers’ fear of social exclusion, low economies of scale, lack of organized value chains, lack of knowledge at all levels, etc.</a:t>
            </a:r>
          </a:p>
          <a:p>
            <a:pPr marL="342900" indent="-342900">
              <a:spcBef>
                <a:spcPts val="0"/>
              </a:spcBef>
              <a:spcAft>
                <a:spcPts val="1800"/>
              </a:spcAft>
              <a:buFont typeface="Arial"/>
              <a:buChar char="•"/>
            </a:pPr>
            <a:endParaRPr lang="en-US" sz="1900" b="1" dirty="0"/>
          </a:p>
        </p:txBody>
      </p:sp>
    </p:spTree>
    <p:extLst>
      <p:ext uri="{BB962C8B-B14F-4D97-AF65-F5344CB8AC3E}">
        <p14:creationId xmlns:p14="http://schemas.microsoft.com/office/powerpoint/2010/main" val="18644058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251150" y="3353278"/>
            <a:ext cx="6585747" cy="1443037"/>
          </a:xfrm>
        </p:spPr>
        <p:txBody>
          <a:bodyPr/>
          <a:lstStyle/>
          <a:p>
            <a:r>
              <a:rPr lang="en-US" dirty="0"/>
              <a:t>History and overview of public support to organic agriculture</a:t>
            </a:r>
          </a:p>
        </p:txBody>
      </p:sp>
    </p:spTree>
    <p:extLst>
      <p:ext uri="{BB962C8B-B14F-4D97-AF65-F5344CB8AC3E}">
        <p14:creationId xmlns:p14="http://schemas.microsoft.com/office/powerpoint/2010/main" val="138107820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9492" y="243934"/>
            <a:ext cx="8102407" cy="1143000"/>
          </a:xfrm>
        </p:spPr>
        <p:txBody>
          <a:bodyPr/>
          <a:lstStyle/>
          <a:p>
            <a:r>
              <a:rPr lang="en-US" dirty="0"/>
              <a:t>Role of public support in OA growth</a:t>
            </a:r>
          </a:p>
        </p:txBody>
      </p:sp>
      <p:sp>
        <p:nvSpPr>
          <p:cNvPr id="3" name="Slide Number Placeholder 2"/>
          <p:cNvSpPr>
            <a:spLocks noGrp="1"/>
          </p:cNvSpPr>
          <p:nvPr>
            <p:ph type="sldNum" sz="quarter" idx="4"/>
          </p:nvPr>
        </p:nvSpPr>
        <p:spPr/>
        <p:txBody>
          <a:bodyPr/>
          <a:lstStyle/>
          <a:p>
            <a:fld id="{5D5447A0-53F5-A642-8614-F3F890D89D69}" type="slidenum">
              <a:rPr lang="en-US" smtClean="0"/>
              <a:pPr/>
              <a:t>9</a:t>
            </a:fld>
            <a:endParaRPr lang="en-US" dirty="0"/>
          </a:p>
        </p:txBody>
      </p:sp>
      <p:sp>
        <p:nvSpPr>
          <p:cNvPr id="4" name="Text Placeholder 3"/>
          <p:cNvSpPr>
            <a:spLocks noGrp="1"/>
          </p:cNvSpPr>
          <p:nvPr>
            <p:ph type="body" sz="quarter" idx="10"/>
          </p:nvPr>
        </p:nvSpPr>
        <p:spPr/>
        <p:txBody>
          <a:bodyPr/>
          <a:lstStyle/>
          <a:p>
            <a:pPr marL="342900" indent="-342900">
              <a:spcBef>
                <a:spcPts val="0"/>
              </a:spcBef>
              <a:spcAft>
                <a:spcPts val="1800"/>
              </a:spcAft>
              <a:buFont typeface="Arial"/>
              <a:buChar char="•"/>
            </a:pPr>
            <a:r>
              <a:rPr lang="en-US" dirty="0" smtClean="0"/>
              <a:t>Governments have predominantly supported conventional </a:t>
            </a:r>
            <a:r>
              <a:rPr lang="en-US" dirty="0"/>
              <a:t>approaches </a:t>
            </a:r>
            <a:r>
              <a:rPr lang="en-US" dirty="0" smtClean="0"/>
              <a:t>globally. </a:t>
            </a:r>
            <a:r>
              <a:rPr lang="en-US" dirty="0"/>
              <a:t>But in the past 20 years, government intervention played also a critical role in the growth of OA</a:t>
            </a:r>
            <a:r>
              <a:rPr lang="en-US" dirty="0" smtClean="0"/>
              <a:t>.</a:t>
            </a:r>
            <a:endParaRPr lang="en-US" dirty="0"/>
          </a:p>
          <a:p>
            <a:pPr marL="342900" indent="-342900">
              <a:spcBef>
                <a:spcPts val="0"/>
              </a:spcBef>
              <a:spcAft>
                <a:spcPts val="1800"/>
              </a:spcAft>
              <a:buFont typeface="Arial"/>
              <a:buChar char="•"/>
            </a:pPr>
            <a:r>
              <a:rPr lang="en-US" dirty="0"/>
              <a:t>In some countries, governments have been the main </a:t>
            </a:r>
            <a:r>
              <a:rPr lang="en-US" dirty="0" smtClean="0"/>
              <a:t>driver </a:t>
            </a:r>
            <a:r>
              <a:rPr lang="en-US" dirty="0"/>
              <a:t>of OA development, either for production (e.g. Tunisia) or for consumption (e.g. Saudi Arabia)</a:t>
            </a:r>
            <a:r>
              <a:rPr lang="en-US" dirty="0" smtClean="0"/>
              <a:t>.</a:t>
            </a:r>
            <a:endParaRPr lang="en-US" dirty="0"/>
          </a:p>
          <a:p>
            <a:pPr marL="342900" indent="-342900">
              <a:spcBef>
                <a:spcPts val="0"/>
              </a:spcBef>
              <a:spcAft>
                <a:spcPts val="1800"/>
              </a:spcAft>
              <a:buFont typeface="Arial"/>
              <a:buChar char="•"/>
            </a:pPr>
            <a:r>
              <a:rPr lang="en-US" dirty="0"/>
              <a:t>Public support to OA very low in South America &amp; Africa (except Tunisia). Historically low in Asia (except South Korea), but situation recently changing in some states.  </a:t>
            </a:r>
          </a:p>
          <a:p>
            <a:pPr marL="342900" indent="-342900">
              <a:spcBef>
                <a:spcPts val="0"/>
              </a:spcBef>
              <a:spcAft>
                <a:spcPts val="1800"/>
              </a:spcAft>
              <a:buFont typeface="Arial"/>
              <a:buChar char="•"/>
            </a:pPr>
            <a:r>
              <a:rPr lang="en-US" dirty="0"/>
              <a:t>USA-EU comparison illustrates effect of policy support: USA 0,6% of land organic,  EU 5,7% of land organic</a:t>
            </a:r>
            <a:r>
              <a:rPr lang="en-US" dirty="0" smtClean="0"/>
              <a:t>.</a:t>
            </a:r>
            <a:endParaRPr lang="en-US" dirty="0"/>
          </a:p>
          <a:p>
            <a:pPr marL="342900" indent="-342900">
              <a:spcBef>
                <a:spcPts val="0"/>
              </a:spcBef>
              <a:spcAft>
                <a:spcPts val="1800"/>
              </a:spcAft>
              <a:buFont typeface="Arial"/>
              <a:buChar char="•"/>
            </a:pPr>
            <a:r>
              <a:rPr lang="en-US" dirty="0"/>
              <a:t>S</a:t>
            </a:r>
            <a:r>
              <a:rPr lang="en-US" dirty="0" smtClean="0"/>
              <a:t>upport </a:t>
            </a:r>
            <a:r>
              <a:rPr lang="en-US" dirty="0"/>
              <a:t>OA started in Europe in the late 80s. Organic conversion &amp; maintenance area payments started in 1994 across the </a:t>
            </a:r>
            <a:r>
              <a:rPr lang="en-US" dirty="0" smtClean="0"/>
              <a:t>EU. </a:t>
            </a:r>
            <a:r>
              <a:rPr lang="en-US" dirty="0"/>
              <a:t>Support to OA in the UE for the year 2001: 520 Million Euros.</a:t>
            </a:r>
          </a:p>
          <a:p>
            <a:pPr marL="342900" indent="-342900">
              <a:spcBef>
                <a:spcPts val="0"/>
              </a:spcBef>
              <a:spcAft>
                <a:spcPts val="1800"/>
              </a:spcAft>
              <a:buFont typeface="Arial"/>
              <a:buChar char="•"/>
            </a:pPr>
            <a:endParaRPr lang="en-US" dirty="0"/>
          </a:p>
          <a:p>
            <a:pPr marL="342900" indent="-342900">
              <a:spcBef>
                <a:spcPts val="0"/>
              </a:spcBef>
              <a:spcAft>
                <a:spcPts val="1800"/>
              </a:spcAft>
              <a:buFont typeface="Arial"/>
              <a:buChar char="•"/>
            </a:pPr>
            <a:endParaRPr lang="en-US" dirty="0"/>
          </a:p>
        </p:txBody>
      </p:sp>
    </p:spTree>
    <p:extLst>
      <p:ext uri="{BB962C8B-B14F-4D97-AF65-F5344CB8AC3E}">
        <p14:creationId xmlns:p14="http://schemas.microsoft.com/office/powerpoint/2010/main" val="171599492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PolicyToolkit_PPT_4-3Ratio_TEMPLATE">
  <a:themeElements>
    <a:clrScheme name="Custom 2">
      <a:dk1>
        <a:srgbClr val="203150"/>
      </a:dk1>
      <a:lt1>
        <a:sysClr val="window" lastClr="FFFFFF"/>
      </a:lt1>
      <a:dk2>
        <a:srgbClr val="687097"/>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Section Title">
  <a:themeElements>
    <a:clrScheme name="Custom 2">
      <a:dk1>
        <a:srgbClr val="203150"/>
      </a:dk1>
      <a:lt1>
        <a:sysClr val="window" lastClr="FFFFFF"/>
      </a:lt1>
      <a:dk2>
        <a:srgbClr val="687097"/>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Content">
  <a:themeElements>
    <a:clrScheme name="Custom 2">
      <a:dk1>
        <a:srgbClr val="203150"/>
      </a:dk1>
      <a:lt1>
        <a:sysClr val="window" lastClr="FFFFFF"/>
      </a:lt1>
      <a:dk2>
        <a:srgbClr val="687097"/>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Thank you slide">
  <a:themeElements>
    <a:clrScheme name="Custom 2">
      <a:dk1>
        <a:srgbClr val="203150"/>
      </a:dk1>
      <a:lt1>
        <a:sysClr val="window" lastClr="FFFFFF"/>
      </a:lt1>
      <a:dk2>
        <a:srgbClr val="687097"/>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Custom 2">
    <a:dk1>
      <a:srgbClr val="203150"/>
    </a:dk1>
    <a:lt1>
      <a:sysClr val="window" lastClr="FFFFFF"/>
    </a:lt1>
    <a:dk2>
      <a:srgbClr val="687097"/>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PolicyToolkit_PPT_4-3Ratio_TEMPLATE.potx</Template>
  <TotalTime>285</TotalTime>
  <Words>3362</Words>
  <Application>Microsoft Macintosh PowerPoint</Application>
  <PresentationFormat>On-screen Show (4:3)</PresentationFormat>
  <Paragraphs>335</Paragraphs>
  <Slides>39</Slides>
  <Notes>21</Notes>
  <HiddenSlides>0</HiddenSlides>
  <MMClips>0</MMClips>
  <ScaleCrop>false</ScaleCrop>
  <HeadingPairs>
    <vt:vector size="4" baseType="variant">
      <vt:variant>
        <vt:lpstr>Theme</vt:lpstr>
      </vt:variant>
      <vt:variant>
        <vt:i4>4</vt:i4>
      </vt:variant>
      <vt:variant>
        <vt:lpstr>Slide Titles</vt:lpstr>
      </vt:variant>
      <vt:variant>
        <vt:i4>39</vt:i4>
      </vt:variant>
    </vt:vector>
  </HeadingPairs>
  <TitlesOfParts>
    <vt:vector size="43" baseType="lpstr">
      <vt:lpstr>PolicyToolkit_PPT_4-3Ratio_TEMPLATE</vt:lpstr>
      <vt:lpstr>Section Title</vt:lpstr>
      <vt:lpstr>Content</vt:lpstr>
      <vt:lpstr>Thank you slide</vt:lpstr>
      <vt:lpstr>Why and how should policy makers support organic agriculture</vt:lpstr>
      <vt:lpstr>PowerPoint Presentation</vt:lpstr>
      <vt:lpstr>The academic perspective: economic rational</vt:lpstr>
      <vt:lpstr>The public goods generated by OA (1) </vt:lpstr>
      <vt:lpstr>The public goods generated by OA (2) </vt:lpstr>
      <vt:lpstr>The public goods generated by OA (3) </vt:lpstr>
      <vt:lpstr>Why “subsidize” organic agriculture?</vt:lpstr>
      <vt:lpstr>PowerPoint Presentation</vt:lpstr>
      <vt:lpstr>Role of public support in OA growth</vt:lpstr>
      <vt:lpstr>The impact of public support to OA in the EU</vt:lpstr>
      <vt:lpstr>PowerPoint Presentation</vt:lpstr>
      <vt:lpstr>Summary of recommendations on policy process</vt:lpstr>
      <vt:lpstr>The organic policy tree</vt:lpstr>
      <vt:lpstr>Balancing supply and demand</vt:lpstr>
      <vt:lpstr>Reliability of government commitment and trust</vt:lpstr>
      <vt:lpstr>Choosing policy measures suitable to the national context</vt:lpstr>
      <vt:lpstr>Online decision-aid tool</vt:lpstr>
      <vt:lpstr>PowerPoint Presentation</vt:lpstr>
      <vt:lpstr>PowerPoint Presentation</vt:lpstr>
      <vt:lpstr>Overview of push measures</vt:lpstr>
      <vt:lpstr>Overview of pull measures</vt:lpstr>
      <vt:lpstr>Overview of enabling measures (combined push-pull)</vt:lpstr>
      <vt:lpstr>PowerPoint Presentation</vt:lpstr>
      <vt:lpstr>Organic area payments</vt:lpstr>
      <vt:lpstr>Support to organic extension</vt:lpstr>
      <vt:lpstr>Support to organic research &amp; extension: Tunisian example </vt:lpstr>
      <vt:lpstr>Support for organic input development and use: Example of The Philippines </vt:lpstr>
      <vt:lpstr>Organic management in public areas (1) </vt:lpstr>
      <vt:lpstr>Organic management in public areas (2)</vt:lpstr>
      <vt:lpstr>Government support to raising consumer awareness: the Saudi example</vt:lpstr>
      <vt:lpstr>PowerPoint Presentation</vt:lpstr>
      <vt:lpstr>Public procurement:  The Danish example</vt:lpstr>
      <vt:lpstr>Public procurement:  The Brazilian example</vt:lpstr>
      <vt:lpstr>Support to domestic organic retail:  example from The Philippines</vt:lpstr>
      <vt:lpstr>Support to PGS development:  The Indian example</vt:lpstr>
      <vt:lpstr>PowerPoint Presentation</vt:lpstr>
      <vt:lpstr>General policies that can impact organic</vt:lpstr>
      <vt:lpstr>The story of the GM cotton approval in Burkina Faso</vt:lpstr>
      <vt:lpstr>Thank you for your attention!</vt:lpstr>
    </vt:vector>
  </TitlesOfParts>
  <Company>IFOAM e.V.</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Patrick German</dc:creator>
  <cp:lastModifiedBy>Joelle Katto-Andrighetto</cp:lastModifiedBy>
  <cp:revision>35</cp:revision>
  <dcterms:created xsi:type="dcterms:W3CDTF">2017-03-17T11:12:10Z</dcterms:created>
  <dcterms:modified xsi:type="dcterms:W3CDTF">2017-08-28T12:57:04Z</dcterms:modified>
</cp:coreProperties>
</file>