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8" r:id="rId3"/>
    <p:sldMasterId id="2147483678" r:id="rId4"/>
  </p:sldMasterIdLst>
  <p:notesMasterIdLst>
    <p:notesMasterId r:id="rId44"/>
  </p:notesMasterIdLst>
  <p:sldIdLst>
    <p:sldId id="262" r:id="rId5"/>
    <p:sldId id="257" r:id="rId6"/>
    <p:sldId id="259"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7" r:id="rId23"/>
    <p:sldId id="278" r:id="rId24"/>
    <p:sldId id="279" r:id="rId25"/>
    <p:sldId id="280" r:id="rId26"/>
    <p:sldId id="281" r:id="rId27"/>
    <p:sldId id="282" r:id="rId28"/>
    <p:sldId id="283" r:id="rId29"/>
    <p:sldId id="284" r:id="rId30"/>
    <p:sldId id="298" r:id="rId31"/>
    <p:sldId id="286" r:id="rId32"/>
    <p:sldId id="287" r:id="rId33"/>
    <p:sldId id="288" r:id="rId34"/>
    <p:sldId id="289" r:id="rId35"/>
    <p:sldId id="290" r:id="rId36"/>
    <p:sldId id="291" r:id="rId37"/>
    <p:sldId id="292" r:id="rId38"/>
    <p:sldId id="293" r:id="rId39"/>
    <p:sldId id="294" r:id="rId40"/>
    <p:sldId id="295" r:id="rId41"/>
    <p:sldId id="296" r:id="rId42"/>
    <p:sldId id="26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79926" autoAdjust="0"/>
  </p:normalViewPr>
  <p:slideViewPr>
    <p:cSldViewPr snapToGrid="0" snapToObjects="1">
      <p:cViewPr>
        <p:scale>
          <a:sx n="70" d="100"/>
          <a:sy n="70" d="100"/>
        </p:scale>
        <p:origin x="684" y="-36"/>
      </p:cViewPr>
      <p:guideLst>
        <p:guide orient="horz" pos="2160"/>
        <p:guide pos="2880"/>
      </p:guideLst>
    </p:cSldViewPr>
  </p:slideViewPr>
  <p:outlineViewPr>
    <p:cViewPr>
      <p:scale>
        <a:sx n="33" d="100"/>
        <a:sy n="33" d="100"/>
      </p:scale>
      <p:origin x="44"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Untitled:Users:Joelle:Library:Containers:com.apple.mail:Data:Library:Mail%20Downloads:4CA78D76-ACA3-4683-86C9-28495EABD241:Romania_Bulgaria_Polonia.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Public:Current:5_Value_Chain:5020%20Other%20Value%20Chain%20Activities:1.%20Policy%20&amp;%20sector%20advice:2.%20Support%20policies:Toolkit%20drafting:Other%20toolkit%20elements:Burkina%20dat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6711632887962395E-2"/>
          <c:y val="4.4566884229291698E-2"/>
          <c:w val="0.78581990561098702"/>
          <c:h val="0.62621124455251498"/>
        </c:manualLayout>
      </c:layout>
      <c:lineChart>
        <c:grouping val="standard"/>
        <c:varyColors val="0"/>
        <c:ser>
          <c:idx val="1"/>
          <c:order val="0"/>
          <c:tx>
            <c:strRef>
              <c:f>Bulgaria!$A$2</c:f>
              <c:strCache>
                <c:ptCount val="1"/>
                <c:pt idx="0">
                  <c:v>Total cultivated land under organic farming (ha)</c:v>
                </c:pt>
              </c:strCache>
            </c:strRef>
          </c:tx>
          <c:spPr>
            <a:ln w="31750"/>
          </c:spPr>
          <c:marker>
            <c:symbol val="none"/>
          </c:marker>
          <c:cat>
            <c:numRef>
              <c:f>Bulgaria!$B$1:$J$1</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Bulgaria!$B$2:$J$2</c:f>
              <c:numCache>
                <c:formatCode>General</c:formatCode>
                <c:ptCount val="9"/>
                <c:pt idx="0">
                  <c:v>3061</c:v>
                </c:pt>
                <c:pt idx="1">
                  <c:v>11809</c:v>
                </c:pt>
                <c:pt idx="2">
                  <c:v>16662</c:v>
                </c:pt>
                <c:pt idx="3">
                  <c:v>12320</c:v>
                </c:pt>
                <c:pt idx="4">
                  <c:v>25648</c:v>
                </c:pt>
                <c:pt idx="5">
                  <c:v>25022</c:v>
                </c:pt>
                <c:pt idx="6">
                  <c:v>39137</c:v>
                </c:pt>
                <c:pt idx="7">
                  <c:v>56287</c:v>
                </c:pt>
                <c:pt idx="8">
                  <c:v>74351</c:v>
                </c:pt>
              </c:numCache>
            </c:numRef>
          </c:val>
          <c:smooth val="0"/>
          <c:extLst>
            <c:ext xmlns:c16="http://schemas.microsoft.com/office/drawing/2014/chart" uri="{C3380CC4-5D6E-409C-BE32-E72D297353CC}">
              <c16:uniqueId val="{00000000-1ECD-4D36-8241-C932264B0C98}"/>
            </c:ext>
          </c:extLst>
        </c:ser>
        <c:dLbls>
          <c:showLegendKey val="0"/>
          <c:showVal val="0"/>
          <c:showCatName val="0"/>
          <c:showSerName val="0"/>
          <c:showPercent val="0"/>
          <c:showBubbleSize val="0"/>
        </c:dLbls>
        <c:marker val="1"/>
        <c:smooth val="0"/>
        <c:axId val="-2146955256"/>
        <c:axId val="-2146942872"/>
      </c:lineChart>
      <c:lineChart>
        <c:grouping val="standard"/>
        <c:varyColors val="0"/>
        <c:ser>
          <c:idx val="2"/>
          <c:order val="1"/>
          <c:tx>
            <c:strRef>
              <c:f>Bulgaria!$A$3</c:f>
              <c:strCache>
                <c:ptCount val="1"/>
                <c:pt idx="0">
                  <c:v>Number operators certified in organic farming</c:v>
                </c:pt>
              </c:strCache>
            </c:strRef>
          </c:tx>
          <c:spPr>
            <a:ln w="34925"/>
          </c:spPr>
          <c:marker>
            <c:symbol val="none"/>
          </c:marker>
          <c:val>
            <c:numRef>
              <c:f>Bulgaria!$B$3:$J$3</c:f>
              <c:numCache>
                <c:formatCode>General</c:formatCode>
                <c:ptCount val="9"/>
                <c:pt idx="0">
                  <c:v>214</c:v>
                </c:pt>
                <c:pt idx="1">
                  <c:v>339</c:v>
                </c:pt>
                <c:pt idx="2">
                  <c:v>311</c:v>
                </c:pt>
                <c:pt idx="3">
                  <c:v>476</c:v>
                </c:pt>
                <c:pt idx="4">
                  <c:v>820</c:v>
                </c:pt>
                <c:pt idx="5">
                  <c:v>1054</c:v>
                </c:pt>
                <c:pt idx="6">
                  <c:v>2016</c:v>
                </c:pt>
                <c:pt idx="7">
                  <c:v>3123</c:v>
                </c:pt>
                <c:pt idx="8">
                  <c:v>3893</c:v>
                </c:pt>
              </c:numCache>
            </c:numRef>
          </c:val>
          <c:smooth val="0"/>
          <c:extLst>
            <c:ext xmlns:c16="http://schemas.microsoft.com/office/drawing/2014/chart" uri="{C3380CC4-5D6E-409C-BE32-E72D297353CC}">
              <c16:uniqueId val="{00000001-1ECD-4D36-8241-C932264B0C98}"/>
            </c:ext>
          </c:extLst>
        </c:ser>
        <c:dLbls>
          <c:showLegendKey val="0"/>
          <c:showVal val="0"/>
          <c:showCatName val="0"/>
          <c:showSerName val="0"/>
          <c:showPercent val="0"/>
          <c:showBubbleSize val="0"/>
        </c:dLbls>
        <c:marker val="1"/>
        <c:smooth val="0"/>
        <c:axId val="-2146951720"/>
        <c:axId val="-2146953752"/>
      </c:lineChart>
      <c:catAx>
        <c:axId val="-2146955256"/>
        <c:scaling>
          <c:orientation val="minMax"/>
        </c:scaling>
        <c:delete val="0"/>
        <c:axPos val="b"/>
        <c:numFmt formatCode="General" sourceLinked="1"/>
        <c:majorTickMark val="out"/>
        <c:minorTickMark val="none"/>
        <c:tickLblPos val="nextTo"/>
        <c:crossAx val="-2146942872"/>
        <c:crosses val="autoZero"/>
        <c:auto val="1"/>
        <c:lblAlgn val="ctr"/>
        <c:lblOffset val="100"/>
        <c:noMultiLvlLbl val="0"/>
      </c:catAx>
      <c:valAx>
        <c:axId val="-2146942872"/>
        <c:scaling>
          <c:orientation val="minMax"/>
          <c:max val="200000"/>
        </c:scaling>
        <c:delete val="0"/>
        <c:axPos val="l"/>
        <c:majorGridlines>
          <c:spPr>
            <a:ln>
              <a:noFill/>
            </a:ln>
          </c:spPr>
        </c:majorGridlines>
        <c:numFmt formatCode="General" sourceLinked="1"/>
        <c:majorTickMark val="none"/>
        <c:minorTickMark val="none"/>
        <c:tickLblPos val="nextTo"/>
        <c:crossAx val="-2146955256"/>
        <c:crosses val="autoZero"/>
        <c:crossBetween val="between"/>
        <c:majorUnit val="40000"/>
      </c:valAx>
      <c:valAx>
        <c:axId val="-2146953752"/>
        <c:scaling>
          <c:orientation val="minMax"/>
        </c:scaling>
        <c:delete val="0"/>
        <c:axPos val="r"/>
        <c:numFmt formatCode="General" sourceLinked="1"/>
        <c:majorTickMark val="none"/>
        <c:minorTickMark val="none"/>
        <c:tickLblPos val="nextTo"/>
        <c:crossAx val="-2146951720"/>
        <c:crosses val="max"/>
        <c:crossBetween val="between"/>
        <c:majorUnit val="1000"/>
      </c:valAx>
      <c:catAx>
        <c:axId val="-2146951720"/>
        <c:scaling>
          <c:orientation val="minMax"/>
        </c:scaling>
        <c:delete val="1"/>
        <c:axPos val="b"/>
        <c:majorTickMark val="out"/>
        <c:minorTickMark val="none"/>
        <c:tickLblPos val="nextTo"/>
        <c:crossAx val="-2146953752"/>
        <c:crosses val="autoZero"/>
        <c:auto val="1"/>
        <c:lblAlgn val="ctr"/>
        <c:lblOffset val="100"/>
        <c:noMultiLvlLbl val="0"/>
      </c:catAx>
      <c:spPr>
        <a:solidFill>
          <a:schemeClr val="bg1">
            <a:lumMod val="95000"/>
          </a:schemeClr>
        </a:solidFill>
        <a:ln>
          <a:solidFill>
            <a:schemeClr val="tx1"/>
          </a:solidFill>
        </a:ln>
      </c:spPr>
    </c:plotArea>
    <c:legend>
      <c:legendPos val="r"/>
      <c:layout>
        <c:manualLayout>
          <c:xMode val="edge"/>
          <c:yMode val="edge"/>
          <c:x val="2.0142489455379799E-2"/>
          <c:y val="0.81365637678523695"/>
          <c:w val="0.95802635606724496"/>
          <c:h val="0.115585113011953"/>
        </c:manualLayout>
      </c:layout>
      <c:overlay val="0"/>
    </c:legend>
    <c:plotVisOnly val="1"/>
    <c:dispBlanksAs val="gap"/>
    <c:showDLblsOverMax val="0"/>
  </c:chart>
  <c:spPr>
    <a:ln>
      <a:noFill/>
    </a:ln>
  </c:spPr>
  <c:txPr>
    <a:bodyPr/>
    <a:lstStyle/>
    <a:p>
      <a:pPr>
        <a:defRPr sz="1400"/>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789998324677503E-2"/>
          <c:y val="4.72727272727273E-2"/>
          <c:w val="0.82691922153347797"/>
          <c:h val="0.66527640636560303"/>
        </c:manualLayout>
      </c:layout>
      <c:lineChart>
        <c:grouping val="standard"/>
        <c:varyColors val="0"/>
        <c:ser>
          <c:idx val="1"/>
          <c:order val="0"/>
          <c:tx>
            <c:strRef>
              <c:f>organic!$A$2</c:f>
              <c:strCache>
                <c:ptCount val="1"/>
                <c:pt idx="0">
                  <c:v>Number of organic cotton farmers</c:v>
                </c:pt>
              </c:strCache>
            </c:strRef>
          </c:tx>
          <c:marker>
            <c:symbol val="none"/>
          </c:marker>
          <c:cat>
            <c:numRef>
              <c:f>organic!$B$1:$L$1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organic!$B$2:$L$2</c:f>
              <c:numCache>
                <c:formatCode>General</c:formatCode>
                <c:ptCount val="11"/>
                <c:pt idx="0">
                  <c:v>72</c:v>
                </c:pt>
                <c:pt idx="1">
                  <c:v>663</c:v>
                </c:pt>
                <c:pt idx="2">
                  <c:v>1151</c:v>
                </c:pt>
                <c:pt idx="3">
                  <c:v>2886</c:v>
                </c:pt>
                <c:pt idx="4">
                  <c:v>6837</c:v>
                </c:pt>
                <c:pt idx="5">
                  <c:v>2893</c:v>
                </c:pt>
                <c:pt idx="6">
                  <c:v>2456</c:v>
                </c:pt>
                <c:pt idx="7">
                  <c:v>6589</c:v>
                </c:pt>
                <c:pt idx="8">
                  <c:v>5435</c:v>
                </c:pt>
                <c:pt idx="9">
                  <c:v>6860</c:v>
                </c:pt>
                <c:pt idx="10">
                  <c:v>8662</c:v>
                </c:pt>
              </c:numCache>
            </c:numRef>
          </c:val>
          <c:smooth val="0"/>
          <c:extLst>
            <c:ext xmlns:c16="http://schemas.microsoft.com/office/drawing/2014/chart" uri="{C3380CC4-5D6E-409C-BE32-E72D297353CC}">
              <c16:uniqueId val="{00000000-8EA1-489E-A0D9-8B607CB2C829}"/>
            </c:ext>
          </c:extLst>
        </c:ser>
        <c:ser>
          <c:idx val="2"/>
          <c:order val="1"/>
          <c:tx>
            <c:strRef>
              <c:f>organic!$A$3</c:f>
              <c:strCache>
                <c:ptCount val="1"/>
                <c:pt idx="0">
                  <c:v>Surface in organic cotton (ha)</c:v>
                </c:pt>
              </c:strCache>
            </c:strRef>
          </c:tx>
          <c:marker>
            <c:symbol val="none"/>
          </c:marker>
          <c:cat>
            <c:numRef>
              <c:f>organic!$B$1:$L$1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organic!$B$3:$L$3</c:f>
              <c:numCache>
                <c:formatCode>General</c:formatCode>
                <c:ptCount val="11"/>
                <c:pt idx="0">
                  <c:v>30</c:v>
                </c:pt>
                <c:pt idx="1">
                  <c:v>332</c:v>
                </c:pt>
                <c:pt idx="2">
                  <c:v>685</c:v>
                </c:pt>
                <c:pt idx="3">
                  <c:v>1809</c:v>
                </c:pt>
                <c:pt idx="4">
                  <c:v>4123</c:v>
                </c:pt>
                <c:pt idx="5">
                  <c:v>2004</c:v>
                </c:pt>
                <c:pt idx="6">
                  <c:v>1334</c:v>
                </c:pt>
                <c:pt idx="7">
                  <c:v>4157</c:v>
                </c:pt>
                <c:pt idx="8">
                  <c:v>3127</c:v>
                </c:pt>
                <c:pt idx="9">
                  <c:v>4195</c:v>
                </c:pt>
                <c:pt idx="10">
                  <c:v>4927</c:v>
                </c:pt>
              </c:numCache>
            </c:numRef>
          </c:val>
          <c:smooth val="0"/>
          <c:extLst>
            <c:ext xmlns:c16="http://schemas.microsoft.com/office/drawing/2014/chart" uri="{C3380CC4-5D6E-409C-BE32-E72D297353CC}">
              <c16:uniqueId val="{00000001-8EA1-489E-A0D9-8B607CB2C829}"/>
            </c:ext>
          </c:extLst>
        </c:ser>
        <c:ser>
          <c:idx val="3"/>
          <c:order val="2"/>
          <c:tx>
            <c:strRef>
              <c:f>organic!$A$4</c:f>
              <c:strCache>
                <c:ptCount val="1"/>
                <c:pt idx="0">
                  <c:v>Tons of organic cotton production</c:v>
                </c:pt>
              </c:strCache>
            </c:strRef>
          </c:tx>
          <c:marker>
            <c:symbol val="none"/>
          </c:marker>
          <c:cat>
            <c:numRef>
              <c:f>organic!$B$1:$L$1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organic!$B$4:$L$4</c:f>
              <c:numCache>
                <c:formatCode>General</c:formatCode>
                <c:ptCount val="11"/>
                <c:pt idx="0">
                  <c:v>0</c:v>
                </c:pt>
                <c:pt idx="1">
                  <c:v>0</c:v>
                </c:pt>
                <c:pt idx="2">
                  <c:v>347</c:v>
                </c:pt>
                <c:pt idx="3">
                  <c:v>996</c:v>
                </c:pt>
                <c:pt idx="4">
                  <c:v>2226</c:v>
                </c:pt>
                <c:pt idx="5">
                  <c:v>709</c:v>
                </c:pt>
                <c:pt idx="6">
                  <c:v>575</c:v>
                </c:pt>
                <c:pt idx="7">
                  <c:v>1979</c:v>
                </c:pt>
                <c:pt idx="8">
                  <c:v>1480</c:v>
                </c:pt>
                <c:pt idx="9">
                  <c:v>2104</c:v>
                </c:pt>
                <c:pt idx="10">
                  <c:v>2622</c:v>
                </c:pt>
              </c:numCache>
            </c:numRef>
          </c:val>
          <c:smooth val="0"/>
          <c:extLst>
            <c:ext xmlns:c16="http://schemas.microsoft.com/office/drawing/2014/chart" uri="{C3380CC4-5D6E-409C-BE32-E72D297353CC}">
              <c16:uniqueId val="{00000002-8EA1-489E-A0D9-8B607CB2C829}"/>
            </c:ext>
          </c:extLst>
        </c:ser>
        <c:dLbls>
          <c:showLegendKey val="0"/>
          <c:showVal val="0"/>
          <c:showCatName val="0"/>
          <c:showSerName val="0"/>
          <c:showPercent val="0"/>
          <c:showBubbleSize val="0"/>
        </c:dLbls>
        <c:smooth val="0"/>
        <c:axId val="2145240968"/>
        <c:axId val="2145243992"/>
      </c:lineChart>
      <c:catAx>
        <c:axId val="2145240968"/>
        <c:scaling>
          <c:orientation val="minMax"/>
        </c:scaling>
        <c:delete val="0"/>
        <c:axPos val="b"/>
        <c:numFmt formatCode="General" sourceLinked="1"/>
        <c:majorTickMark val="out"/>
        <c:minorTickMark val="none"/>
        <c:tickLblPos val="nextTo"/>
        <c:crossAx val="2145243992"/>
        <c:crosses val="autoZero"/>
        <c:auto val="1"/>
        <c:lblAlgn val="ctr"/>
        <c:lblOffset val="100"/>
        <c:noMultiLvlLbl val="0"/>
      </c:catAx>
      <c:valAx>
        <c:axId val="2145243992"/>
        <c:scaling>
          <c:orientation val="minMax"/>
        </c:scaling>
        <c:delete val="0"/>
        <c:axPos val="l"/>
        <c:majorGridlines>
          <c:spPr>
            <a:ln>
              <a:noFill/>
            </a:ln>
          </c:spPr>
        </c:majorGridlines>
        <c:numFmt formatCode="General" sourceLinked="1"/>
        <c:majorTickMark val="out"/>
        <c:minorTickMark val="none"/>
        <c:tickLblPos val="nextTo"/>
        <c:crossAx val="2145240968"/>
        <c:crosses val="autoZero"/>
        <c:crossBetween val="between"/>
      </c:valAx>
    </c:plotArea>
    <c:legend>
      <c:legendPos val="r"/>
      <c:layout>
        <c:manualLayout>
          <c:xMode val="edge"/>
          <c:yMode val="edge"/>
          <c:x val="9.39716312056737E-2"/>
          <c:y val="0.80866648099855698"/>
          <c:w val="0.77482269503546097"/>
          <c:h val="0.157831115162052"/>
        </c:manualLayout>
      </c:layout>
      <c:overlay val="0"/>
    </c:legend>
    <c:plotVisOnly val="1"/>
    <c:dispBlanksAs val="gap"/>
    <c:showDLblsOverMax val="0"/>
  </c:chart>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1" dt="2018-07-13T13:54:05.688" idx="1">
    <p:pos x="2035" y="2313"/>
    <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0.41456</cdr:x>
      <cdr:y>0.40681</cdr:y>
    </cdr:from>
    <cdr:to>
      <cdr:x>0.45816</cdr:x>
      <cdr:y>0.50946</cdr:y>
    </cdr:to>
    <cdr:sp macro="" textlink="">
      <cdr:nvSpPr>
        <cdr:cNvPr id="2" name="Down Arrow 1"/>
        <cdr:cNvSpPr/>
      </cdr:nvSpPr>
      <cdr:spPr>
        <a:xfrm xmlns:a="http://schemas.openxmlformats.org/drawingml/2006/main">
          <a:off x="2173605" y="905933"/>
          <a:ext cx="228600" cy="228600"/>
        </a:xfrm>
        <a:prstGeom xmlns:a="http://schemas.openxmlformats.org/drawingml/2006/main" prst="downArrow">
          <a:avLst/>
        </a:prstGeom>
        <a:solidFill xmlns:a="http://schemas.openxmlformats.org/drawingml/2006/main">
          <a:schemeClr val="bg2">
            <a:lumMod val="50000"/>
          </a:schemeClr>
        </a:solidFill>
        <a:ln xmlns:a="http://schemas.openxmlformats.org/drawingml/2006/main">
          <a:solidFill>
            <a:schemeClr val="tx1"/>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0.34916</cdr:x>
      <cdr:y>0.2015</cdr:y>
    </cdr:from>
    <cdr:to>
      <cdr:x>0.56716</cdr:x>
      <cdr:y>0.40681</cdr:y>
    </cdr:to>
    <cdr:sp macro="" textlink="">
      <cdr:nvSpPr>
        <cdr:cNvPr id="3" name="Text Box 2"/>
        <cdr:cNvSpPr txBox="1"/>
      </cdr:nvSpPr>
      <cdr:spPr>
        <a:xfrm xmlns:a="http://schemas.openxmlformats.org/drawingml/2006/main">
          <a:off x="1830705" y="448733"/>
          <a:ext cx="1143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err="1"/>
            <a:t>Introducción</a:t>
          </a:r>
          <a:r>
            <a:rPr lang="en-US" sz="1400" b="1" dirty="0"/>
            <a:t> de </a:t>
          </a:r>
          <a:r>
            <a:rPr lang="en-US" sz="1400" b="1" dirty="0" err="1"/>
            <a:t>los</a:t>
          </a:r>
          <a:r>
            <a:rPr lang="en-US" sz="1400" b="1" dirty="0"/>
            <a:t> </a:t>
          </a:r>
          <a:r>
            <a:rPr lang="en-US" sz="1400" b="1" dirty="0" err="1"/>
            <a:t>pagos</a:t>
          </a:r>
          <a:r>
            <a:rPr lang="en-US" sz="1400" b="1" dirty="0"/>
            <a:t> al </a:t>
          </a:r>
          <a:r>
            <a:rPr lang="en-US" sz="1400" b="1" dirty="0" err="1"/>
            <a:t>área</a:t>
          </a:r>
          <a:endParaRPr lang="en-US"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0.38705</cdr:x>
      <cdr:y>0.0795</cdr:y>
    </cdr:from>
    <cdr:to>
      <cdr:x>0.43181</cdr:x>
      <cdr:y>0.21723</cdr:y>
    </cdr:to>
    <cdr:sp macro="" textlink="">
      <cdr:nvSpPr>
        <cdr:cNvPr id="2" name="Down Arrow 1"/>
        <cdr:cNvSpPr/>
      </cdr:nvSpPr>
      <cdr:spPr>
        <a:xfrm xmlns:a="http://schemas.openxmlformats.org/drawingml/2006/main">
          <a:off x="2893340" y="268112"/>
          <a:ext cx="334578" cy="464525"/>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50F56-056B-3D46-BB1E-09D00B7A7B0F}" type="datetimeFigureOut">
              <a:rPr lang="en-US" smtClean="0"/>
              <a:t>7/13/2018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18986-2758-0148-8401-B030045C1D49}" type="slidenum">
              <a:rPr lang="en-US" smtClean="0"/>
              <a:t>‹Nr.›</a:t>
            </a:fld>
            <a:endParaRPr lang="en-US"/>
          </a:p>
        </p:txBody>
      </p:sp>
    </p:spTree>
    <p:extLst>
      <p:ext uri="{BB962C8B-B14F-4D97-AF65-F5344CB8AC3E}">
        <p14:creationId xmlns:p14="http://schemas.microsoft.com/office/powerpoint/2010/main" val="4258999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s-PE" noProof="0" dirty="0"/>
              <a:t>alta de información: </a:t>
            </a:r>
            <a:r>
              <a:rPr lang="es-PE" noProof="0" dirty="0" err="1"/>
              <a:t>p.e</a:t>
            </a:r>
            <a:r>
              <a:rPr lang="es-PE" baseline="0" noProof="0" dirty="0"/>
              <a:t> los consumidores</a:t>
            </a:r>
            <a:r>
              <a:rPr lang="es-PE" noProof="0" dirty="0"/>
              <a:t> no saben cómo se producen sus alimentos y los daños potenciales a su salud</a:t>
            </a:r>
            <a:r>
              <a:rPr lang="es-PE" baseline="0" noProof="0" dirty="0"/>
              <a:t> por el uso de pesticidas, etc. </a:t>
            </a:r>
          </a:p>
          <a:p>
            <a:endParaRPr lang="es-PE" noProof="0" dirty="0"/>
          </a:p>
          <a:p>
            <a:r>
              <a:rPr lang="es-PE" noProof="0" dirty="0"/>
              <a:t>Fall</a:t>
            </a:r>
            <a:r>
              <a:rPr lang="es-PE" baseline="0" noProof="0" dirty="0"/>
              <a:t>a de mercado</a:t>
            </a:r>
            <a:r>
              <a:rPr lang="es-PE" noProof="0" dirty="0"/>
              <a:t>:</a:t>
            </a:r>
            <a:r>
              <a:rPr lang="es-PE" baseline="0" noProof="0" dirty="0"/>
              <a:t> </a:t>
            </a:r>
            <a:r>
              <a:rPr lang="es-PE" baseline="0" noProof="0" dirty="0" err="1"/>
              <a:t>p.e</a:t>
            </a:r>
            <a:r>
              <a:rPr lang="es-PE" baseline="0" noProof="0" dirty="0"/>
              <a:t> la agricultura aporta muchos bienes públicos, pero no se refleja en el precio de los alimentos. </a:t>
            </a:r>
            <a:endParaRPr lang="es-PE" noProof="0" dirty="0"/>
          </a:p>
          <a:p>
            <a:endParaRPr lang="es-PE"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s-PE" noProof="0" dirty="0"/>
              <a:t>Distribución</a:t>
            </a:r>
            <a:r>
              <a:rPr lang="es-PE" baseline="0" noProof="0" dirty="0"/>
              <a:t> de ingresos socialmente inaceptable</a:t>
            </a:r>
            <a:r>
              <a:rPr lang="es-PE" noProof="0" dirty="0"/>
              <a:t>: </a:t>
            </a:r>
            <a:r>
              <a:rPr lang="es-PE" noProof="0" dirty="0" err="1"/>
              <a:t>p.e</a:t>
            </a:r>
            <a:r>
              <a:rPr lang="es-PE" noProof="0" dirty="0"/>
              <a:t> “libre” mercado agrícola conduce</a:t>
            </a:r>
            <a:r>
              <a:rPr lang="es-PE" baseline="0" noProof="0" dirty="0"/>
              <a:t> al empobrecimiento de pequeños agricultores que producen la gran mayoría de los alimentos en el mundo.</a:t>
            </a:r>
            <a:endParaRPr lang="es-PE" noProof="0" dirty="0"/>
          </a:p>
        </p:txBody>
      </p:sp>
      <p:sp>
        <p:nvSpPr>
          <p:cNvPr id="4" name="Slide Number Placeholder 3"/>
          <p:cNvSpPr>
            <a:spLocks noGrp="1"/>
          </p:cNvSpPr>
          <p:nvPr>
            <p:ph type="sldNum" sz="quarter" idx="10"/>
          </p:nvPr>
        </p:nvSpPr>
        <p:spPr/>
        <p:txBody>
          <a:bodyPr/>
          <a:lstStyle/>
          <a:p>
            <a:fld id="{2F418986-2758-0148-8401-B030045C1D49}" type="slidenum">
              <a:rPr lang="en-US" smtClean="0"/>
              <a:t>3</a:t>
            </a:fld>
            <a:endParaRPr lang="en-US" dirty="0"/>
          </a:p>
        </p:txBody>
      </p:sp>
    </p:spTree>
    <p:extLst>
      <p:ext uri="{BB962C8B-B14F-4D97-AF65-F5344CB8AC3E}">
        <p14:creationId xmlns:p14="http://schemas.microsoft.com/office/powerpoint/2010/main" val="272685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Lado menos desarrollado</a:t>
            </a:r>
            <a:r>
              <a:rPr lang="de-DE" sz="1200" kern="1200" baseline="0" dirty="0">
                <a:solidFill>
                  <a:schemeClr val="tx1"/>
                </a:solidFill>
                <a:effectLst/>
                <a:latin typeface="+mn-lt"/>
                <a:ea typeface="+mn-ea"/>
                <a:cs typeface="+mn-cs"/>
              </a:rPr>
              <a:t>: p.e el lado de la producción cuando hay una escasez de oferta, y el lado de la demanda cuando hay una oferta excesiva</a:t>
            </a: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16</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20</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21</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22</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25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Túnez</a:t>
            </a:r>
            <a:r>
              <a:rPr lang="en-US" sz="1200" b="1"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es</a:t>
            </a:r>
            <a:r>
              <a:rPr lang="en-US" sz="1200" b="0" kern="1200" dirty="0">
                <a:solidFill>
                  <a:schemeClr val="tx1"/>
                </a:solidFill>
                <a:effectLst/>
                <a:latin typeface="+mn-lt"/>
                <a:ea typeface="+mn-ea"/>
                <a:cs typeface="+mn-cs"/>
              </a:rPr>
              <a:t> un </a:t>
            </a:r>
            <a:r>
              <a:rPr lang="en-US" sz="1200" b="0" kern="1200" dirty="0" err="1">
                <a:solidFill>
                  <a:schemeClr val="tx1"/>
                </a:solidFill>
                <a:effectLst/>
                <a:latin typeface="+mn-lt"/>
                <a:ea typeface="+mn-ea"/>
                <a:cs typeface="+mn-cs"/>
              </a:rPr>
              <a:t>ejemplo</a:t>
            </a:r>
            <a:r>
              <a:rPr lang="en-US" sz="1200" b="0" kern="1200" dirty="0">
                <a:solidFill>
                  <a:schemeClr val="tx1"/>
                </a:solidFill>
                <a:effectLst/>
                <a:latin typeface="+mn-lt"/>
                <a:ea typeface="+mn-ea"/>
                <a:cs typeface="+mn-cs"/>
              </a:rPr>
              <a:t> de </a:t>
            </a:r>
            <a:r>
              <a:rPr lang="en-US" sz="1200" b="0" kern="1200" dirty="0" err="1">
                <a:solidFill>
                  <a:schemeClr val="tx1"/>
                </a:solidFill>
                <a:effectLst/>
                <a:latin typeface="+mn-lt"/>
                <a:ea typeface="+mn-ea"/>
                <a:cs typeface="+mn-cs"/>
              </a:rPr>
              <a:t>país</a:t>
            </a:r>
            <a:r>
              <a:rPr lang="en-US" sz="1200" b="0" kern="1200" dirty="0">
                <a:solidFill>
                  <a:schemeClr val="tx1"/>
                </a:solidFill>
                <a:effectLst/>
                <a:latin typeface="+mn-lt"/>
                <a:ea typeface="+mn-ea"/>
                <a:cs typeface="+mn-cs"/>
              </a:rPr>
              <a:t> que</a:t>
            </a:r>
            <a:r>
              <a:rPr lang="en-US" sz="1200" b="0" kern="1200" baseline="0" dirty="0">
                <a:solidFill>
                  <a:schemeClr val="tx1"/>
                </a:solidFill>
                <a:effectLst/>
                <a:latin typeface="+mn-lt"/>
                <a:ea typeface="+mn-ea"/>
                <a:cs typeface="+mn-cs"/>
              </a:rPr>
              <a:t> ha </a:t>
            </a:r>
            <a:r>
              <a:rPr lang="en-US" sz="1200" b="0" kern="1200" baseline="0" dirty="0" err="1">
                <a:solidFill>
                  <a:schemeClr val="tx1"/>
                </a:solidFill>
                <a:effectLst/>
                <a:latin typeface="+mn-lt"/>
                <a:ea typeface="+mn-ea"/>
                <a:cs typeface="+mn-cs"/>
              </a:rPr>
              <a:t>invertido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proactivamente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sus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fondos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públicos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en</a:t>
            </a:r>
            <a:r>
              <a:rPr lang="en-US" sz="1200" b="0" kern="1200" baseline="0" dirty="0">
                <a:solidFill>
                  <a:schemeClr val="tx1"/>
                </a:solidFill>
                <a:effectLst/>
                <a:latin typeface="+mn-lt"/>
                <a:ea typeface="+mn-ea"/>
                <a:cs typeface="+mn-cs"/>
              </a:rPr>
              <a:t> la </a:t>
            </a:r>
            <a:r>
              <a:rPr lang="en-US" sz="1200" b="0" kern="1200" baseline="0" dirty="0" err="1">
                <a:solidFill>
                  <a:schemeClr val="tx1"/>
                </a:solidFill>
                <a:effectLst/>
                <a:latin typeface="+mn-lt"/>
                <a:ea typeface="+mn-ea"/>
                <a:cs typeface="+mn-cs"/>
              </a:rPr>
              <a:t>investigación</a:t>
            </a:r>
            <a:r>
              <a:rPr lang="en-US" sz="1200" b="0" kern="1200" baseline="0" dirty="0">
                <a:solidFill>
                  <a:schemeClr val="tx1"/>
                </a:solidFill>
                <a:effectLst/>
                <a:latin typeface="+mn-lt"/>
                <a:ea typeface="+mn-ea"/>
                <a:cs typeface="+mn-cs"/>
              </a:rPr>
              <a:t> y </a:t>
            </a:r>
            <a:r>
              <a:rPr lang="en-US" sz="1200" b="0" kern="1200" baseline="0" dirty="0" err="1">
                <a:solidFill>
                  <a:schemeClr val="tx1"/>
                </a:solidFill>
                <a:effectLst/>
                <a:latin typeface="+mn-lt"/>
                <a:ea typeface="+mn-ea"/>
                <a:cs typeface="+mn-cs"/>
              </a:rPr>
              <a:t>extensión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orgánica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una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etapa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temprana</a:t>
            </a:r>
            <a:r>
              <a:rPr lang="en-US" sz="1200" b="0" kern="1200" baseline="0" dirty="0">
                <a:solidFill>
                  <a:schemeClr val="tx1"/>
                </a:solidFill>
                <a:effectLst/>
                <a:latin typeface="+mn-lt"/>
                <a:ea typeface="+mn-ea"/>
                <a:cs typeface="+mn-cs"/>
              </a:rPr>
              <a:t> de </a:t>
            </a:r>
            <a:r>
              <a:rPr lang="en-US" sz="1200" b="0" kern="1200" baseline="0" dirty="0" err="1">
                <a:solidFill>
                  <a:schemeClr val="tx1"/>
                </a:solidFill>
                <a:effectLst/>
                <a:latin typeface="+mn-lt"/>
                <a:ea typeface="+mn-ea"/>
                <a:cs typeface="+mn-cs"/>
              </a:rPr>
              <a:t>desarrollo</a:t>
            </a:r>
            <a:r>
              <a:rPr lang="en-US" sz="1200" b="0" kern="1200" baseline="0" dirty="0">
                <a:solidFill>
                  <a:schemeClr val="tx1"/>
                </a:solidFill>
                <a:effectLst/>
                <a:latin typeface="+mn-lt"/>
                <a:ea typeface="+mn-ea"/>
                <a:cs typeface="+mn-cs"/>
              </a:rPr>
              <a:t> del sector, con un gran </a:t>
            </a:r>
            <a:r>
              <a:rPr lang="en-US" sz="1200" b="0" kern="1200" baseline="0" dirty="0" err="1">
                <a:solidFill>
                  <a:schemeClr val="tx1"/>
                </a:solidFill>
                <a:effectLst/>
                <a:latin typeface="+mn-lt"/>
                <a:ea typeface="+mn-ea"/>
                <a:cs typeface="+mn-cs"/>
              </a:rPr>
              <a:t>éxito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términos</a:t>
            </a:r>
            <a:r>
              <a:rPr lang="en-US" sz="1200" b="0" kern="1200" baseline="0" dirty="0">
                <a:solidFill>
                  <a:schemeClr val="tx1"/>
                </a:solidFill>
                <a:effectLst/>
                <a:latin typeface="+mn-lt"/>
                <a:ea typeface="+mn-ea"/>
                <a:cs typeface="+mn-cs"/>
              </a:rPr>
              <a:t> del </a:t>
            </a:r>
            <a:r>
              <a:rPr lang="en-US" sz="1200" b="0" kern="1200" baseline="0" dirty="0" err="1">
                <a:solidFill>
                  <a:schemeClr val="tx1"/>
                </a:solidFill>
                <a:effectLst/>
                <a:latin typeface="+mn-lt"/>
                <a:ea typeface="+mn-ea"/>
                <a:cs typeface="+mn-cs"/>
              </a:rPr>
              <a:t>crecimiento</a:t>
            </a:r>
            <a:r>
              <a:rPr lang="en-US" sz="1200" b="0" kern="1200" baseline="0" dirty="0">
                <a:solidFill>
                  <a:schemeClr val="tx1"/>
                </a:solidFill>
                <a:effectLst/>
                <a:latin typeface="+mn-lt"/>
                <a:ea typeface="+mn-ea"/>
                <a:cs typeface="+mn-cs"/>
              </a:rPr>
              <a:t> del sector. El </a:t>
            </a:r>
            <a:r>
              <a:rPr lang="en-US" sz="1200" b="0" kern="1200" baseline="0" dirty="0" err="1">
                <a:solidFill>
                  <a:schemeClr val="tx1"/>
                </a:solidFill>
                <a:effectLst/>
                <a:latin typeface="+mn-lt"/>
                <a:ea typeface="+mn-ea"/>
                <a:cs typeface="+mn-cs"/>
              </a:rPr>
              <a:t>gobierno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tunecino</a:t>
            </a:r>
            <a:r>
              <a:rPr lang="en-US" sz="1200" b="0" kern="1200" baseline="0" dirty="0">
                <a:solidFill>
                  <a:schemeClr val="tx1"/>
                </a:solidFill>
                <a:effectLst/>
                <a:latin typeface="+mn-lt"/>
                <a:ea typeface="+mn-ea"/>
                <a:cs typeface="+mn-cs"/>
              </a:rPr>
              <a:t> lo </a:t>
            </a:r>
            <a:r>
              <a:rPr lang="en-US" sz="1200" b="0" kern="1200" baseline="0" dirty="0" err="1">
                <a:solidFill>
                  <a:schemeClr val="tx1"/>
                </a:solidFill>
                <a:effectLst/>
                <a:latin typeface="+mn-lt"/>
                <a:ea typeface="+mn-ea"/>
                <a:cs typeface="+mn-cs"/>
              </a:rPr>
              <a:t>logró</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establecer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varias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instituciones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dedicadas</a:t>
            </a:r>
            <a:r>
              <a:rPr lang="en-US" sz="1200" b="0" kern="1200" baseline="0" dirty="0">
                <a:solidFill>
                  <a:schemeClr val="tx1"/>
                </a:solidFill>
                <a:effectLst/>
                <a:latin typeface="+mn-lt"/>
                <a:ea typeface="+mn-ea"/>
                <a:cs typeface="+mn-cs"/>
              </a:rPr>
              <a:t> a la </a:t>
            </a:r>
            <a:r>
              <a:rPr lang="en-US" sz="1200" b="0" kern="1200" baseline="0" dirty="0" err="1">
                <a:solidFill>
                  <a:schemeClr val="tx1"/>
                </a:solidFill>
                <a:effectLst/>
                <a:latin typeface="+mn-lt"/>
                <a:ea typeface="+mn-ea"/>
                <a:cs typeface="+mn-cs"/>
              </a:rPr>
              <a:t>investigación</a:t>
            </a:r>
            <a:r>
              <a:rPr lang="en-US" sz="1200" b="0" kern="1200" baseline="0" dirty="0">
                <a:solidFill>
                  <a:schemeClr val="tx1"/>
                </a:solidFill>
                <a:effectLst/>
                <a:latin typeface="+mn-lt"/>
                <a:ea typeface="+mn-ea"/>
                <a:cs typeface="+mn-cs"/>
              </a:rPr>
              <a:t> y </a:t>
            </a:r>
            <a:r>
              <a:rPr lang="en-US" sz="1200" b="0" kern="1200" baseline="0" dirty="0" err="1">
                <a:solidFill>
                  <a:schemeClr val="tx1"/>
                </a:solidFill>
                <a:effectLst/>
                <a:latin typeface="+mn-lt"/>
                <a:ea typeface="+mn-ea"/>
                <a:cs typeface="+mn-cs"/>
              </a:rPr>
              <a:t>extensión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orgánicas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como</a:t>
            </a:r>
            <a:r>
              <a:rPr lang="en-US" sz="1200" b="0" kern="1200" baseline="0" dirty="0">
                <a:solidFill>
                  <a:schemeClr val="tx1"/>
                </a:solidFill>
                <a:effectLst/>
                <a:latin typeface="+mn-lt"/>
                <a:ea typeface="+mn-ea"/>
                <a:cs typeface="+mn-cs"/>
              </a:rPr>
              <a:t> el </a:t>
            </a:r>
            <a:r>
              <a:rPr lang="en-US" sz="1200" i="1" kern="1200" dirty="0">
                <a:solidFill>
                  <a:schemeClr val="tx1"/>
                </a:solidFill>
                <a:effectLst/>
                <a:latin typeface="+mn-lt"/>
                <a:ea typeface="+mn-ea"/>
                <a:cs typeface="+mn-cs"/>
              </a:rPr>
              <a:t>Centre Technique de </a:t>
            </a:r>
            <a:r>
              <a:rPr lang="en-US" sz="1200" i="1" kern="1200" dirty="0" err="1">
                <a:solidFill>
                  <a:schemeClr val="tx1"/>
                </a:solidFill>
                <a:effectLst/>
                <a:latin typeface="+mn-lt"/>
                <a:ea typeface="+mn-ea"/>
                <a:cs typeface="+mn-cs"/>
              </a:rPr>
              <a:t>l'Agriculture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Biologique</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((CTAB) Centro </a:t>
            </a:r>
            <a:r>
              <a:rPr lang="en-US" sz="1200" i="0" kern="1200" dirty="0" err="1">
                <a:solidFill>
                  <a:schemeClr val="tx1"/>
                </a:solidFill>
                <a:effectLst/>
                <a:latin typeface="+mn-lt"/>
                <a:ea typeface="+mn-ea"/>
                <a:cs typeface="+mn-cs"/>
              </a:rPr>
              <a:t>Técnico</a:t>
            </a:r>
            <a:r>
              <a:rPr lang="en-US" sz="1200" i="0" kern="1200" dirty="0">
                <a:solidFill>
                  <a:schemeClr val="tx1"/>
                </a:solidFill>
                <a:effectLst/>
                <a:latin typeface="+mn-lt"/>
                <a:ea typeface="+mn-ea"/>
                <a:cs typeface="+mn-cs"/>
              </a:rPr>
              <a:t> para</a:t>
            </a:r>
            <a:r>
              <a:rPr lang="en-US" sz="1200" i="0" kern="1200" baseline="0" dirty="0">
                <a:solidFill>
                  <a:schemeClr val="tx1"/>
                </a:solidFill>
                <a:effectLst/>
                <a:latin typeface="+mn-lt"/>
                <a:ea typeface="+mn-ea"/>
                <a:cs typeface="+mn-cs"/>
              </a:rPr>
              <a:t> la </a:t>
            </a:r>
            <a:r>
              <a:rPr lang="en-US" sz="1200" i="0" kern="1200" baseline="0" dirty="0" err="1">
                <a:solidFill>
                  <a:schemeClr val="tx1"/>
                </a:solidFill>
                <a:effectLst/>
                <a:latin typeface="+mn-lt"/>
                <a:ea typeface="+mn-ea"/>
                <a:cs typeface="+mn-cs"/>
              </a:rPr>
              <a:t>Agricultura</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Orgánica</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en</a:t>
            </a:r>
            <a:r>
              <a:rPr lang="en-US" sz="1200" i="0" kern="1200" baseline="0" dirty="0">
                <a:solidFill>
                  <a:schemeClr val="tx1"/>
                </a:solidFill>
                <a:effectLst/>
                <a:latin typeface="+mn-lt"/>
                <a:ea typeface="+mn-ea"/>
                <a:cs typeface="+mn-cs"/>
              </a:rPr>
              <a:t> 1999, y el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Centre </a:t>
            </a:r>
            <a:r>
              <a:rPr lang="en-US" sz="1200" i="1" kern="1200" dirty="0" err="1">
                <a:solidFill>
                  <a:schemeClr val="tx1"/>
                </a:solidFill>
                <a:effectLst/>
                <a:latin typeface="+mn-lt"/>
                <a:ea typeface="+mn-ea"/>
                <a:cs typeface="+mn-cs"/>
              </a:rPr>
              <a:t>Régional</a:t>
            </a:r>
            <a:r>
              <a:rPr lang="en-US" sz="1200" i="1" kern="1200" dirty="0">
                <a:solidFill>
                  <a:schemeClr val="tx1"/>
                </a:solidFill>
                <a:effectLst/>
                <a:latin typeface="+mn-lt"/>
                <a:ea typeface="+mn-ea"/>
                <a:cs typeface="+mn-cs"/>
              </a:rPr>
              <a:t> des </a:t>
            </a:r>
            <a:r>
              <a:rPr lang="en-US" sz="1200" i="1" kern="1200" dirty="0" err="1">
                <a:solidFill>
                  <a:schemeClr val="tx1"/>
                </a:solidFill>
                <a:effectLst/>
                <a:latin typeface="+mn-lt"/>
                <a:ea typeface="+mn-ea"/>
                <a:cs typeface="+mn-cs"/>
              </a:rPr>
              <a:t>Recherches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a:t>
            </a:r>
            <a:r>
              <a:rPr lang="en-US" sz="1200" i="1" kern="1200" dirty="0">
                <a:solidFill>
                  <a:schemeClr val="tx1"/>
                </a:solidFill>
                <a:effectLst/>
                <a:latin typeface="+mn-lt"/>
                <a:ea typeface="+mn-ea"/>
                <a:cs typeface="+mn-cs"/>
              </a:rPr>
              <a:t> Horticulture et Agriculture </a:t>
            </a:r>
            <a:r>
              <a:rPr lang="en-US" sz="1200" i="1" kern="1200" dirty="0" err="1">
                <a:solidFill>
                  <a:schemeClr val="tx1"/>
                </a:solidFill>
                <a:effectLst/>
                <a:latin typeface="+mn-lt"/>
                <a:ea typeface="+mn-ea"/>
                <a:cs typeface="+mn-cs"/>
              </a:rPr>
              <a:t>Biologique</a:t>
            </a:r>
            <a:r>
              <a:rPr lang="en-US" sz="1200" kern="1200" dirty="0">
                <a:solidFill>
                  <a:schemeClr val="tx1"/>
                </a:solidFill>
                <a:effectLst/>
                <a:latin typeface="+mn-lt"/>
                <a:ea typeface="+mn-ea"/>
                <a:cs typeface="+mn-cs"/>
              </a:rPr>
              <a:t> (Centro Regional de </a:t>
            </a:r>
            <a:r>
              <a:rPr lang="en-US" sz="1200" kern="1200" dirty="0" err="1">
                <a:solidFill>
                  <a:schemeClr val="tx1"/>
                </a:solidFill>
                <a:effectLst/>
                <a:latin typeface="+mn-lt"/>
                <a:ea typeface="+mn-ea"/>
                <a:cs typeface="+mn-cs"/>
              </a:rPr>
              <a:t>Investigación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Horticultura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Agricultura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Orgánica</a:t>
            </a:r>
            <a:r>
              <a:rPr lang="en-US" sz="1200" kern="1200" baseline="0" dirty="0">
                <a:solidFill>
                  <a:schemeClr val="tx1"/>
                </a:solidFill>
                <a:effectLst/>
                <a:latin typeface="+mn-lt"/>
                <a:ea typeface="+mn-ea"/>
                <a:cs typeface="+mn-cs"/>
              </a:rPr>
              <a:t> (CRRHAB)). El CTAB se ha </a:t>
            </a:r>
            <a:r>
              <a:rPr lang="en-US" sz="1200" kern="1200" baseline="0" dirty="0" err="1">
                <a:solidFill>
                  <a:schemeClr val="tx1"/>
                </a:solidFill>
                <a:effectLst/>
                <a:latin typeface="+mn-lt"/>
                <a:ea typeface="+mn-ea"/>
                <a:cs typeface="+mn-cs"/>
              </a:rPr>
              <a:t>identificado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como</a:t>
            </a:r>
            <a:r>
              <a:rPr lang="en-US" sz="1200" kern="1200" baseline="0" dirty="0">
                <a:solidFill>
                  <a:schemeClr val="tx1"/>
                </a:solidFill>
                <a:effectLst/>
                <a:latin typeface="+mn-lt"/>
                <a:ea typeface="+mn-ea"/>
                <a:cs typeface="+mn-cs"/>
              </a:rPr>
              <a:t> el </a:t>
            </a:r>
            <a:r>
              <a:rPr lang="en-US" sz="1200" kern="1200" baseline="0" dirty="0" err="1">
                <a:solidFill>
                  <a:schemeClr val="tx1"/>
                </a:solidFill>
                <a:effectLst/>
                <a:latin typeface="+mn-lt"/>
                <a:ea typeface="+mn-ea"/>
                <a:cs typeface="+mn-cs"/>
              </a:rPr>
              <a:t>agente</a:t>
            </a:r>
            <a:r>
              <a:rPr lang="en-US" sz="1200" kern="1200" baseline="0" dirty="0">
                <a:solidFill>
                  <a:schemeClr val="tx1"/>
                </a:solidFill>
                <a:effectLst/>
                <a:latin typeface="+mn-lt"/>
                <a:ea typeface="+mn-ea"/>
                <a:cs typeface="+mn-cs"/>
              </a:rPr>
              <a:t> principal del sector </a:t>
            </a:r>
            <a:r>
              <a:rPr lang="en-US" sz="1200" kern="1200" baseline="0" dirty="0" err="1">
                <a:solidFill>
                  <a:schemeClr val="tx1"/>
                </a:solidFill>
                <a:effectLst/>
                <a:latin typeface="+mn-lt"/>
                <a:ea typeface="+mn-ea"/>
                <a:cs typeface="+mn-cs"/>
              </a:rPr>
              <a:t>orgánico</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Túnez</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Fue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establecido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mediante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decreto</a:t>
            </a:r>
            <a:r>
              <a:rPr lang="en-US" sz="1200" kern="1200" baseline="0" dirty="0">
                <a:solidFill>
                  <a:schemeClr val="tx1"/>
                </a:solidFill>
                <a:effectLst/>
                <a:latin typeface="+mn-lt"/>
                <a:ea typeface="+mn-ea"/>
                <a:cs typeface="+mn-cs"/>
              </a:rPr>
              <a:t> ministerial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1999. </a:t>
            </a:r>
            <a:r>
              <a:rPr lang="en-US" sz="1200" kern="1200" baseline="0" dirty="0" err="1">
                <a:solidFill>
                  <a:schemeClr val="tx1"/>
                </a:solidFill>
                <a:effectLst/>
                <a:latin typeface="+mn-lt"/>
                <a:ea typeface="+mn-ea"/>
                <a:cs typeface="+mn-cs"/>
              </a:rPr>
              <a:t>Además</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estas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instituciones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especializadas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otros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cuerpos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gubernamentales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involucrados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la </a:t>
            </a:r>
            <a:r>
              <a:rPr lang="en-US" sz="1200" kern="1200" baseline="0" dirty="0" err="1">
                <a:solidFill>
                  <a:schemeClr val="tx1"/>
                </a:solidFill>
                <a:effectLst/>
                <a:latin typeface="+mn-lt"/>
                <a:ea typeface="+mn-ea"/>
                <a:cs typeface="+mn-cs"/>
              </a:rPr>
              <a:t>investigación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orgánica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como</a:t>
            </a:r>
            <a:r>
              <a:rPr lang="en-US" sz="1200" kern="1200" baseline="0" dirty="0">
                <a:solidFill>
                  <a:schemeClr val="tx1"/>
                </a:solidFill>
                <a:effectLst/>
                <a:latin typeface="+mn-lt"/>
                <a:ea typeface="+mn-ea"/>
                <a:cs typeface="+mn-cs"/>
              </a:rPr>
              <a:t> el </a:t>
            </a:r>
            <a:r>
              <a:rPr lang="en-US" sz="1200" i="1" kern="1200" dirty="0">
                <a:solidFill>
                  <a:schemeClr val="tx1"/>
                </a:solidFill>
                <a:effectLst/>
                <a:latin typeface="+mn-lt"/>
                <a:ea typeface="+mn-ea"/>
                <a:cs typeface="+mn-cs"/>
              </a:rPr>
              <a:t>Institution de la </a:t>
            </a:r>
            <a:r>
              <a:rPr lang="en-US" sz="1200" i="1" kern="1200" dirty="0" err="1">
                <a:solidFill>
                  <a:schemeClr val="tx1"/>
                </a:solidFill>
                <a:effectLst/>
                <a:latin typeface="+mn-lt"/>
                <a:ea typeface="+mn-ea"/>
                <a:cs typeface="+mn-cs"/>
              </a:rPr>
              <a:t>Recherche</a:t>
            </a:r>
            <a:r>
              <a:rPr lang="en-US" sz="1200" i="1" kern="1200" dirty="0">
                <a:solidFill>
                  <a:schemeClr val="tx1"/>
                </a:solidFill>
                <a:effectLst/>
                <a:latin typeface="+mn-lt"/>
                <a:ea typeface="+mn-ea"/>
                <a:cs typeface="+mn-cs"/>
              </a:rPr>
              <a:t> et de </a:t>
            </a:r>
            <a:r>
              <a:rPr lang="en-US" sz="1200" i="1" kern="1200" dirty="0" err="1">
                <a:solidFill>
                  <a:schemeClr val="tx1"/>
                </a:solidFill>
                <a:effectLst/>
                <a:latin typeface="+mn-lt"/>
                <a:ea typeface="+mn-ea"/>
                <a:cs typeface="+mn-cs"/>
              </a:rPr>
              <a:t>l’Enseignement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Supérieur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Agricoles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Instituto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Investigación</a:t>
            </a:r>
            <a:r>
              <a:rPr lang="en-US" sz="1200" kern="1200" baseline="0" dirty="0">
                <a:solidFill>
                  <a:schemeClr val="tx1"/>
                </a:solidFill>
                <a:effectLst/>
                <a:latin typeface="+mn-lt"/>
                <a:ea typeface="+mn-ea"/>
                <a:cs typeface="+mn-cs"/>
              </a:rPr>
              <a:t> y </a:t>
            </a:r>
            <a:r>
              <a:rPr lang="en-US" sz="1200" kern="1200" baseline="0" dirty="0" err="1">
                <a:solidFill>
                  <a:schemeClr val="tx1"/>
                </a:solidFill>
                <a:effectLst/>
                <a:latin typeface="+mn-lt"/>
                <a:ea typeface="+mn-ea"/>
                <a:cs typeface="+mn-cs"/>
              </a:rPr>
              <a:t>Educación</a:t>
            </a:r>
            <a:r>
              <a:rPr lang="en-US" sz="1200" kern="1200" baseline="0" dirty="0">
                <a:solidFill>
                  <a:schemeClr val="tx1"/>
                </a:solidFill>
                <a:effectLst/>
                <a:latin typeface="+mn-lt"/>
                <a:ea typeface="+mn-ea"/>
                <a:cs typeface="+mn-cs"/>
              </a:rPr>
              <a:t> Superior </a:t>
            </a:r>
            <a:r>
              <a:rPr lang="en-US" sz="1200" kern="1200" baseline="0" dirty="0" err="1">
                <a:solidFill>
                  <a:schemeClr val="tx1"/>
                </a:solidFill>
                <a:effectLst/>
                <a:latin typeface="+mn-lt"/>
                <a:ea typeface="+mn-ea"/>
                <a:cs typeface="+mn-cs"/>
              </a:rPr>
              <a:t>Agraria</a:t>
            </a:r>
            <a:r>
              <a:rPr lang="en-US" sz="1200" kern="1200" baseline="0" dirty="0">
                <a:solidFill>
                  <a:schemeClr val="tx1"/>
                </a:solidFill>
                <a:effectLst/>
                <a:latin typeface="+mn-lt"/>
                <a:ea typeface="+mn-ea"/>
                <a:cs typeface="+mn-cs"/>
              </a:rPr>
              <a:t> (IRESA)) que </a:t>
            </a:r>
            <a:r>
              <a:rPr lang="en-US" sz="1200" kern="1200" baseline="0" dirty="0" err="1">
                <a:solidFill>
                  <a:schemeClr val="tx1"/>
                </a:solidFill>
                <a:effectLst/>
                <a:latin typeface="+mn-lt"/>
                <a:ea typeface="+mn-ea"/>
                <a:cs typeface="+mn-cs"/>
              </a:rPr>
              <a:t>creó</a:t>
            </a:r>
            <a:r>
              <a:rPr lang="en-US" sz="1200" kern="1200" baseline="0" dirty="0">
                <a:solidFill>
                  <a:schemeClr val="tx1"/>
                </a:solidFill>
                <a:effectLst/>
                <a:latin typeface="+mn-lt"/>
                <a:ea typeface="+mn-ea"/>
                <a:cs typeface="+mn-cs"/>
              </a:rPr>
              <a:t> la </a:t>
            </a:r>
            <a:r>
              <a:rPr lang="en-US" sz="1200" kern="1200" baseline="0" dirty="0" err="1">
                <a:solidFill>
                  <a:schemeClr val="tx1"/>
                </a:solidFill>
                <a:effectLst/>
                <a:latin typeface="+mn-lt"/>
                <a:ea typeface="+mn-ea"/>
                <a:cs typeface="+mn-cs"/>
              </a:rPr>
              <a:t>Comisión</a:t>
            </a:r>
            <a:r>
              <a:rPr lang="en-US" sz="1200" kern="1200" baseline="0" dirty="0">
                <a:solidFill>
                  <a:schemeClr val="tx1"/>
                </a:solidFill>
                <a:effectLst/>
                <a:latin typeface="+mn-lt"/>
                <a:ea typeface="+mn-ea"/>
                <a:cs typeface="+mn-cs"/>
              </a:rPr>
              <a:t> Nacional para el </a:t>
            </a:r>
            <a:r>
              <a:rPr lang="en-US" sz="1200" kern="1200" baseline="0" dirty="0" err="1">
                <a:solidFill>
                  <a:schemeClr val="tx1"/>
                </a:solidFill>
                <a:effectLst/>
                <a:latin typeface="+mn-lt"/>
                <a:ea typeface="+mn-ea"/>
                <a:cs typeface="+mn-cs"/>
              </a:rPr>
              <a:t>Planeamiento</a:t>
            </a:r>
            <a:r>
              <a:rPr lang="en-US" sz="1200" kern="1200" baseline="0" dirty="0">
                <a:solidFill>
                  <a:schemeClr val="tx1"/>
                </a:solidFill>
                <a:effectLst/>
                <a:latin typeface="+mn-lt"/>
                <a:ea typeface="+mn-ea"/>
                <a:cs typeface="+mn-cs"/>
              </a:rPr>
              <a:t> y </a:t>
            </a:r>
            <a:r>
              <a:rPr lang="en-US" sz="1200" kern="1200" baseline="0" dirty="0" err="1">
                <a:solidFill>
                  <a:schemeClr val="tx1"/>
                </a:solidFill>
                <a:effectLst/>
                <a:latin typeface="+mn-lt"/>
                <a:ea typeface="+mn-ea"/>
                <a:cs typeface="+mn-cs"/>
              </a:rPr>
              <a:t>Evaluación</a:t>
            </a:r>
            <a:r>
              <a:rPr lang="en-US" sz="1200" kern="1200" baseline="0" dirty="0">
                <a:solidFill>
                  <a:schemeClr val="tx1"/>
                </a:solidFill>
                <a:effectLst/>
                <a:latin typeface="+mn-lt"/>
                <a:ea typeface="+mn-ea"/>
                <a:cs typeface="+mn-cs"/>
              </a:rPr>
              <a:t> de la </a:t>
            </a:r>
            <a:r>
              <a:rPr lang="en-US" sz="1200" kern="1200" baseline="0" dirty="0" err="1">
                <a:solidFill>
                  <a:schemeClr val="tx1"/>
                </a:solidFill>
                <a:effectLst/>
                <a:latin typeface="+mn-lt"/>
                <a:ea typeface="+mn-ea"/>
                <a:cs typeface="+mn-cs"/>
              </a:rPr>
              <a:t>Investigación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Agricultura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Orgánica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Recientemente</a:t>
            </a:r>
            <a:r>
              <a:rPr lang="en-US" sz="1200" kern="1200" baseline="0" dirty="0">
                <a:solidFill>
                  <a:schemeClr val="tx1"/>
                </a:solidFill>
                <a:effectLst/>
                <a:latin typeface="+mn-lt"/>
                <a:ea typeface="+mn-ea"/>
                <a:cs typeface="+mn-cs"/>
              </a:rPr>
              <a:t>, el </a:t>
            </a:r>
            <a:r>
              <a:rPr lang="en-US" sz="1200" kern="1200" baseline="0" dirty="0" err="1">
                <a:solidFill>
                  <a:schemeClr val="tx1"/>
                </a:solidFill>
                <a:effectLst/>
                <a:latin typeface="+mn-lt"/>
                <a:ea typeface="+mn-ea"/>
                <a:cs typeface="+mn-cs"/>
              </a:rPr>
              <a:t>Programa</a:t>
            </a:r>
            <a:r>
              <a:rPr lang="en-US" sz="1200" kern="1200" baseline="0" dirty="0">
                <a:solidFill>
                  <a:schemeClr val="tx1"/>
                </a:solidFill>
                <a:effectLst/>
                <a:latin typeface="+mn-lt"/>
                <a:ea typeface="+mn-ea"/>
                <a:cs typeface="+mn-cs"/>
              </a:rPr>
              <a:t> Nacional para la </a:t>
            </a:r>
            <a:r>
              <a:rPr lang="en-US" sz="1200" kern="1200" baseline="0" dirty="0" err="1">
                <a:solidFill>
                  <a:schemeClr val="tx1"/>
                </a:solidFill>
                <a:effectLst/>
                <a:latin typeface="+mn-lt"/>
                <a:ea typeface="+mn-ea"/>
                <a:cs typeface="+mn-cs"/>
              </a:rPr>
              <a:t>Agricultura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Orgánica</a:t>
            </a:r>
            <a:r>
              <a:rPr lang="en-US" sz="1200" kern="1200" baseline="0" dirty="0">
                <a:solidFill>
                  <a:schemeClr val="tx1"/>
                </a:solidFill>
                <a:effectLst/>
                <a:latin typeface="+mn-lt"/>
                <a:ea typeface="+mn-ea"/>
                <a:cs typeface="+mn-cs"/>
              </a:rPr>
              <a:t> se </a:t>
            </a:r>
            <a:r>
              <a:rPr lang="en-US" sz="1200" kern="1200" baseline="0" dirty="0" err="1">
                <a:solidFill>
                  <a:schemeClr val="tx1"/>
                </a:solidFill>
                <a:effectLst/>
                <a:latin typeface="+mn-lt"/>
                <a:ea typeface="+mn-ea"/>
                <a:cs typeface="+mn-cs"/>
              </a:rPr>
              <a:t>encuentra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estableciendo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servicios</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extensión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varios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distritos</a:t>
            </a:r>
            <a:r>
              <a:rPr lang="en-US" sz="1200" kern="1200" baseline="0" dirty="0">
                <a:solidFill>
                  <a:schemeClr val="tx1"/>
                </a:solidFill>
                <a:effectLst/>
                <a:latin typeface="+mn-lt"/>
                <a:ea typeface="+mn-ea"/>
                <a:cs typeface="+mn-cs"/>
              </a:rPr>
              <a:t> del </a:t>
            </a:r>
            <a:r>
              <a:rPr lang="en-US" sz="1200" kern="1200" baseline="0" dirty="0" err="1">
                <a:solidFill>
                  <a:schemeClr val="tx1"/>
                </a:solidFill>
                <a:effectLst/>
                <a:latin typeface="+mn-lt"/>
                <a:ea typeface="+mn-ea"/>
                <a:cs typeface="+mn-cs"/>
              </a:rPr>
              <a:t>país</a:t>
            </a:r>
            <a:r>
              <a:rPr lang="en-US" sz="1200"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26</a:t>
            </a:fld>
            <a:endParaRPr lang="en-US"/>
          </a:p>
        </p:txBody>
      </p:sp>
    </p:spTree>
    <p:extLst>
      <p:ext uri="{BB962C8B-B14F-4D97-AF65-F5344CB8AC3E}">
        <p14:creationId xmlns:p14="http://schemas.microsoft.com/office/powerpoint/2010/main" val="71762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2F418986-2758-0148-8401-B030045C1D49}" type="slidenum">
              <a:rPr lang="en-US" smtClean="0"/>
              <a:t>27</a:t>
            </a:fld>
            <a:endParaRPr lang="en-US"/>
          </a:p>
        </p:txBody>
      </p:sp>
    </p:spTree>
    <p:extLst>
      <p:ext uri="{BB962C8B-B14F-4D97-AF65-F5344CB8AC3E}">
        <p14:creationId xmlns:p14="http://schemas.microsoft.com/office/powerpoint/2010/main" val="21320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4</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2F418986-2758-0148-8401-B030045C1D49}" type="slidenum">
              <a:rPr lang="en-US" smtClean="0"/>
              <a:t>29</a:t>
            </a:fld>
            <a:endParaRPr lang="en-US"/>
          </a:p>
        </p:txBody>
      </p:sp>
    </p:spTree>
    <p:extLst>
      <p:ext uri="{BB962C8B-B14F-4D97-AF65-F5344CB8AC3E}">
        <p14:creationId xmlns:p14="http://schemas.microsoft.com/office/powerpoint/2010/main" val="204655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Saudi Arabia promotion activities</a:t>
            </a:r>
          </a:p>
        </p:txBody>
      </p:sp>
      <p:sp>
        <p:nvSpPr>
          <p:cNvPr id="4" name="Slide Number Placeholder 3"/>
          <p:cNvSpPr>
            <a:spLocks noGrp="1"/>
          </p:cNvSpPr>
          <p:nvPr>
            <p:ph type="sldNum" sz="quarter" idx="10"/>
          </p:nvPr>
        </p:nvSpPr>
        <p:spPr/>
        <p:txBody>
          <a:bodyPr/>
          <a:lstStyle/>
          <a:p>
            <a:fld id="{2F418986-2758-0148-8401-B030045C1D49}" type="slidenum">
              <a:rPr lang="en-US" smtClean="0"/>
              <a:t>31</a:t>
            </a:fld>
            <a:endParaRPr lang="en-US"/>
          </a:p>
        </p:txBody>
      </p:sp>
    </p:spTree>
    <p:extLst>
      <p:ext uri="{BB962C8B-B14F-4D97-AF65-F5344CB8AC3E}">
        <p14:creationId xmlns:p14="http://schemas.microsoft.com/office/powerpoint/2010/main" val="3282629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t>
            </a:r>
            <a:r>
              <a:rPr lang="en-US" baseline="0" dirty="0" err="1"/>
              <a:t>gobiernos</a:t>
            </a:r>
            <a:r>
              <a:rPr lang="en-US" baseline="0" dirty="0"/>
              <a:t> </a:t>
            </a:r>
            <a:r>
              <a:rPr lang="en-US" baseline="0" dirty="0" err="1"/>
              <a:t>pidieron</a:t>
            </a:r>
            <a:r>
              <a:rPr lang="en-US" baseline="0" dirty="0"/>
              <a:t> el </a:t>
            </a:r>
            <a:r>
              <a:rPr lang="en-US" baseline="0" dirty="0" err="1"/>
              <a:t>apoyo</a:t>
            </a:r>
            <a:r>
              <a:rPr lang="en-US" baseline="0" dirty="0"/>
              <a:t> de la OPTA para las </a:t>
            </a:r>
            <a:r>
              <a:rPr lang="en-US" baseline="0" dirty="0" err="1"/>
              <a:t>capacitaciones</a:t>
            </a:r>
            <a:endParaRPr lang="en-US" dirty="0"/>
          </a:p>
          <a:p>
            <a:pPr>
              <a:spcAft>
                <a:spcPts val="1200"/>
              </a:spcAft>
            </a:pPr>
            <a:endParaRPr lang="en-US" sz="1200" dirty="0"/>
          </a:p>
          <a:p>
            <a:pPr>
              <a:spcAft>
                <a:spcPts val="1200"/>
              </a:spcAft>
            </a:pPr>
            <a:endParaRPr lang="en-US" sz="1200" dirty="0"/>
          </a:p>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34</a:t>
            </a:fld>
            <a:endParaRPr lang="en-US"/>
          </a:p>
        </p:txBody>
      </p:sp>
    </p:spTree>
    <p:extLst>
      <p:ext uri="{BB962C8B-B14F-4D97-AF65-F5344CB8AC3E}">
        <p14:creationId xmlns:p14="http://schemas.microsoft.com/office/powerpoint/2010/main" val="2682859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 =</a:t>
            </a:r>
            <a:r>
              <a:rPr lang="en-US" baseline="0" dirty="0"/>
              <a:t> </a:t>
            </a:r>
            <a:r>
              <a:rPr lang="en-US" baseline="0" dirty="0" err="1"/>
              <a:t>Ministerio</a:t>
            </a:r>
            <a:r>
              <a:rPr lang="en-US" baseline="0" dirty="0"/>
              <a:t> de </a:t>
            </a:r>
            <a:r>
              <a:rPr lang="en-US" baseline="0" dirty="0" err="1"/>
              <a:t>Agricultura</a:t>
            </a:r>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35</a:t>
            </a:fld>
            <a:endParaRPr lang="en-US"/>
          </a:p>
        </p:txBody>
      </p:sp>
    </p:spTree>
    <p:extLst>
      <p:ext uri="{BB962C8B-B14F-4D97-AF65-F5344CB8AC3E}">
        <p14:creationId xmlns:p14="http://schemas.microsoft.com/office/powerpoint/2010/main" val="86049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8986-2758-0148-8401-B030045C1D49}" type="slidenum">
              <a:rPr lang="en-US" smtClean="0"/>
              <a:t>5</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charset="0"/>
                <a:ea typeface="ＭＳ Ｐゴシック" pitchFamily="34" charset="-128"/>
              </a:rPr>
              <a:t>Los</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pesticidas</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afectan</a:t>
            </a:r>
            <a:r>
              <a:rPr lang="en-US" baseline="0" dirty="0">
                <a:latin typeface="Times" charset="0"/>
                <a:ea typeface="ＭＳ Ｐゴシック" pitchFamily="34" charset="-128"/>
              </a:rPr>
              <a:t> a la </a:t>
            </a:r>
            <a:r>
              <a:rPr lang="en-US" baseline="0" dirty="0" err="1">
                <a:latin typeface="Times" charset="0"/>
                <a:ea typeface="ＭＳ Ｐゴシック" pitchFamily="34" charset="-128"/>
              </a:rPr>
              <a:t>salud</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aumentando</a:t>
            </a:r>
            <a:r>
              <a:rPr lang="en-US" baseline="0" dirty="0">
                <a:latin typeface="Times" charset="0"/>
                <a:ea typeface="ＭＳ Ｐゴシック" pitchFamily="34" charset="-128"/>
              </a:rPr>
              <a:t> la </a:t>
            </a:r>
            <a:r>
              <a:rPr lang="en-US" baseline="0" dirty="0" err="1">
                <a:latin typeface="Times" charset="0"/>
                <a:ea typeface="ＭＳ Ｐゴシック" pitchFamily="34" charset="-128"/>
              </a:rPr>
              <a:t>tasa</a:t>
            </a:r>
            <a:r>
              <a:rPr lang="en-US" baseline="0" dirty="0">
                <a:latin typeface="Times" charset="0"/>
                <a:ea typeface="ＭＳ Ｐゴシック" pitchFamily="34" charset="-128"/>
              </a:rPr>
              <a:t> de </a:t>
            </a:r>
            <a:r>
              <a:rPr lang="en-US" baseline="0" dirty="0" err="1">
                <a:latin typeface="Times" charset="0"/>
                <a:ea typeface="ＭＳ Ｐゴシック" pitchFamily="34" charset="-128"/>
              </a:rPr>
              <a:t>cáncer</a:t>
            </a:r>
            <a:r>
              <a:rPr lang="en-US" baseline="0" dirty="0">
                <a:latin typeface="Times" charset="0"/>
                <a:ea typeface="ＭＳ Ｐゴシック" pitchFamily="34" charset="-128"/>
              </a:rPr>
              <a:t> y </a:t>
            </a:r>
            <a:r>
              <a:rPr lang="en-US" baseline="0" dirty="0" err="1">
                <a:latin typeface="Times" charset="0"/>
                <a:ea typeface="ＭＳ Ｐゴシック" pitchFamily="34" charset="-128"/>
              </a:rPr>
              <a:t>otras</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enfermedades</a:t>
            </a:r>
            <a:r>
              <a:rPr lang="en-US" baseline="0" dirty="0">
                <a:latin typeface="Times" charset="0"/>
                <a:ea typeface="ＭＳ Ｐゴシック" pitchFamily="34" charset="-128"/>
              </a:rPr>
              <a:t> que </a:t>
            </a:r>
            <a:r>
              <a:rPr lang="en-US" baseline="0" dirty="0" err="1">
                <a:latin typeface="Times" charset="0"/>
                <a:ea typeface="ＭＳ Ｐゴシック" pitchFamily="34" charset="-128"/>
              </a:rPr>
              <a:t>representan</a:t>
            </a:r>
            <a:r>
              <a:rPr lang="en-US" baseline="0" dirty="0">
                <a:latin typeface="Times" charset="0"/>
                <a:ea typeface="ＭＳ Ｐゴシック" pitchFamily="34" charset="-128"/>
              </a:rPr>
              <a:t> un alto </a:t>
            </a:r>
            <a:r>
              <a:rPr lang="en-US" baseline="0" dirty="0" err="1">
                <a:latin typeface="Times" charset="0"/>
                <a:ea typeface="ＭＳ Ｐゴシック" pitchFamily="34" charset="-128"/>
              </a:rPr>
              <a:t>costo</a:t>
            </a:r>
            <a:r>
              <a:rPr lang="en-US" baseline="0" dirty="0">
                <a:latin typeface="Times" charset="0"/>
                <a:ea typeface="ＭＳ Ｐゴシック" pitchFamily="34" charset="-128"/>
              </a:rPr>
              <a:t> para el </a:t>
            </a:r>
            <a:r>
              <a:rPr lang="en-US" baseline="0" dirty="0" err="1">
                <a:latin typeface="Times" charset="0"/>
                <a:ea typeface="ＭＳ Ｐゴシック" pitchFamily="34" charset="-128"/>
              </a:rPr>
              <a:t>sistema</a:t>
            </a:r>
            <a:r>
              <a:rPr lang="en-US" baseline="0" dirty="0">
                <a:latin typeface="Times" charset="0"/>
                <a:ea typeface="ＭＳ Ｐゴシック" pitchFamily="34" charset="-128"/>
              </a:rPr>
              <a:t> de </a:t>
            </a:r>
            <a:r>
              <a:rPr lang="en-US" baseline="0" dirty="0" err="1">
                <a:latin typeface="Times" charset="0"/>
                <a:ea typeface="ＭＳ Ｐゴシック" pitchFamily="34" charset="-128"/>
              </a:rPr>
              <a:t>salud</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pública</a:t>
            </a:r>
            <a:r>
              <a:rPr lang="en-US" baseline="0" dirty="0">
                <a:latin typeface="Times" charset="0"/>
                <a:ea typeface="ＭＳ Ｐゴシック" pitchFamily="34" charset="-128"/>
              </a:rPr>
              <a:t> y para la </a:t>
            </a:r>
            <a:r>
              <a:rPr lang="en-US" baseline="0" dirty="0" err="1">
                <a:latin typeface="Times" charset="0"/>
                <a:ea typeface="ＭＳ Ｐゴシック" pitchFamily="34" charset="-128"/>
              </a:rPr>
              <a:t>sociedad</a:t>
            </a:r>
            <a:r>
              <a:rPr lang="en-US" baseline="0" dirty="0">
                <a:latin typeface="Times" charset="0"/>
                <a:ea typeface="ＭＳ Ｐゴシック" pitchFamily="34" charset="-128"/>
              </a:rPr>
              <a:t> </a:t>
            </a:r>
            <a:r>
              <a:rPr lang="en-US" baseline="0" dirty="0" err="1">
                <a:latin typeface="Times" charset="0"/>
                <a:ea typeface="ＭＳ Ｐゴシック" pitchFamily="34" charset="-128"/>
              </a:rPr>
              <a:t>en</a:t>
            </a:r>
            <a:r>
              <a:rPr lang="en-US" baseline="0" dirty="0">
                <a:latin typeface="Times" charset="0"/>
                <a:ea typeface="ＭＳ Ｐゴシック" pitchFamily="34" charset="-128"/>
              </a:rPr>
              <a:t> general. </a:t>
            </a:r>
            <a:endParaRPr lang="en-US" dirty="0">
              <a:latin typeface="Times" charset="0"/>
              <a:ea typeface="ＭＳ Ｐゴシック" pitchFamily="34" charset="-128"/>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6</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El </a:t>
            </a:r>
            <a:r>
              <a:rPr lang="en-US" baseline="0" dirty="0" err="1"/>
              <a:t>subsidio</a:t>
            </a:r>
            <a:r>
              <a:rPr lang="en-US" baseline="0" dirty="0"/>
              <a:t> se </a:t>
            </a:r>
            <a:r>
              <a:rPr lang="en-US" baseline="0" dirty="0" err="1"/>
              <a:t>refiere</a:t>
            </a:r>
            <a:r>
              <a:rPr lang="en-US" baseline="0" dirty="0"/>
              <a:t> </a:t>
            </a:r>
            <a:r>
              <a:rPr lang="en-US" baseline="0" dirty="0" err="1"/>
              <a:t>en</a:t>
            </a:r>
            <a:r>
              <a:rPr lang="en-US" baseline="0" dirty="0"/>
              <a:t> el </a:t>
            </a:r>
            <a:r>
              <a:rPr lang="en-US" baseline="0" dirty="0" err="1"/>
              <a:t>sentido</a:t>
            </a:r>
            <a:r>
              <a:rPr lang="en-US" baseline="0" dirty="0"/>
              <a:t> </a:t>
            </a:r>
            <a:r>
              <a:rPr lang="en-US" baseline="0" dirty="0" err="1"/>
              <a:t>amplio</a:t>
            </a:r>
            <a:r>
              <a:rPr lang="en-US" baseline="0" dirty="0"/>
              <a:t> de </a:t>
            </a:r>
            <a:r>
              <a:rPr lang="en-US" baseline="0" dirty="0" err="1"/>
              <a:t>inversión</a:t>
            </a:r>
            <a:r>
              <a:rPr lang="en-US" baseline="0" dirty="0"/>
              <a:t> de </a:t>
            </a:r>
            <a:r>
              <a:rPr lang="en-US" baseline="0" dirty="0" err="1"/>
              <a:t>fondos</a:t>
            </a:r>
            <a:r>
              <a:rPr lang="en-US" baseline="0" dirty="0"/>
              <a:t> </a:t>
            </a:r>
            <a:r>
              <a:rPr lang="en-US" baseline="0" dirty="0" err="1"/>
              <a:t>públicos</a:t>
            </a:r>
            <a:r>
              <a:rPr lang="en-US" baseline="0" dirty="0"/>
              <a:t> </a:t>
            </a:r>
            <a:r>
              <a:rPr lang="en-US" baseline="0" dirty="0" err="1"/>
              <a:t>en</a:t>
            </a:r>
            <a:r>
              <a:rPr lang="en-US" baseline="0" dirty="0"/>
              <a:t> un sector (</a:t>
            </a:r>
            <a:r>
              <a:rPr lang="en-US" baseline="0" dirty="0" err="1"/>
              <a:t>siendo</a:t>
            </a:r>
            <a:r>
              <a:rPr lang="en-US" baseline="0" dirty="0"/>
              <a:t> a </a:t>
            </a:r>
            <a:r>
              <a:rPr lang="en-US" baseline="0" dirty="0" err="1"/>
              <a:t>través</a:t>
            </a:r>
            <a:r>
              <a:rPr lang="en-US" baseline="0" dirty="0"/>
              <a:t> de </a:t>
            </a:r>
            <a:r>
              <a:rPr lang="en-US" baseline="0" dirty="0" err="1"/>
              <a:t>subsidios</a:t>
            </a:r>
            <a:r>
              <a:rPr lang="en-US" baseline="0" dirty="0"/>
              <a:t> u </a:t>
            </a:r>
            <a:r>
              <a:rPr lang="en-US" baseline="0" dirty="0" err="1"/>
              <a:t>otros</a:t>
            </a:r>
            <a:r>
              <a:rPr lang="en-US" baseline="0" dirty="0"/>
              <a:t> </a:t>
            </a:r>
            <a:r>
              <a:rPr lang="en-US" baseline="0" dirty="0" err="1"/>
              <a:t>medios</a:t>
            </a:r>
            <a:r>
              <a:rPr lang="en-US" baseline="0" dirty="0"/>
              <a: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Industria</a:t>
            </a:r>
            <a:r>
              <a:rPr lang="en-US" baseline="0" dirty="0"/>
              <a:t> </a:t>
            </a:r>
            <a:r>
              <a:rPr lang="en-US" baseline="0" dirty="0" err="1"/>
              <a:t>naciente</a:t>
            </a:r>
            <a:r>
              <a:rPr lang="en-US" baseline="0" dirty="0"/>
              <a:t>: </a:t>
            </a:r>
            <a:r>
              <a:rPr lang="en-US" baseline="0" dirty="0" err="1"/>
              <a:t>Puede</a:t>
            </a:r>
            <a:r>
              <a:rPr lang="en-US" baseline="0" dirty="0"/>
              <a:t> </a:t>
            </a:r>
            <a:r>
              <a:rPr lang="en-US" baseline="0" dirty="0" err="1"/>
              <a:t>tardar</a:t>
            </a:r>
            <a:r>
              <a:rPr lang="en-US" baseline="0" dirty="0"/>
              <a:t> un </a:t>
            </a:r>
            <a:r>
              <a:rPr lang="en-US" baseline="0" dirty="0" err="1"/>
              <a:t>periodo</a:t>
            </a:r>
            <a:r>
              <a:rPr lang="en-US" baseline="0" dirty="0"/>
              <a:t> de 20 </a:t>
            </a:r>
            <a:r>
              <a:rPr lang="en-US" baseline="0" dirty="0" err="1"/>
              <a:t>años</a:t>
            </a:r>
            <a:r>
              <a:rPr lang="en-US" baseline="0" dirty="0"/>
              <a:t> de </a:t>
            </a:r>
            <a:r>
              <a:rPr lang="en-US" baseline="0" dirty="0" err="1"/>
              <a:t>apoyo</a:t>
            </a:r>
            <a:r>
              <a:rPr lang="en-US" baseline="0" dirty="0"/>
              <a:t> </a:t>
            </a:r>
            <a:r>
              <a:rPr lang="en-US" baseline="0" dirty="0" err="1"/>
              <a:t>público</a:t>
            </a:r>
            <a:r>
              <a:rPr lang="en-US" baseline="0" dirty="0"/>
              <a:t> </a:t>
            </a:r>
            <a:r>
              <a:rPr lang="en-US" baseline="0" dirty="0" err="1"/>
              <a:t>temporar</a:t>
            </a:r>
            <a:r>
              <a:rPr lang="en-US" baseline="0" dirty="0"/>
              <a:t> para </a:t>
            </a:r>
            <a:r>
              <a:rPr lang="en-US" baseline="0" dirty="0" err="1"/>
              <a:t>invertir</a:t>
            </a:r>
            <a:r>
              <a:rPr lang="en-US" baseline="0" dirty="0"/>
              <a:t> </a:t>
            </a:r>
            <a:r>
              <a:rPr lang="en-US" baseline="0" dirty="0" err="1"/>
              <a:t>en</a:t>
            </a:r>
            <a:r>
              <a:rPr lang="en-US" baseline="0" dirty="0"/>
              <a:t> </a:t>
            </a:r>
            <a:r>
              <a:rPr lang="en-US" baseline="0" dirty="0" err="1"/>
              <a:t>investigación&amp;desarrollo</a:t>
            </a:r>
            <a:r>
              <a:rPr lang="en-US" baseline="0" dirty="0"/>
              <a:t>, </a:t>
            </a:r>
            <a:r>
              <a:rPr lang="en-US" baseline="0" dirty="0" err="1"/>
              <a:t>construcción</a:t>
            </a:r>
            <a:r>
              <a:rPr lang="en-US" baseline="0" dirty="0"/>
              <a:t> de </a:t>
            </a:r>
            <a:r>
              <a:rPr lang="en-US" baseline="0" dirty="0" err="1"/>
              <a:t>organizaciones</a:t>
            </a:r>
            <a:r>
              <a:rPr lang="en-US" baseline="0" dirty="0"/>
              <a:t> del sector </a:t>
            </a:r>
            <a:r>
              <a:rPr lang="en-US" baseline="0" dirty="0" err="1"/>
              <a:t>orgánico</a:t>
            </a:r>
            <a:r>
              <a:rPr lang="en-US" baseline="0" dirty="0"/>
              <a:t> e </a:t>
            </a:r>
            <a:r>
              <a:rPr lang="en-US" baseline="0" dirty="0" err="1"/>
              <a:t>instituciones</a:t>
            </a:r>
            <a:r>
              <a:rPr lang="en-US" baseline="0" dirty="0"/>
              <a:t> </a:t>
            </a:r>
            <a:r>
              <a:rPr lang="en-US" baseline="0" dirty="0" err="1"/>
              <a:t>aliadas</a:t>
            </a:r>
            <a:r>
              <a:rPr lang="en-US" baseline="0" dirty="0"/>
              <a:t>, y </a:t>
            </a:r>
            <a:r>
              <a:rPr lang="en-US" baseline="0" dirty="0" err="1"/>
              <a:t>estructurar</a:t>
            </a:r>
            <a:r>
              <a:rPr lang="en-US" baseline="0" dirty="0"/>
              <a:t> la </a:t>
            </a:r>
            <a:r>
              <a:rPr lang="en-US" baseline="0" dirty="0" err="1"/>
              <a:t>cadena</a:t>
            </a:r>
            <a:r>
              <a:rPr lang="en-US" baseline="0" dirty="0"/>
              <a:t> </a:t>
            </a:r>
            <a:r>
              <a:rPr lang="en-US" baseline="0" dirty="0" err="1"/>
              <a:t>productiva</a:t>
            </a:r>
            <a:r>
              <a:rPr lang="en-US" baseline="0" dirty="0"/>
              <a:t> </a:t>
            </a:r>
            <a:r>
              <a:rPr lang="en-US" baseline="0" dirty="0" err="1"/>
              <a:t>orgánica</a:t>
            </a:r>
            <a:r>
              <a:rPr lang="en-US" baseline="0" dirty="0"/>
              <a:t> para </a:t>
            </a:r>
            <a:r>
              <a:rPr lang="en-US" baseline="0" dirty="0" err="1"/>
              <a:t>alcanzar</a:t>
            </a:r>
            <a:r>
              <a:rPr lang="en-US" baseline="0" dirty="0"/>
              <a:t> la </a:t>
            </a:r>
            <a:r>
              <a:rPr lang="en-US" baseline="0" dirty="0" err="1"/>
              <a:t>generalización</a:t>
            </a:r>
            <a:r>
              <a:rPr lang="en-US" baseline="0" dirty="0"/>
              <a:t> de </a:t>
            </a:r>
            <a:r>
              <a:rPr lang="en-US" baseline="0" dirty="0" err="1"/>
              <a:t>productos</a:t>
            </a:r>
            <a:r>
              <a:rPr lang="en-US" baseline="0" dirty="0"/>
              <a:t> </a:t>
            </a:r>
            <a:r>
              <a:rPr lang="en-US" baseline="0" dirty="0" err="1"/>
              <a:t>orgánicos</a:t>
            </a:r>
            <a:r>
              <a:rPr lang="en-US" baseline="0" dirty="0"/>
              <a:t> </a:t>
            </a:r>
            <a:r>
              <a:rPr lang="en-US" baseline="0" dirty="0" err="1"/>
              <a:t>en</a:t>
            </a:r>
            <a:r>
              <a:rPr lang="en-US" baseline="0" dirty="0"/>
              <a:t> </a:t>
            </a:r>
            <a:r>
              <a:rPr lang="en-US" baseline="0" dirty="0" err="1"/>
              <a:t>los</a:t>
            </a:r>
            <a:r>
              <a:rPr lang="en-US" baseline="0" dirty="0"/>
              <a:t> </a:t>
            </a:r>
            <a:r>
              <a:rPr lang="en-US" baseline="0" dirty="0" err="1"/>
              <a:t>canales</a:t>
            </a:r>
            <a:r>
              <a:rPr lang="en-US" baseline="0" dirty="0"/>
              <a:t> </a:t>
            </a:r>
            <a:r>
              <a:rPr lang="en-US" baseline="0" dirty="0" err="1"/>
              <a:t>normales</a:t>
            </a:r>
            <a:r>
              <a:rPr lang="en-US" baseline="0" dirty="0"/>
              <a:t> de </a:t>
            </a:r>
            <a:r>
              <a:rPr lang="en-US" baseline="0" dirty="0" err="1"/>
              <a:t>distribución</a:t>
            </a:r>
            <a:r>
              <a:rPr lang="en-US" baseline="0" dirty="0"/>
              <a:t> </a:t>
            </a:r>
            <a:r>
              <a:rPr lang="en-US" baseline="0" dirty="0" err="1"/>
              <a:t>donde</a:t>
            </a:r>
            <a:r>
              <a:rPr lang="en-US" baseline="0" dirty="0"/>
              <a:t> </a:t>
            </a:r>
            <a:r>
              <a:rPr lang="en-US" baseline="0" dirty="0" err="1"/>
              <a:t>sean</a:t>
            </a:r>
            <a:r>
              <a:rPr lang="en-US" baseline="0" dirty="0"/>
              <a:t> </a:t>
            </a:r>
            <a:r>
              <a:rPr lang="en-US" baseline="0" dirty="0" err="1"/>
              <a:t>completamente</a:t>
            </a:r>
            <a:r>
              <a:rPr lang="en-US" baseline="0" dirty="0"/>
              <a:t> </a:t>
            </a:r>
            <a:r>
              <a:rPr lang="en-US" baseline="0" dirty="0" err="1"/>
              <a:t>accesibles</a:t>
            </a:r>
            <a:r>
              <a:rPr lang="en-US" baseline="0" dirty="0"/>
              <a:t> a </a:t>
            </a:r>
            <a:r>
              <a:rPr lang="en-US" baseline="0" dirty="0" err="1"/>
              <a:t>todos</a:t>
            </a:r>
            <a:r>
              <a:rPr lang="en-US" baseline="0" dirty="0"/>
              <a:t> </a:t>
            </a:r>
            <a:r>
              <a:rPr lang="en-US" baseline="0" dirty="0" err="1"/>
              <a:t>los</a:t>
            </a:r>
            <a:r>
              <a:rPr lang="en-US" baseline="0" dirty="0"/>
              <a:t> </a:t>
            </a:r>
            <a:r>
              <a:rPr lang="en-US" baseline="0" dirty="0" err="1"/>
              <a:t>consumidores</a:t>
            </a:r>
            <a:r>
              <a:rPr lang="en-US" baseline="0" dirty="0"/>
              <a:t>. Una </a:t>
            </a:r>
            <a:r>
              <a:rPr lang="en-US" baseline="0" dirty="0" err="1"/>
              <a:t>vez</a:t>
            </a:r>
            <a:r>
              <a:rPr lang="en-US" baseline="0" dirty="0"/>
              <a:t> que el sector </a:t>
            </a:r>
            <a:r>
              <a:rPr lang="en-US" baseline="0" dirty="0" err="1"/>
              <a:t>orgánico</a:t>
            </a:r>
            <a:r>
              <a:rPr lang="en-US" baseline="0" dirty="0"/>
              <a:t> </a:t>
            </a:r>
            <a:r>
              <a:rPr lang="en-US" baseline="0" dirty="0" err="1"/>
              <a:t>alcance</a:t>
            </a:r>
            <a:r>
              <a:rPr lang="en-US" baseline="0" dirty="0"/>
              <a:t> </a:t>
            </a:r>
            <a:r>
              <a:rPr lang="en-US" baseline="0" dirty="0" err="1"/>
              <a:t>cierto</a:t>
            </a:r>
            <a:r>
              <a:rPr lang="en-US" baseline="0" dirty="0"/>
              <a:t> </a:t>
            </a:r>
            <a:r>
              <a:rPr lang="en-US" baseline="0" dirty="0" err="1"/>
              <a:t>tamaño</a:t>
            </a:r>
            <a:r>
              <a:rPr lang="en-US" baseline="0" dirty="0"/>
              <a:t> gracias al </a:t>
            </a:r>
            <a:r>
              <a:rPr lang="en-US" baseline="0" dirty="0" err="1"/>
              <a:t>apoyo</a:t>
            </a:r>
            <a:r>
              <a:rPr lang="en-US" baseline="0" dirty="0"/>
              <a:t> </a:t>
            </a:r>
            <a:r>
              <a:rPr lang="en-US" baseline="0" dirty="0" err="1"/>
              <a:t>público</a:t>
            </a:r>
            <a:r>
              <a:rPr lang="en-US" baseline="0" dirty="0"/>
              <a:t>, </a:t>
            </a:r>
            <a:r>
              <a:rPr lang="en-US" baseline="0" dirty="0" err="1"/>
              <a:t>sigue</a:t>
            </a:r>
            <a:r>
              <a:rPr lang="en-US" baseline="0" dirty="0"/>
              <a:t> el </a:t>
            </a:r>
            <a:r>
              <a:rPr lang="en-US" baseline="0" dirty="0" err="1"/>
              <a:t>crecimiento</a:t>
            </a:r>
            <a:r>
              <a:rPr lang="en-US" baseline="0" dirty="0"/>
              <a:t> </a:t>
            </a:r>
            <a:r>
              <a:rPr lang="en-US" baseline="0" dirty="0" err="1"/>
              <a:t>autosostenido</a:t>
            </a:r>
            <a:r>
              <a:rPr lang="en-US" baseline="0" dirty="0"/>
              <a:t>, en </a:t>
            </a:r>
            <a:r>
              <a:rPr lang="en-US" baseline="0" dirty="0" err="1"/>
              <a:t>respuesta</a:t>
            </a:r>
            <a:r>
              <a:rPr lang="en-US" baseline="0" dirty="0"/>
              <a:t> a la </a:t>
            </a:r>
            <a:r>
              <a:rPr lang="en-US" baseline="0" dirty="0" err="1"/>
              <a:t>creciente</a:t>
            </a:r>
            <a:r>
              <a:rPr lang="en-US" baseline="0" dirty="0"/>
              <a:t> </a:t>
            </a:r>
            <a:r>
              <a:rPr lang="en-US" baseline="0" dirty="0" err="1"/>
              <a:t>demanda</a:t>
            </a:r>
            <a:r>
              <a:rPr lang="en-US" baseline="0" dirty="0"/>
              <a:t> del </a:t>
            </a:r>
            <a:r>
              <a:rPr lang="en-US" baseline="0" dirty="0" err="1"/>
              <a:t>consumidor</a:t>
            </a:r>
            <a:r>
              <a:rPr lang="en-US" baseline="0" dirty="0"/>
              <a:t>. </a:t>
            </a:r>
            <a:endParaRPr lang="en-US" dirty="0">
              <a:latin typeface="Times" charset="0"/>
              <a:ea typeface="ＭＳ Ｐゴシック" pitchFamily="34" charset="-128"/>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7</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Asia, historically the level of support for organic agriculture has been low, except in South Korea. In the past few years, this situation has changed and few states have started to set-up proactive support policies and programs in favor of organic agriculture. One can mention The Philippines, Bhutan, several Indian States (particularly Sikkim, Kerala, and Karnataka), Taiwan.</a:t>
            </a:r>
            <a:r>
              <a:rPr lang="de-DE" dirty="0">
                <a:effectLst/>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effect of public policies on encouraging conversion to organic is particularly visible when one compares the USA and the EU. The USA has traditionally had (and still has) very low levels of public support to organic agriculture. To date, it has converted only 0,6% of its agricultural land to organic – a very poor achievement if one compares to the European Union (with its much pro-active pro-organic policies) that has achieved a total average of 5,7%. And this despite the USA being the biggest organic market in the world (bigger than the EU) and the fact that the market share for organic products is higher in the US than in the EU as a whole).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there are very organic-compatible policy efforts underway to phase out agrochemicals and promote organic fertilizers in certain countries, such as Indonesia (Bali) and Sri Lanka. However, in most other Asian countries, the public sector is doing nothing to encourage organic, and this includes the giant Russia but also all the “Stan countries”. </a:t>
            </a: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9</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10</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Para la</a:t>
            </a:r>
            <a:r>
              <a:rPr lang="en-US" baseline="0" dirty="0"/>
              <a:t> </a:t>
            </a:r>
            <a:r>
              <a:rPr lang="en-US" baseline="0" dirty="0" err="1"/>
              <a:t>regulación</a:t>
            </a:r>
            <a:r>
              <a:rPr lang="en-US" baseline="0" dirty="0"/>
              <a:t> </a:t>
            </a:r>
            <a:r>
              <a:rPr lang="en-US" baseline="0" dirty="0" err="1"/>
              <a:t>orgánica</a:t>
            </a:r>
            <a:r>
              <a:rPr lang="en-US" baseline="0" dirty="0"/>
              <a:t> </a:t>
            </a:r>
            <a:r>
              <a:rPr lang="en-US" baseline="0" dirty="0" err="1"/>
              <a:t>adaptada</a:t>
            </a:r>
            <a:r>
              <a:rPr lang="en-US" baseline="0" dirty="0"/>
              <a:t> a </a:t>
            </a:r>
            <a:r>
              <a:rPr lang="en-US" baseline="0" dirty="0" err="1"/>
              <a:t>varias</a:t>
            </a:r>
            <a:r>
              <a:rPr lang="en-US" baseline="0" dirty="0"/>
              <a:t> </a:t>
            </a:r>
            <a:r>
              <a:rPr lang="en-US" baseline="0" dirty="0" err="1"/>
              <a:t>etapas</a:t>
            </a:r>
            <a:r>
              <a:rPr lang="en-US" baseline="0" dirty="0"/>
              <a:t> de </a:t>
            </a:r>
            <a:r>
              <a:rPr lang="en-US" baseline="0" dirty="0" err="1"/>
              <a:t>desarrollo</a:t>
            </a:r>
            <a:r>
              <a:rPr lang="en-US" baseline="0" dirty="0"/>
              <a:t> del sector </a:t>
            </a:r>
            <a:r>
              <a:rPr lang="en-US" baseline="0" dirty="0" err="1"/>
              <a:t>orgánico</a:t>
            </a:r>
            <a:r>
              <a:rPr lang="en-US" baseline="0" dirty="0"/>
              <a:t>: </a:t>
            </a:r>
            <a:r>
              <a:rPr lang="en-US" baseline="0" dirty="0" err="1"/>
              <a:t>ver</a:t>
            </a:r>
            <a:r>
              <a:rPr lang="en-US" baseline="0" dirty="0"/>
              <a:t> las </a:t>
            </a:r>
            <a:r>
              <a:rPr lang="en-US" baseline="0" dirty="0" err="1"/>
              <a:t>Herramientas</a:t>
            </a:r>
            <a:r>
              <a:rPr lang="en-US" baseline="0" dirty="0"/>
              <a:t> de </a:t>
            </a:r>
            <a:r>
              <a:rPr lang="en-US" baseline="0" dirty="0" err="1"/>
              <a:t>Regulación</a:t>
            </a:r>
            <a:r>
              <a:rPr lang="en-US" baseline="0" dirty="0"/>
              <a:t> </a:t>
            </a:r>
            <a:r>
              <a:rPr lang="en-US" baseline="0" dirty="0" err="1"/>
              <a:t>Orgánica</a:t>
            </a:r>
            <a:r>
              <a:rPr lang="en-US" baseline="0" dirty="0"/>
              <a:t> para </a:t>
            </a:r>
            <a:r>
              <a:rPr lang="en-US" baseline="0" dirty="0" err="1"/>
              <a:t>Gobiernos</a:t>
            </a:r>
            <a:r>
              <a:rPr lang="en-US" baseline="0" dirty="0"/>
              <a:t>, </a:t>
            </a:r>
            <a:r>
              <a:rPr lang="en-US" baseline="0" dirty="0" err="1"/>
              <a:t>publicado</a:t>
            </a:r>
            <a:r>
              <a:rPr lang="en-US" baseline="0" dirty="0"/>
              <a:t> </a:t>
            </a:r>
            <a:r>
              <a:rPr lang="en-US" baseline="0" dirty="0" err="1"/>
              <a:t>por</a:t>
            </a:r>
            <a:r>
              <a:rPr lang="en-US" baseline="0" dirty="0"/>
              <a:t> IFOAM-Organics International.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Análisis</a:t>
            </a:r>
            <a:r>
              <a:rPr lang="de-DE" sz="1200" kern="1200" baseline="0" dirty="0">
                <a:solidFill>
                  <a:schemeClr val="tx1"/>
                </a:solidFill>
                <a:effectLst/>
                <a:latin typeface="+mn-lt"/>
                <a:ea typeface="+mn-ea"/>
                <a:cs typeface="+mn-cs"/>
              </a:rPr>
              <a:t> de la situación actual: p.e estudio de investigación + análisis FODA realizados de manera participativa con los representantes del sector. </a:t>
            </a: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12</a:t>
            </a:fld>
            <a:endParaRPr lang="en-US"/>
          </a:p>
        </p:txBody>
      </p:sp>
    </p:spTree>
    <p:extLst>
      <p:ext uri="{BB962C8B-B14F-4D97-AF65-F5344CB8AC3E}">
        <p14:creationId xmlns:p14="http://schemas.microsoft.com/office/powerpoint/2010/main" val="272685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418986-2758-0148-8401-B030045C1D49}" type="slidenum">
              <a:rPr lang="en-US" smtClean="0"/>
              <a:t>13</a:t>
            </a:fld>
            <a:endParaRPr lang="en-US"/>
          </a:p>
        </p:txBody>
      </p:sp>
    </p:spTree>
    <p:extLst>
      <p:ext uri="{BB962C8B-B14F-4D97-AF65-F5344CB8AC3E}">
        <p14:creationId xmlns:p14="http://schemas.microsoft.com/office/powerpoint/2010/main" val="272685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cxnSp>
        <p:nvCxnSpPr>
          <p:cNvPr id="15" name="Straight Connector 14"/>
          <p:cNvCxnSpPr/>
          <p:nvPr userDrawn="1"/>
        </p:nvCxnSpPr>
        <p:spPr>
          <a:xfrm>
            <a:off x="1293068" y="4696190"/>
            <a:ext cx="206641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2"/>
          </p:nvPr>
        </p:nvSpPr>
        <p:spPr>
          <a:xfrm>
            <a:off x="1203002" y="3749855"/>
            <a:ext cx="5043233" cy="477252"/>
          </a:xfrm>
          <a:prstGeom prst="rect">
            <a:avLst/>
          </a:prstGeom>
        </p:spPr>
        <p:txBody>
          <a:bodyPr vert="horz" anchor="ctr" anchorCtr="0"/>
          <a:lstStyle>
            <a:lvl1pPr marL="0" indent="0">
              <a:buNone/>
              <a:defRPr sz="2000" b="0">
                <a:solidFill>
                  <a:schemeClr val="tx2"/>
                </a:solidFill>
              </a:defRPr>
            </a:lvl1pPr>
            <a:lvl2pPr marL="457200" indent="0">
              <a:buNone/>
              <a:defRPr/>
            </a:lvl2pPr>
            <a:lvl5pPr marL="1828800" indent="0" algn="l">
              <a:buNone/>
              <a:defRPr/>
            </a:lvl5pPr>
          </a:lstStyle>
          <a:p>
            <a:pPr lvl="0"/>
            <a:r>
              <a:rPr lang="de-DE"/>
              <a:t>Click to edit Master text styles</a:t>
            </a:r>
          </a:p>
        </p:txBody>
      </p:sp>
      <p:sp>
        <p:nvSpPr>
          <p:cNvPr id="9" name="Title 4"/>
          <p:cNvSpPr>
            <a:spLocks noGrp="1"/>
          </p:cNvSpPr>
          <p:nvPr>
            <p:ph type="title"/>
          </p:nvPr>
        </p:nvSpPr>
        <p:spPr>
          <a:xfrm>
            <a:off x="1203002" y="2023824"/>
            <a:ext cx="5629585" cy="1582715"/>
          </a:xfrm>
          <a:prstGeom prst="rect">
            <a:avLst/>
          </a:prstGeom>
        </p:spPr>
        <p:txBody>
          <a:bodyPr vert="horz" anchor="ctr" anchorCtr="0"/>
          <a:lstStyle>
            <a:lvl1pPr algn="l">
              <a:defRPr sz="3600" b="1"/>
            </a:lvl1pPr>
          </a:lstStyle>
          <a:p>
            <a:r>
              <a:rPr lang="de-DE"/>
              <a:t>Click to edit Master title style</a:t>
            </a:r>
            <a:endParaRPr lang="en-US" dirty="0"/>
          </a:p>
        </p:txBody>
      </p:sp>
      <p:sp>
        <p:nvSpPr>
          <p:cNvPr id="10" name="Text Placeholder 12"/>
          <p:cNvSpPr>
            <a:spLocks noGrp="1"/>
          </p:cNvSpPr>
          <p:nvPr>
            <p:ph type="body" sz="quarter" idx="11" hasCustomPrompt="1"/>
          </p:nvPr>
        </p:nvSpPr>
        <p:spPr>
          <a:xfrm>
            <a:off x="1203002" y="5324748"/>
            <a:ext cx="3558125" cy="433699"/>
          </a:xfrm>
          <a:prstGeom prst="rect">
            <a:avLst/>
          </a:prstGeom>
        </p:spPr>
        <p:txBody>
          <a:bodyPr vert="horz" anchor="ctr" anchorCtr="0"/>
          <a:lstStyle>
            <a:lvl1pPr marL="0" indent="0">
              <a:buNone/>
              <a:defRPr sz="1200" baseline="0"/>
            </a:lvl1pPr>
          </a:lstStyle>
          <a:p>
            <a:pPr lvl="0"/>
            <a:r>
              <a:rPr lang="en-US" dirty="0"/>
              <a:t>Name | Location</a:t>
            </a:r>
          </a:p>
        </p:txBody>
      </p:sp>
    </p:spTree>
    <p:extLst>
      <p:ext uri="{BB962C8B-B14F-4D97-AF65-F5344CB8AC3E}">
        <p14:creationId xmlns:p14="http://schemas.microsoft.com/office/powerpoint/2010/main" val="3119437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Picture +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300" y="1724025"/>
            <a:ext cx="2475614" cy="4078000"/>
          </a:xfrm>
          <a:prstGeom prst="rect">
            <a:avLst/>
          </a:prstGeom>
        </p:spPr>
        <p:txBody>
          <a:bodyPr vert="horz"/>
          <a:lstStyle/>
          <a:p>
            <a:r>
              <a:rPr lang="en-US" dirty="0"/>
              <a:t>Picture</a:t>
            </a:r>
          </a:p>
        </p:txBody>
      </p:sp>
      <p:sp>
        <p:nvSpPr>
          <p:cNvPr id="8" name="Text Placeholder 9"/>
          <p:cNvSpPr>
            <a:spLocks noGrp="1"/>
          </p:cNvSpPr>
          <p:nvPr>
            <p:ph type="body" sz="quarter" idx="12"/>
          </p:nvPr>
        </p:nvSpPr>
        <p:spPr>
          <a:xfrm>
            <a:off x="3349428" y="1724025"/>
            <a:ext cx="5047681" cy="4078000"/>
          </a:xfrm>
          <a:prstGeom prst="rect">
            <a:avLst/>
          </a:prstGeom>
        </p:spPr>
        <p:txBody>
          <a:bodyPr vert="horz" anchor="t" anchorCtr="0"/>
          <a:lstStyle>
            <a:lvl1pPr marL="0" indent="0">
              <a:buNone/>
              <a:defRPr sz="1200"/>
            </a:lvl1pPr>
          </a:lstStyle>
          <a:p>
            <a:pPr lvl="0"/>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1399346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Picture lef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299" y="1724025"/>
            <a:ext cx="5339437" cy="4078000"/>
          </a:xfrm>
          <a:prstGeom prst="rect">
            <a:avLst/>
          </a:prstGeom>
        </p:spPr>
        <p:txBody>
          <a:bodyPr vert="horz"/>
          <a:lstStyle/>
          <a:p>
            <a:r>
              <a:rPr lang="en-US" dirty="0"/>
              <a:t>Picture</a:t>
            </a:r>
          </a:p>
        </p:txBody>
      </p:sp>
      <p:sp>
        <p:nvSpPr>
          <p:cNvPr id="8" name="Text Placeholder 9"/>
          <p:cNvSpPr>
            <a:spLocks noGrp="1"/>
          </p:cNvSpPr>
          <p:nvPr>
            <p:ph type="body" sz="quarter" idx="12"/>
          </p:nvPr>
        </p:nvSpPr>
        <p:spPr>
          <a:xfrm>
            <a:off x="6194574" y="1724025"/>
            <a:ext cx="2202535" cy="4078000"/>
          </a:xfrm>
          <a:prstGeom prst="rect">
            <a:avLst/>
          </a:prstGeom>
        </p:spPr>
        <p:txBody>
          <a:bodyPr vert="horz" anchor="t" anchorCtr="0"/>
          <a:lstStyle>
            <a:lvl1pPr marL="0" indent="0">
              <a:buNone/>
              <a:defRPr sz="1200"/>
            </a:lvl1pPr>
          </a:lstStyle>
          <a:p>
            <a:pPr lvl="0"/>
            <a:endParaRPr lang="en-US" dirty="0"/>
          </a:p>
        </p:txBody>
      </p:sp>
      <p:sp>
        <p:nvSpPr>
          <p:cNvPr id="11"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424818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Picture righ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3057671" y="1724025"/>
            <a:ext cx="5339437" cy="4078000"/>
          </a:xfrm>
          <a:prstGeom prst="rect">
            <a:avLst/>
          </a:prstGeom>
        </p:spPr>
        <p:txBody>
          <a:bodyPr vert="horz"/>
          <a:lstStyle/>
          <a:p>
            <a:r>
              <a:rPr lang="en-US" dirty="0"/>
              <a:t>Picture</a:t>
            </a:r>
          </a:p>
        </p:txBody>
      </p:sp>
      <p:sp>
        <p:nvSpPr>
          <p:cNvPr id="8" name="Text Placeholder 9"/>
          <p:cNvSpPr>
            <a:spLocks noGrp="1"/>
          </p:cNvSpPr>
          <p:nvPr>
            <p:ph type="body" sz="quarter" idx="12"/>
          </p:nvPr>
        </p:nvSpPr>
        <p:spPr>
          <a:xfrm>
            <a:off x="749493" y="1724025"/>
            <a:ext cx="2202535" cy="4078000"/>
          </a:xfrm>
          <a:prstGeom prst="rect">
            <a:avLst/>
          </a:prstGeom>
        </p:spPr>
        <p:txBody>
          <a:bodyPr vert="horz" anchor="t" anchorCtr="0"/>
          <a:lstStyle>
            <a:lvl1pPr marL="0" indent="0">
              <a:buNone/>
              <a:defRPr sz="1200"/>
            </a:lvl1pPr>
          </a:lstStyle>
          <a:p>
            <a:pPr lvl="0"/>
            <a:endParaRPr lang="en-US" dirty="0"/>
          </a:p>
        </p:txBody>
      </p:sp>
      <p:sp>
        <p:nvSpPr>
          <p:cNvPr id="11"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156188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2 Picture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6" name="Media Placeholder 5"/>
          <p:cNvSpPr>
            <a:spLocks noGrp="1"/>
          </p:cNvSpPr>
          <p:nvPr>
            <p:ph type="media" sz="quarter" idx="10" hasCustomPrompt="1"/>
          </p:nvPr>
        </p:nvSpPr>
        <p:spPr>
          <a:xfrm>
            <a:off x="749299" y="1724025"/>
            <a:ext cx="3726981" cy="4078000"/>
          </a:xfrm>
          <a:prstGeom prst="rect">
            <a:avLst/>
          </a:prstGeom>
        </p:spPr>
        <p:txBody>
          <a:bodyPr vert="horz"/>
          <a:lstStyle/>
          <a:p>
            <a:r>
              <a:rPr lang="en-US" dirty="0"/>
              <a:t>Picture</a:t>
            </a:r>
          </a:p>
        </p:txBody>
      </p:sp>
      <p:sp>
        <p:nvSpPr>
          <p:cNvPr id="8" name="Text Placeholder 9"/>
          <p:cNvSpPr>
            <a:spLocks noGrp="1"/>
          </p:cNvSpPr>
          <p:nvPr>
            <p:ph type="body" sz="quarter" idx="12"/>
          </p:nvPr>
        </p:nvSpPr>
        <p:spPr>
          <a:xfrm>
            <a:off x="749493" y="5914081"/>
            <a:ext cx="3726787" cy="460676"/>
          </a:xfrm>
          <a:prstGeom prst="rect">
            <a:avLst/>
          </a:prstGeom>
        </p:spPr>
        <p:txBody>
          <a:bodyPr vert="horz" anchor="t" anchorCtr="0"/>
          <a:lstStyle>
            <a:lvl1pPr marL="0" indent="0">
              <a:buNone/>
              <a:defRPr sz="1200"/>
            </a:lvl1pPr>
          </a:lstStyle>
          <a:p>
            <a:pPr lvl="0"/>
            <a:endParaRPr lang="en-US" dirty="0"/>
          </a:p>
        </p:txBody>
      </p:sp>
      <p:sp>
        <p:nvSpPr>
          <p:cNvPr id="10" name="Media Placeholder 5"/>
          <p:cNvSpPr>
            <a:spLocks noGrp="1"/>
          </p:cNvSpPr>
          <p:nvPr>
            <p:ph type="media" sz="quarter" idx="13" hasCustomPrompt="1"/>
          </p:nvPr>
        </p:nvSpPr>
        <p:spPr>
          <a:xfrm>
            <a:off x="4670128" y="1724025"/>
            <a:ext cx="3726981" cy="4078000"/>
          </a:xfrm>
          <a:prstGeom prst="rect">
            <a:avLst/>
          </a:prstGeom>
        </p:spPr>
        <p:txBody>
          <a:bodyPr vert="horz"/>
          <a:lstStyle/>
          <a:p>
            <a:r>
              <a:rPr lang="en-US" dirty="0"/>
              <a:t>Picture</a:t>
            </a:r>
          </a:p>
        </p:txBody>
      </p:sp>
      <p:sp>
        <p:nvSpPr>
          <p:cNvPr id="11" name="Text Placeholder 9"/>
          <p:cNvSpPr>
            <a:spLocks noGrp="1"/>
          </p:cNvSpPr>
          <p:nvPr>
            <p:ph type="body" sz="quarter" idx="14"/>
          </p:nvPr>
        </p:nvSpPr>
        <p:spPr>
          <a:xfrm>
            <a:off x="4670128" y="5914081"/>
            <a:ext cx="3491767" cy="460676"/>
          </a:xfrm>
          <a:prstGeom prst="rect">
            <a:avLst/>
          </a:prstGeom>
        </p:spPr>
        <p:txBody>
          <a:bodyPr vert="horz" anchor="t" anchorCtr="0"/>
          <a:lstStyle>
            <a:lvl1pPr marL="0" indent="0">
              <a:buNone/>
              <a:defRPr sz="1200"/>
            </a:lvl1pPr>
          </a:lstStyle>
          <a:p>
            <a:pPr lvl="0"/>
            <a:endParaRPr lang="en-US" dirty="0"/>
          </a:p>
        </p:txBody>
      </p:sp>
      <p:sp>
        <p:nvSpPr>
          <p:cNvPr id="13"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512363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sz="2400" b="1"/>
            </a:lvl1pPr>
          </a:lstStyle>
          <a:p>
            <a:endParaRPr lang="en-US" dirty="0"/>
          </a:p>
        </p:txBody>
      </p:sp>
      <p:sp>
        <p:nvSpPr>
          <p:cNvPr id="5" name="Table Placeholder 4"/>
          <p:cNvSpPr>
            <a:spLocks noGrp="1"/>
          </p:cNvSpPr>
          <p:nvPr>
            <p:ph type="tbl" sz="quarter" idx="10"/>
          </p:nvPr>
        </p:nvSpPr>
        <p:spPr>
          <a:xfrm>
            <a:off x="749300" y="1618592"/>
            <a:ext cx="7648575" cy="4550434"/>
          </a:xfrm>
          <a:prstGeom prst="rect">
            <a:avLst/>
          </a:prstGeom>
        </p:spPr>
        <p:txBody>
          <a:bodyPr vert="horz"/>
          <a:lstStyle/>
          <a:p>
            <a:endParaRPr lang="en-US"/>
          </a:p>
        </p:txBody>
      </p:sp>
      <p:sp>
        <p:nvSpPr>
          <p:cNvPr id="13"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979450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3 Pictur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300" y="504253"/>
            <a:ext cx="3733206" cy="5042533"/>
          </a:xfrm>
          <a:prstGeom prst="rect">
            <a:avLst/>
          </a:prstGeom>
        </p:spPr>
        <p:txBody>
          <a:bodyPr vert="horz"/>
          <a:lstStyle/>
          <a:p>
            <a:endParaRPr lang="en-US"/>
          </a:p>
        </p:txBody>
      </p:sp>
      <p:sp>
        <p:nvSpPr>
          <p:cNvPr id="10" name="Picture Placeholder 5"/>
          <p:cNvSpPr>
            <a:spLocks noGrp="1"/>
          </p:cNvSpPr>
          <p:nvPr>
            <p:ph type="pic" sz="quarter" idx="11"/>
          </p:nvPr>
        </p:nvSpPr>
        <p:spPr>
          <a:xfrm>
            <a:off x="4638148" y="504252"/>
            <a:ext cx="3758961" cy="2278479"/>
          </a:xfrm>
          <a:prstGeom prst="rect">
            <a:avLst/>
          </a:prstGeom>
        </p:spPr>
        <p:txBody>
          <a:bodyPr vert="horz"/>
          <a:lstStyle/>
          <a:p>
            <a:endParaRPr lang="en-US"/>
          </a:p>
        </p:txBody>
      </p:sp>
      <p:sp>
        <p:nvSpPr>
          <p:cNvPr id="11" name="Picture Placeholder 5"/>
          <p:cNvSpPr>
            <a:spLocks noGrp="1"/>
          </p:cNvSpPr>
          <p:nvPr>
            <p:ph type="pic" sz="quarter" idx="12"/>
          </p:nvPr>
        </p:nvSpPr>
        <p:spPr>
          <a:xfrm>
            <a:off x="4638148" y="2952998"/>
            <a:ext cx="3758961" cy="2593788"/>
          </a:xfrm>
          <a:prstGeom prst="rect">
            <a:avLst/>
          </a:prstGeom>
        </p:spPr>
        <p:txBody>
          <a:bodyPr vert="horz"/>
          <a:lstStyle/>
          <a:p>
            <a:endParaRPr lang="en-US"/>
          </a:p>
        </p:txBody>
      </p:sp>
      <p:sp>
        <p:nvSpPr>
          <p:cNvPr id="14" name="Text Placeholder 9"/>
          <p:cNvSpPr>
            <a:spLocks noGrp="1"/>
          </p:cNvSpPr>
          <p:nvPr>
            <p:ph type="body" sz="quarter" idx="13"/>
          </p:nvPr>
        </p:nvSpPr>
        <p:spPr>
          <a:xfrm>
            <a:off x="749300" y="5702420"/>
            <a:ext cx="7647809" cy="460676"/>
          </a:xfrm>
          <a:prstGeom prst="rect">
            <a:avLst/>
          </a:prstGeom>
        </p:spPr>
        <p:txBody>
          <a:bodyPr vert="horz" anchor="t" anchorCtr="0"/>
          <a:lstStyle>
            <a:lvl1pPr marL="0" indent="0">
              <a:buNone/>
              <a:defRPr sz="1200"/>
            </a:lvl1pPr>
          </a:lstStyle>
          <a:p>
            <a:pPr lvl="0"/>
            <a:endParaRPr lang="en-US" dirty="0"/>
          </a:p>
        </p:txBody>
      </p:sp>
      <p:sp>
        <p:nvSpPr>
          <p:cNvPr id="16"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317598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de-DE"/>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0A071D4-690A-B94F-945C-F3B1A30C10D5}" type="datetimeFigureOut">
              <a:rPr lang="en-US" smtClean="0"/>
              <a:t>7/13/2018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3372B8-6F92-694F-ADD7-C29F64BA22DD}" type="slidenum">
              <a:rPr lang="en-US" smtClean="0"/>
              <a:t>‹Nr.›</a:t>
            </a:fld>
            <a:endParaRPr lang="en-US"/>
          </a:p>
        </p:txBody>
      </p:sp>
    </p:spTree>
    <p:extLst>
      <p:ext uri="{BB962C8B-B14F-4D97-AF65-F5344CB8AC3E}">
        <p14:creationId xmlns:p14="http://schemas.microsoft.com/office/powerpoint/2010/main" val="371643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8418" y="1999697"/>
            <a:ext cx="5594586" cy="899847"/>
          </a:xfrm>
          <a:prstGeom prst="rect">
            <a:avLst/>
          </a:prstGeom>
        </p:spPr>
        <p:txBody>
          <a:bodyPr anchor="ctr" anchorCtr="0"/>
          <a:lstStyle>
            <a:lvl1pPr algn="l">
              <a:defRPr sz="2800" b="1" baseline="0"/>
            </a:lvl1pPr>
          </a:lstStyle>
          <a:p>
            <a:r>
              <a:rPr lang="en-GB" dirty="0"/>
              <a:t>Add ‘thank you’ message here</a:t>
            </a:r>
            <a:endParaRPr lang="en-US" dirty="0"/>
          </a:p>
        </p:txBody>
      </p:sp>
      <p:sp>
        <p:nvSpPr>
          <p:cNvPr id="3" name="Subtitle 2"/>
          <p:cNvSpPr>
            <a:spLocks noGrp="1"/>
          </p:cNvSpPr>
          <p:nvPr>
            <p:ph type="subTitle" idx="1" hasCustomPrompt="1"/>
          </p:nvPr>
        </p:nvSpPr>
        <p:spPr>
          <a:xfrm>
            <a:off x="1128419" y="2894402"/>
            <a:ext cx="6400800" cy="462421"/>
          </a:xfrm>
          <a:prstGeom prst="rect">
            <a:avLst/>
          </a:prstGeom>
        </p:spPr>
        <p:txBody>
          <a:bodyPr anchor="ctr" anchorCtr="0"/>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err="1"/>
              <a:t>email@email.com</a:t>
            </a:r>
            <a:endParaRPr lang="en-US" dirty="0"/>
          </a:p>
        </p:txBody>
      </p:sp>
      <p:sp>
        <p:nvSpPr>
          <p:cNvPr id="8" name="Text Placeholder 7"/>
          <p:cNvSpPr>
            <a:spLocks noGrp="1"/>
          </p:cNvSpPr>
          <p:nvPr>
            <p:ph type="body" sz="quarter" idx="10" hasCustomPrompt="1"/>
          </p:nvPr>
        </p:nvSpPr>
        <p:spPr>
          <a:xfrm>
            <a:off x="1128419" y="4720259"/>
            <a:ext cx="5427662" cy="471487"/>
          </a:xfrm>
          <a:prstGeom prst="rect">
            <a:avLst/>
          </a:prstGeom>
        </p:spPr>
        <p:txBody>
          <a:bodyPr vert="horz" anchor="ctr" anchorCtr="0"/>
          <a:lstStyle>
            <a:lvl1pPr marL="0" indent="0" algn="l">
              <a:buNone/>
              <a:defRPr sz="1200" baseline="0">
                <a:solidFill>
                  <a:schemeClr val="tx2"/>
                </a:solidFill>
              </a:defRPr>
            </a:lvl1pPr>
            <a:lvl4pPr marL="1371600" indent="0">
              <a:buNone/>
              <a:defRPr/>
            </a:lvl4pPr>
            <a:lvl5pPr marL="1828800" indent="0">
              <a:buNone/>
              <a:defRPr/>
            </a:lvl5pPr>
          </a:lstStyle>
          <a:p>
            <a:pPr lvl="0"/>
            <a:r>
              <a:rPr lang="en-GB" dirty="0"/>
              <a:t>Name | Location</a:t>
            </a:r>
          </a:p>
        </p:txBody>
      </p:sp>
    </p:spTree>
    <p:extLst>
      <p:ext uri="{BB962C8B-B14F-4D97-AF65-F5344CB8AC3E}">
        <p14:creationId xmlns:p14="http://schemas.microsoft.com/office/powerpoint/2010/main" val="290958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subtitle version2">
    <p:spTree>
      <p:nvGrpSpPr>
        <p:cNvPr id="1" name=""/>
        <p:cNvGrpSpPr/>
        <p:nvPr/>
      </p:nvGrpSpPr>
      <p:grpSpPr>
        <a:xfrm>
          <a:off x="0" y="0"/>
          <a:ext cx="0" cy="0"/>
          <a:chOff x="0" y="0"/>
          <a:chExt cx="0" cy="0"/>
        </a:xfrm>
      </p:grpSpPr>
      <p:cxnSp>
        <p:nvCxnSpPr>
          <p:cNvPr id="8" name="Straight Connector 7"/>
          <p:cNvCxnSpPr/>
          <p:nvPr userDrawn="1"/>
        </p:nvCxnSpPr>
        <p:spPr>
          <a:xfrm>
            <a:off x="1193995" y="3650157"/>
            <a:ext cx="56295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93995" y="5725451"/>
            <a:ext cx="2520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2"/>
          </p:nvPr>
        </p:nvSpPr>
        <p:spPr>
          <a:xfrm>
            <a:off x="1193995" y="3831327"/>
            <a:ext cx="5043233" cy="1263486"/>
          </a:xfrm>
          <a:prstGeom prst="rect">
            <a:avLst/>
          </a:prstGeom>
        </p:spPr>
        <p:txBody>
          <a:bodyPr vert="horz" anchor="ctr" anchorCtr="0"/>
          <a:lstStyle>
            <a:lvl1pPr marL="0" indent="0">
              <a:buNone/>
              <a:defRPr sz="2400" b="0">
                <a:solidFill>
                  <a:schemeClr val="tx2"/>
                </a:solidFill>
              </a:defRPr>
            </a:lvl1pPr>
            <a:lvl2pPr marL="457200" indent="0">
              <a:buNone/>
              <a:defRPr/>
            </a:lvl2pPr>
            <a:lvl5pPr marL="1828800" indent="0" algn="l">
              <a:buNone/>
              <a:defRPr/>
            </a:lvl5pPr>
          </a:lstStyle>
          <a:p>
            <a:pPr lvl="0"/>
            <a:r>
              <a:rPr lang="de-DE"/>
              <a:t>Click to edit Master text styles</a:t>
            </a:r>
          </a:p>
        </p:txBody>
      </p:sp>
      <p:sp>
        <p:nvSpPr>
          <p:cNvPr id="9" name="Title 4"/>
          <p:cNvSpPr>
            <a:spLocks noGrp="1"/>
          </p:cNvSpPr>
          <p:nvPr>
            <p:ph type="title"/>
          </p:nvPr>
        </p:nvSpPr>
        <p:spPr>
          <a:xfrm>
            <a:off x="1193995" y="1947332"/>
            <a:ext cx="5629585" cy="1632518"/>
          </a:xfrm>
          <a:prstGeom prst="rect">
            <a:avLst/>
          </a:prstGeom>
        </p:spPr>
        <p:txBody>
          <a:bodyPr vert="horz" anchor="ctr" anchorCtr="0"/>
          <a:lstStyle>
            <a:lvl1pPr algn="l">
              <a:defRPr sz="3600" b="1"/>
            </a:lvl1pPr>
          </a:lstStyle>
          <a:p>
            <a:r>
              <a:rPr lang="de-DE"/>
              <a:t>Click to edit Master title style</a:t>
            </a:r>
            <a:endParaRPr lang="en-US" dirty="0"/>
          </a:p>
        </p:txBody>
      </p:sp>
      <p:sp>
        <p:nvSpPr>
          <p:cNvPr id="10" name="Text Placeholder 12"/>
          <p:cNvSpPr>
            <a:spLocks noGrp="1"/>
          </p:cNvSpPr>
          <p:nvPr>
            <p:ph type="body" sz="quarter" idx="11" hasCustomPrompt="1"/>
          </p:nvPr>
        </p:nvSpPr>
        <p:spPr>
          <a:xfrm>
            <a:off x="1193995" y="5291753"/>
            <a:ext cx="3558125" cy="385766"/>
          </a:xfrm>
          <a:prstGeom prst="rect">
            <a:avLst/>
          </a:prstGeom>
        </p:spPr>
        <p:txBody>
          <a:bodyPr vert="horz" anchor="ctr" anchorCtr="0"/>
          <a:lstStyle>
            <a:lvl1pPr marL="0" indent="0">
              <a:buNone/>
              <a:defRPr sz="1200" baseline="0"/>
            </a:lvl1pPr>
          </a:lstStyle>
          <a:p>
            <a:pPr lvl="0"/>
            <a:r>
              <a:rPr lang="en-US" sz="1200" dirty="0"/>
              <a:t>Name | Location</a:t>
            </a:r>
            <a:endParaRPr lang="en-US" dirty="0"/>
          </a:p>
        </p:txBody>
      </p:sp>
    </p:spTree>
    <p:extLst>
      <p:ext uri="{BB962C8B-B14F-4D97-AF65-F5344CB8AC3E}">
        <p14:creationId xmlns:p14="http://schemas.microsoft.com/office/powerpoint/2010/main" val="374871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8" name="Straight Connector 7"/>
          <p:cNvCxnSpPr/>
          <p:nvPr userDrawn="1"/>
        </p:nvCxnSpPr>
        <p:spPr>
          <a:xfrm>
            <a:off x="1148963" y="4106943"/>
            <a:ext cx="56295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1148963" y="4848223"/>
            <a:ext cx="3558125" cy="367296"/>
          </a:xfrm>
          <a:prstGeom prst="rect">
            <a:avLst/>
          </a:prstGeom>
        </p:spPr>
        <p:txBody>
          <a:bodyPr vert="horz" anchor="ctr" anchorCtr="0"/>
          <a:lstStyle>
            <a:lvl1pPr marL="0" indent="0">
              <a:buNone/>
              <a:defRPr sz="1200" baseline="0"/>
            </a:lvl1pPr>
          </a:lstStyle>
          <a:p>
            <a:pPr lvl="0"/>
            <a:r>
              <a:rPr lang="en-US" dirty="0"/>
              <a:t>Name | Location</a:t>
            </a:r>
          </a:p>
        </p:txBody>
      </p:sp>
      <p:sp>
        <p:nvSpPr>
          <p:cNvPr id="5" name="Title 4"/>
          <p:cNvSpPr>
            <a:spLocks noGrp="1"/>
          </p:cNvSpPr>
          <p:nvPr>
            <p:ph type="title"/>
          </p:nvPr>
        </p:nvSpPr>
        <p:spPr>
          <a:xfrm>
            <a:off x="1148963" y="1971427"/>
            <a:ext cx="5629585" cy="1562562"/>
          </a:xfrm>
          <a:prstGeom prst="rect">
            <a:avLst/>
          </a:prstGeom>
        </p:spPr>
        <p:txBody>
          <a:bodyPr vert="horz" anchor="ctr" anchorCtr="0"/>
          <a:lstStyle>
            <a:lvl1pPr algn="l">
              <a:defRPr sz="3600" b="1"/>
            </a:lvl1pPr>
          </a:lstStyle>
          <a:p>
            <a:r>
              <a:rPr lang="de-DE"/>
              <a:t>Click to edit Master title style</a:t>
            </a:r>
            <a:endParaRPr lang="en-US" dirty="0"/>
          </a:p>
        </p:txBody>
      </p:sp>
    </p:spTree>
    <p:extLst>
      <p:ext uri="{BB962C8B-B14F-4D97-AF65-F5344CB8AC3E}">
        <p14:creationId xmlns:p14="http://schemas.microsoft.com/office/powerpoint/2010/main" val="141874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Basic">
    <p:spTree>
      <p:nvGrpSpPr>
        <p:cNvPr id="1" name=""/>
        <p:cNvGrpSpPr/>
        <p:nvPr/>
      </p:nvGrpSpPr>
      <p:grpSpPr>
        <a:xfrm>
          <a:off x="0" y="0"/>
          <a:ext cx="0" cy="0"/>
          <a:chOff x="0" y="0"/>
          <a:chExt cx="0" cy="0"/>
        </a:xfrm>
      </p:grpSpPr>
      <p:sp>
        <p:nvSpPr>
          <p:cNvPr id="9" name="Freeform 8"/>
          <p:cNvSpPr/>
          <p:nvPr userDrawn="1"/>
        </p:nvSpPr>
        <p:spPr>
          <a:xfrm rot="10800000">
            <a:off x="753795" y="2911285"/>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51150" y="3353278"/>
            <a:ext cx="5715667" cy="1443037"/>
          </a:xfrm>
          <a:prstGeom prst="rect">
            <a:avLst/>
          </a:prstGeom>
        </p:spPr>
        <p:txBody>
          <a:bodyPr vert="horz" anchor="t" anchorCtr="0"/>
          <a:lstStyle>
            <a:lvl1pPr marL="0" indent="0">
              <a:buNone/>
              <a:defRPr b="1" baseline="0">
                <a:latin typeface="+mj-lt"/>
              </a:defRPr>
            </a:lvl1pPr>
          </a:lstStyle>
          <a:p>
            <a:pPr lvl="0"/>
            <a:endParaRPr lang="en-US" dirty="0"/>
          </a:p>
        </p:txBody>
      </p:sp>
    </p:spTree>
    <p:extLst>
      <p:ext uri="{BB962C8B-B14F-4D97-AF65-F5344CB8AC3E}">
        <p14:creationId xmlns:p14="http://schemas.microsoft.com/office/powerpoint/2010/main" val="210218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section #">
    <p:spTree>
      <p:nvGrpSpPr>
        <p:cNvPr id="1" name=""/>
        <p:cNvGrpSpPr/>
        <p:nvPr/>
      </p:nvGrpSpPr>
      <p:grpSpPr>
        <a:xfrm>
          <a:off x="0" y="0"/>
          <a:ext cx="0" cy="0"/>
          <a:chOff x="0" y="0"/>
          <a:chExt cx="0" cy="0"/>
        </a:xfrm>
      </p:grpSpPr>
      <p:sp>
        <p:nvSpPr>
          <p:cNvPr id="9" name="Freeform 8"/>
          <p:cNvSpPr/>
          <p:nvPr userDrawn="1"/>
        </p:nvSpPr>
        <p:spPr>
          <a:xfrm rot="10800000">
            <a:off x="753795" y="2911285"/>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51150" y="3947766"/>
            <a:ext cx="5715667" cy="1443037"/>
          </a:xfrm>
          <a:prstGeom prst="rect">
            <a:avLst/>
          </a:prstGeom>
        </p:spPr>
        <p:txBody>
          <a:bodyPr vert="horz" anchor="ctr" anchorCtr="0"/>
          <a:lstStyle>
            <a:lvl1pPr marL="0" indent="0">
              <a:buNone/>
              <a:defRPr b="1" baseline="0">
                <a:latin typeface="+mj-lt"/>
              </a:defRPr>
            </a:lvl1pPr>
          </a:lstStyle>
          <a:p>
            <a:pPr lvl="0"/>
            <a:endParaRPr lang="en-US" dirty="0"/>
          </a:p>
        </p:txBody>
      </p:sp>
      <p:sp>
        <p:nvSpPr>
          <p:cNvPr id="15" name="Text Placeholder 14"/>
          <p:cNvSpPr>
            <a:spLocks noGrp="1"/>
          </p:cNvSpPr>
          <p:nvPr>
            <p:ph type="body" sz="quarter" idx="11" hasCustomPrompt="1"/>
          </p:nvPr>
        </p:nvSpPr>
        <p:spPr>
          <a:xfrm>
            <a:off x="1251151" y="3348555"/>
            <a:ext cx="4865688" cy="541338"/>
          </a:xfrm>
          <a:prstGeom prst="rect">
            <a:avLst/>
          </a:prstGeom>
        </p:spPr>
        <p:txBody>
          <a:bodyPr vert="horz" anchor="ctr" anchorCtr="0"/>
          <a:lstStyle>
            <a:lvl1pPr marL="0" indent="0">
              <a:buNone/>
              <a:defRPr sz="2400" b="1" baseline="0">
                <a:solidFill>
                  <a:srgbClr val="687097"/>
                </a:solidFill>
                <a:latin typeface="+mj-lt"/>
              </a:defRPr>
            </a:lvl1pPr>
          </a:lstStyle>
          <a:p>
            <a:pPr lvl="0"/>
            <a:r>
              <a:rPr lang="en-US" dirty="0">
                <a:latin typeface="+mj-lt"/>
              </a:rPr>
              <a:t>SECTION #</a:t>
            </a:r>
            <a:endParaRPr lang="en-US" dirty="0"/>
          </a:p>
        </p:txBody>
      </p:sp>
    </p:spTree>
    <p:extLst>
      <p:ext uri="{BB962C8B-B14F-4D97-AF65-F5344CB8AC3E}">
        <p14:creationId xmlns:p14="http://schemas.microsoft.com/office/powerpoint/2010/main" val="137811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Subtitle">
    <p:spTree>
      <p:nvGrpSpPr>
        <p:cNvPr id="1" name=""/>
        <p:cNvGrpSpPr/>
        <p:nvPr/>
      </p:nvGrpSpPr>
      <p:grpSpPr>
        <a:xfrm>
          <a:off x="0" y="0"/>
          <a:ext cx="0" cy="0"/>
          <a:chOff x="0" y="0"/>
          <a:chExt cx="0" cy="0"/>
        </a:xfrm>
      </p:grpSpPr>
      <p:sp>
        <p:nvSpPr>
          <p:cNvPr id="9" name="Freeform 8"/>
          <p:cNvSpPr/>
          <p:nvPr userDrawn="1"/>
        </p:nvSpPr>
        <p:spPr>
          <a:xfrm rot="10800000">
            <a:off x="726774" y="2927190"/>
            <a:ext cx="994712" cy="1031058"/>
          </a:xfrm>
          <a:custGeom>
            <a:avLst/>
            <a:gdLst>
              <a:gd name="connsiteX0" fmla="*/ 0 w 1152627"/>
              <a:gd name="connsiteY0" fmla="*/ 1031058 h 1031058"/>
              <a:gd name="connsiteX1" fmla="*/ 1152627 w 1152627"/>
              <a:gd name="connsiteY1" fmla="*/ 1018484 h 1031058"/>
              <a:gd name="connsiteX2" fmla="*/ 1140053 w 1152627"/>
              <a:gd name="connsiteY2" fmla="*/ 0 h 1031058"/>
            </a:gdLst>
            <a:ahLst/>
            <a:cxnLst>
              <a:cxn ang="0">
                <a:pos x="connsiteX0" y="connsiteY0"/>
              </a:cxn>
              <a:cxn ang="0">
                <a:pos x="connsiteX1" y="connsiteY1"/>
              </a:cxn>
              <a:cxn ang="0">
                <a:pos x="connsiteX2" y="connsiteY2"/>
              </a:cxn>
            </a:cxnLst>
            <a:rect l="l" t="t" r="r" b="b"/>
            <a:pathLst>
              <a:path w="1152627" h="1031058">
                <a:moveTo>
                  <a:pt x="0" y="1031058"/>
                </a:moveTo>
                <a:lnTo>
                  <a:pt x="1152627" y="1018484"/>
                </a:lnTo>
                <a:lnTo>
                  <a:pt x="1140053" y="0"/>
                </a:lnTo>
              </a:path>
            </a:pathLst>
          </a:custGeom>
          <a:ln w="111125" cap="flat" cmpd="sng">
            <a:solidFill>
              <a:srgbClr val="203150"/>
            </a:solidFill>
            <a:miter lim="800000"/>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Placeholder 12"/>
          <p:cNvSpPr>
            <a:spLocks noGrp="1"/>
          </p:cNvSpPr>
          <p:nvPr>
            <p:ph type="body" sz="quarter" idx="10"/>
          </p:nvPr>
        </p:nvSpPr>
        <p:spPr>
          <a:xfrm>
            <a:off x="1224129" y="3963671"/>
            <a:ext cx="5715667" cy="1443037"/>
          </a:xfrm>
          <a:prstGeom prst="rect">
            <a:avLst/>
          </a:prstGeom>
        </p:spPr>
        <p:txBody>
          <a:bodyPr vert="horz" anchor="ctr" anchorCtr="0"/>
          <a:lstStyle>
            <a:lvl1pPr marL="0" indent="0">
              <a:buNone/>
              <a:defRPr b="1" baseline="0">
                <a:latin typeface="+mj-lt"/>
              </a:defRPr>
            </a:lvl1pPr>
          </a:lstStyle>
          <a:p>
            <a:pPr lvl="0"/>
            <a:endParaRPr lang="en-US" dirty="0"/>
          </a:p>
        </p:txBody>
      </p:sp>
      <p:sp>
        <p:nvSpPr>
          <p:cNvPr id="15" name="Text Placeholder 14"/>
          <p:cNvSpPr>
            <a:spLocks noGrp="1"/>
          </p:cNvSpPr>
          <p:nvPr>
            <p:ph type="body" sz="quarter" idx="11" hasCustomPrompt="1"/>
          </p:nvPr>
        </p:nvSpPr>
        <p:spPr>
          <a:xfrm>
            <a:off x="1224130" y="3361790"/>
            <a:ext cx="4865688" cy="541338"/>
          </a:xfrm>
          <a:prstGeom prst="rect">
            <a:avLst/>
          </a:prstGeom>
        </p:spPr>
        <p:txBody>
          <a:bodyPr vert="horz" anchor="ctr" anchorCtr="0"/>
          <a:lstStyle>
            <a:lvl1pPr marL="0" indent="0">
              <a:buNone/>
              <a:defRPr sz="2400" b="1" baseline="0">
                <a:solidFill>
                  <a:srgbClr val="687097"/>
                </a:solidFill>
                <a:latin typeface="+mj-lt"/>
              </a:defRPr>
            </a:lvl1pPr>
          </a:lstStyle>
          <a:p>
            <a:pPr lvl="0"/>
            <a:r>
              <a:rPr lang="en-US" dirty="0">
                <a:latin typeface="+mj-lt"/>
              </a:rPr>
              <a:t>SECTION #</a:t>
            </a:r>
            <a:endParaRPr lang="en-US" dirty="0"/>
          </a:p>
        </p:txBody>
      </p:sp>
      <p:sp>
        <p:nvSpPr>
          <p:cNvPr id="5" name="Text Placeholder 12"/>
          <p:cNvSpPr>
            <a:spLocks noGrp="1"/>
          </p:cNvSpPr>
          <p:nvPr>
            <p:ph type="body" sz="quarter" idx="12" hasCustomPrompt="1"/>
          </p:nvPr>
        </p:nvSpPr>
        <p:spPr>
          <a:xfrm>
            <a:off x="1224129" y="5450287"/>
            <a:ext cx="5715667" cy="478998"/>
          </a:xfrm>
          <a:prstGeom prst="rect">
            <a:avLst/>
          </a:prstGeom>
        </p:spPr>
        <p:txBody>
          <a:bodyPr vert="horz" anchor="ctr" anchorCtr="0"/>
          <a:lstStyle>
            <a:lvl1pPr marL="0" indent="0">
              <a:buNone/>
              <a:defRPr sz="2400" b="0" i="0" baseline="0">
                <a:solidFill>
                  <a:schemeClr val="tx2"/>
                </a:solidFill>
                <a:latin typeface="+mj-lt"/>
              </a:defRPr>
            </a:lvl1pPr>
          </a:lstStyle>
          <a:p>
            <a:pPr lvl="0"/>
            <a:r>
              <a:rPr lang="en-US" dirty="0"/>
              <a:t>Click to add subtitle</a:t>
            </a:r>
          </a:p>
        </p:txBody>
      </p:sp>
    </p:spTree>
    <p:extLst>
      <p:ext uri="{BB962C8B-B14F-4D97-AF65-F5344CB8AC3E}">
        <p14:creationId xmlns:p14="http://schemas.microsoft.com/office/powerpoint/2010/main" val="35335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9"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
        <p:nvSpPr>
          <p:cNvPr id="11" name="Text Placeholder 10"/>
          <p:cNvSpPr>
            <a:spLocks noGrp="1"/>
          </p:cNvSpPr>
          <p:nvPr>
            <p:ph type="body" sz="quarter" idx="10" hasCustomPrompt="1"/>
          </p:nvPr>
        </p:nvSpPr>
        <p:spPr>
          <a:xfrm>
            <a:off x="749493" y="1651000"/>
            <a:ext cx="7648382" cy="4594225"/>
          </a:xfrm>
          <a:prstGeom prst="rect">
            <a:avLst/>
          </a:prstGeom>
        </p:spPr>
        <p:txBody>
          <a:bodyPr vert="horz"/>
          <a:lstStyle>
            <a:lvl1pPr marL="0" indent="0">
              <a:buNone/>
              <a:defRPr sz="1800" baseline="0"/>
            </a:lvl1pPr>
          </a:lstStyle>
          <a:p>
            <a:pPr lvl="0"/>
            <a:r>
              <a:rPr lang="en-US" dirty="0"/>
              <a:t>Content here</a:t>
            </a:r>
          </a:p>
        </p:txBody>
      </p:sp>
    </p:spTree>
    <p:extLst>
      <p:ext uri="{BB962C8B-B14F-4D97-AF65-F5344CB8AC3E}">
        <p14:creationId xmlns:p14="http://schemas.microsoft.com/office/powerpoint/2010/main" val="261396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5" name="Text Placeholder 4"/>
          <p:cNvSpPr>
            <a:spLocks noGrp="1"/>
          </p:cNvSpPr>
          <p:nvPr>
            <p:ph type="body" sz="quarter" idx="10"/>
          </p:nvPr>
        </p:nvSpPr>
        <p:spPr>
          <a:xfrm>
            <a:off x="749300" y="1668463"/>
            <a:ext cx="7648575" cy="4532312"/>
          </a:xfrm>
          <a:prstGeom prst="rect">
            <a:avLst/>
          </a:prstGeom>
        </p:spPr>
        <p:txBody>
          <a:bodyPr vert="horz"/>
          <a:lstStyle>
            <a:lvl1pPr marL="342900" indent="-342900">
              <a:buClr>
                <a:schemeClr val="tx2"/>
              </a:buClr>
              <a:buSzPct val="70000"/>
              <a:buFont typeface="Wingdings" charset="2"/>
              <a:buChar char="v"/>
              <a:defRPr sz="1800"/>
            </a:lvl1pPr>
            <a:lvl2pPr>
              <a:defRPr sz="14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355478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49493" y="243934"/>
            <a:ext cx="7647616" cy="1143000"/>
          </a:xfrm>
          <a:prstGeom prst="rect">
            <a:avLst/>
          </a:prstGeom>
        </p:spPr>
        <p:txBody>
          <a:bodyPr vert="horz" lIns="91440" tIns="45720" rIns="91440" bIns="45720" rtlCol="0" anchor="ctr">
            <a:noAutofit/>
          </a:bodyPr>
          <a:lstStyle>
            <a:lvl1pPr>
              <a:defRPr b="1"/>
            </a:lvl1pPr>
          </a:lstStyle>
          <a:p>
            <a:endParaRPr lang="en-US" dirty="0"/>
          </a:p>
        </p:txBody>
      </p:sp>
      <p:sp>
        <p:nvSpPr>
          <p:cNvPr id="6" name="Media Placeholder 5"/>
          <p:cNvSpPr>
            <a:spLocks noGrp="1"/>
          </p:cNvSpPr>
          <p:nvPr>
            <p:ph type="media" sz="quarter" idx="10" hasCustomPrompt="1"/>
          </p:nvPr>
        </p:nvSpPr>
        <p:spPr>
          <a:xfrm>
            <a:off x="749300" y="1724025"/>
            <a:ext cx="7648575" cy="4078000"/>
          </a:xfrm>
          <a:prstGeom prst="rect">
            <a:avLst/>
          </a:prstGeom>
        </p:spPr>
        <p:txBody>
          <a:bodyPr vert="horz"/>
          <a:lstStyle/>
          <a:p>
            <a:r>
              <a:rPr lang="en-US" dirty="0"/>
              <a:t>Picture</a:t>
            </a:r>
          </a:p>
        </p:txBody>
      </p:sp>
      <p:sp>
        <p:nvSpPr>
          <p:cNvPr id="10" name="Text Placeholder 9"/>
          <p:cNvSpPr>
            <a:spLocks noGrp="1"/>
          </p:cNvSpPr>
          <p:nvPr>
            <p:ph type="body" sz="quarter" idx="11" hasCustomPrompt="1"/>
          </p:nvPr>
        </p:nvSpPr>
        <p:spPr>
          <a:xfrm>
            <a:off x="749300" y="5926138"/>
            <a:ext cx="7194550" cy="560387"/>
          </a:xfrm>
          <a:prstGeom prst="rect">
            <a:avLst/>
          </a:prstGeom>
        </p:spPr>
        <p:txBody>
          <a:bodyPr vert="horz" anchor="t" anchorCtr="0"/>
          <a:lstStyle>
            <a:lvl1pPr marL="0" indent="0">
              <a:buNone/>
              <a:defRPr sz="1200"/>
            </a:lvl1pPr>
          </a:lstStyle>
          <a:p>
            <a:pPr lvl="0"/>
            <a:r>
              <a:rPr lang="en-US" sz="1200" dirty="0"/>
              <a:t>Caption / content here</a:t>
            </a:r>
            <a:endParaRPr lang="en-US" dirty="0"/>
          </a:p>
        </p:txBody>
      </p:sp>
      <p:sp>
        <p:nvSpPr>
          <p:cNvPr id="12" name="Slide Number Placeholder 5"/>
          <p:cNvSpPr>
            <a:spLocks noGrp="1"/>
          </p:cNvSpPr>
          <p:nvPr>
            <p:ph type="sldNum" sz="quarter" idx="4"/>
          </p:nvPr>
        </p:nvSpPr>
        <p:spPr>
          <a:xfrm>
            <a:off x="8172706" y="6377941"/>
            <a:ext cx="528959" cy="365125"/>
          </a:xfrm>
          <a:prstGeom prst="rect">
            <a:avLst/>
          </a:prstGeom>
        </p:spPr>
        <p:txBody>
          <a:bodyPr vert="horz" lIns="91440" tIns="45720" rIns="91440" bIns="45720" rtlCol="0" anchor="ctr"/>
          <a:lstStyle>
            <a:lvl1pPr algn="r">
              <a:defRPr sz="1200">
                <a:solidFill>
                  <a:schemeClr val="bg1"/>
                </a:solidFill>
              </a:defRPr>
            </a:lvl1pPr>
          </a:lstStyle>
          <a:p>
            <a:fld id="{5D5447A0-53F5-A642-8614-F3F890D89D69}" type="slidenum">
              <a:rPr lang="en-US" smtClean="0"/>
              <a:pPr/>
              <a:t>‹Nr.›</a:t>
            </a:fld>
            <a:endParaRPr lang="en-US" dirty="0"/>
          </a:p>
        </p:txBody>
      </p:sp>
    </p:spTree>
    <p:extLst>
      <p:ext uri="{BB962C8B-B14F-4D97-AF65-F5344CB8AC3E}">
        <p14:creationId xmlns:p14="http://schemas.microsoft.com/office/powerpoint/2010/main" val="2004470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3.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3.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84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9701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457200" rtl="0" eaLnBrk="1" latinLnBrk="0" hangingPunct="1">
        <a:spcBef>
          <a:spcPct val="0"/>
        </a:spcBef>
        <a:buNone/>
        <a:defRPr sz="3200" b="1"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18733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80" r:id="rId10"/>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55625"/>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1203001" y="2023824"/>
            <a:ext cx="7297457" cy="1582715"/>
          </a:xfrm>
        </p:spPr>
        <p:txBody>
          <a:bodyPr/>
          <a:lstStyle/>
          <a:p>
            <a:r>
              <a:rPr lang="en-US" sz="3200" dirty="0" err="1"/>
              <a:t>Formas</a:t>
            </a:r>
            <a:r>
              <a:rPr lang="en-US" sz="3200" dirty="0"/>
              <a:t> y </a:t>
            </a:r>
            <a:r>
              <a:rPr lang="en-US" sz="3200" dirty="0" err="1"/>
              <a:t>razones</a:t>
            </a:r>
            <a:r>
              <a:rPr lang="en-US" sz="3200" dirty="0"/>
              <a:t> para que los </a:t>
            </a:r>
            <a:r>
              <a:rPr lang="en-US" sz="3200" dirty="0" err="1"/>
              <a:t>responsables</a:t>
            </a:r>
            <a:r>
              <a:rPr lang="en-US" sz="3200" dirty="0"/>
              <a:t> </a:t>
            </a:r>
            <a:r>
              <a:rPr lang="en-US" sz="3200" dirty="0" err="1"/>
              <a:t>políticos</a:t>
            </a:r>
            <a:r>
              <a:rPr lang="en-US" sz="3200" dirty="0"/>
              <a:t> </a:t>
            </a:r>
            <a:r>
              <a:rPr lang="en-US" sz="3200" dirty="0" err="1"/>
              <a:t>apoyen</a:t>
            </a:r>
            <a:r>
              <a:rPr lang="en-US" sz="3200" dirty="0"/>
              <a:t> la </a:t>
            </a:r>
            <a:r>
              <a:rPr lang="en-US" sz="3200" dirty="0" err="1"/>
              <a:t>agricultura</a:t>
            </a:r>
            <a:r>
              <a:rPr lang="en-US" sz="3200" dirty="0"/>
              <a:t> </a:t>
            </a:r>
            <a:r>
              <a:rPr lang="en-US" sz="3200" dirty="0" err="1"/>
              <a:t>orgánica</a:t>
            </a:r>
            <a:endParaRPr lang="en-US" sz="3200"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9746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032307" cy="1143000"/>
          </a:xfrm>
        </p:spPr>
        <p:txBody>
          <a:bodyPr/>
          <a:lstStyle/>
          <a:p>
            <a:r>
              <a:rPr lang="en-US" dirty="0" err="1"/>
              <a:t>Impacto</a:t>
            </a:r>
            <a:r>
              <a:rPr lang="en-US" dirty="0"/>
              <a:t> del </a:t>
            </a:r>
            <a:r>
              <a:rPr lang="en-US" dirty="0" err="1"/>
              <a:t>apoyo</a:t>
            </a:r>
            <a:r>
              <a:rPr lang="en-US" dirty="0"/>
              <a:t> </a:t>
            </a:r>
            <a:r>
              <a:rPr lang="en-US" dirty="0" err="1"/>
              <a:t>público</a:t>
            </a:r>
            <a:r>
              <a:rPr lang="en-US" dirty="0"/>
              <a:t> a la AO </a:t>
            </a:r>
            <a:r>
              <a:rPr lang="en-US" dirty="0" err="1"/>
              <a:t>en</a:t>
            </a:r>
            <a:r>
              <a:rPr lang="en-US" dirty="0"/>
              <a:t> la UE</a:t>
            </a:r>
          </a:p>
        </p:txBody>
      </p:sp>
      <p:sp>
        <p:nvSpPr>
          <p:cNvPr id="3" name="Slide Number Placeholder 2"/>
          <p:cNvSpPr>
            <a:spLocks noGrp="1"/>
          </p:cNvSpPr>
          <p:nvPr>
            <p:ph type="sldNum" sz="quarter" idx="4"/>
          </p:nvPr>
        </p:nvSpPr>
        <p:spPr/>
        <p:txBody>
          <a:bodyPr/>
          <a:lstStyle/>
          <a:p>
            <a:fld id="{5D5447A0-53F5-A642-8614-F3F890D89D69}" type="slidenum">
              <a:rPr lang="en-US" smtClean="0"/>
              <a:pPr/>
              <a:t>10</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dirty="0"/>
              <a:t>Las </a:t>
            </a:r>
            <a:r>
              <a:rPr lang="en-US" dirty="0" err="1"/>
              <a:t>políticas</a:t>
            </a:r>
            <a:r>
              <a:rPr lang="en-US" dirty="0"/>
              <a:t> </a:t>
            </a:r>
            <a:r>
              <a:rPr lang="en-US" dirty="0" err="1"/>
              <a:t>importan</a:t>
            </a:r>
            <a:r>
              <a:rPr lang="en-US" dirty="0"/>
              <a:t> - ¡</a:t>
            </a:r>
            <a:r>
              <a:rPr lang="en-US" dirty="0" err="1"/>
              <a:t>bastante</a:t>
            </a:r>
            <a:r>
              <a:rPr lang="en-US" dirty="0"/>
              <a:t>!</a:t>
            </a:r>
          </a:p>
          <a:p>
            <a:pPr>
              <a:spcBef>
                <a:spcPts val="0"/>
              </a:spcBef>
              <a:spcAft>
                <a:spcPts val="1800"/>
              </a:spcAft>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4960"/>
            <a:ext cx="9143999" cy="4683040"/>
          </a:xfrm>
          <a:prstGeom prst="rect">
            <a:avLst/>
          </a:prstGeom>
        </p:spPr>
      </p:pic>
      <p:sp>
        <p:nvSpPr>
          <p:cNvPr id="6" name="Text Box 24"/>
          <p:cNvSpPr txBox="1"/>
          <p:nvPr/>
        </p:nvSpPr>
        <p:spPr>
          <a:xfrm>
            <a:off x="2658533" y="3031067"/>
            <a:ext cx="2950634" cy="969433"/>
          </a:xfrm>
          <a:prstGeom prst="rect">
            <a:avLst/>
          </a:prstGeom>
          <a:solidFill>
            <a:schemeClr val="bg1"/>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b="1" dirty="0" err="1">
                <a:solidFill>
                  <a:schemeClr val="accent2"/>
                </a:solidFill>
                <a:effectLst/>
                <a:ea typeface="ＭＳ 明朝"/>
                <a:cs typeface="Times New Roman"/>
              </a:rPr>
              <a:t>Inicio</a:t>
            </a:r>
            <a:r>
              <a:rPr lang="en-US" b="1" dirty="0">
                <a:solidFill>
                  <a:schemeClr val="accent2"/>
                </a:solidFill>
                <a:effectLst/>
                <a:ea typeface="ＭＳ 明朝"/>
                <a:cs typeface="Times New Roman"/>
              </a:rPr>
              <a:t> de </a:t>
            </a:r>
            <a:r>
              <a:rPr lang="en-US" b="1" dirty="0" err="1">
                <a:solidFill>
                  <a:schemeClr val="accent2"/>
                </a:solidFill>
                <a:effectLst/>
                <a:ea typeface="ＭＳ 明朝"/>
                <a:cs typeface="Times New Roman"/>
              </a:rPr>
              <a:t>apoyo</a:t>
            </a:r>
            <a:r>
              <a:rPr lang="en-US" b="1" dirty="0">
                <a:solidFill>
                  <a:schemeClr val="accent2"/>
                </a:solidFill>
                <a:effectLst/>
                <a:ea typeface="ＭＳ 明朝"/>
                <a:cs typeface="Times New Roman"/>
              </a:rPr>
              <a:t> general  a la </a:t>
            </a:r>
            <a:r>
              <a:rPr lang="en-US" b="1" dirty="0" err="1">
                <a:solidFill>
                  <a:schemeClr val="accent2"/>
                </a:solidFill>
                <a:effectLst/>
                <a:ea typeface="ＭＳ 明朝"/>
                <a:cs typeface="Times New Roman"/>
              </a:rPr>
              <a:t>agricultura</a:t>
            </a:r>
            <a:r>
              <a:rPr lang="en-US" b="1" dirty="0">
                <a:solidFill>
                  <a:schemeClr val="accent2"/>
                </a:solidFill>
                <a:effectLst/>
                <a:ea typeface="ＭＳ 明朝"/>
                <a:cs typeface="Times New Roman"/>
              </a:rPr>
              <a:t> </a:t>
            </a:r>
            <a:r>
              <a:rPr lang="en-US" b="1" dirty="0" err="1">
                <a:solidFill>
                  <a:schemeClr val="accent2"/>
                </a:solidFill>
                <a:effectLst/>
                <a:ea typeface="ＭＳ 明朝"/>
                <a:cs typeface="Times New Roman"/>
              </a:rPr>
              <a:t>orgánica</a:t>
            </a:r>
            <a:r>
              <a:rPr lang="en-US" b="1" dirty="0">
                <a:solidFill>
                  <a:schemeClr val="accent2"/>
                </a:solidFill>
                <a:effectLst/>
                <a:ea typeface="ＭＳ 明朝"/>
                <a:cs typeface="Times New Roman"/>
              </a:rPr>
              <a:t> </a:t>
            </a:r>
            <a:r>
              <a:rPr lang="en-US" b="1" dirty="0" err="1">
                <a:solidFill>
                  <a:schemeClr val="accent2"/>
                </a:solidFill>
                <a:effectLst/>
                <a:ea typeface="ＭＳ 明朝"/>
                <a:cs typeface="Times New Roman"/>
              </a:rPr>
              <a:t>en</a:t>
            </a:r>
            <a:r>
              <a:rPr lang="en-US" b="1" dirty="0">
                <a:solidFill>
                  <a:schemeClr val="accent2"/>
                </a:solidFill>
                <a:effectLst/>
                <a:ea typeface="ＭＳ 明朝"/>
                <a:cs typeface="Times New Roman"/>
              </a:rPr>
              <a:t> la UE </a:t>
            </a:r>
            <a:endParaRPr lang="de-DE" b="1" dirty="0">
              <a:solidFill>
                <a:schemeClr val="accent2"/>
              </a:solidFill>
              <a:effectLst/>
              <a:ea typeface="ＭＳ 明朝"/>
              <a:cs typeface="Times New Roman"/>
            </a:endParaRPr>
          </a:p>
        </p:txBody>
      </p:sp>
      <p:sp>
        <p:nvSpPr>
          <p:cNvPr id="7" name="Down Arrow 6"/>
          <p:cNvSpPr/>
          <p:nvPr/>
        </p:nvSpPr>
        <p:spPr>
          <a:xfrm>
            <a:off x="4097867" y="4000500"/>
            <a:ext cx="474133" cy="1035050"/>
          </a:xfrm>
          <a:prstGeom prst="downArrow">
            <a:avLst/>
          </a:prstGeom>
          <a:solidFill>
            <a:schemeClr val="accent2"/>
          </a:solidFill>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27654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a:t>
            </a:r>
            <a:r>
              <a:rPr lang="en-US" dirty="0" err="1"/>
              <a:t>Cómo</a:t>
            </a:r>
            <a:r>
              <a:rPr lang="en-US" dirty="0"/>
              <a:t> </a:t>
            </a:r>
            <a:r>
              <a:rPr lang="en-US" dirty="0" err="1"/>
              <a:t>definir</a:t>
            </a:r>
            <a:r>
              <a:rPr lang="en-US" dirty="0"/>
              <a:t> el </a:t>
            </a:r>
            <a:r>
              <a:rPr lang="en-US" dirty="0" err="1"/>
              <a:t>apoyo</a:t>
            </a:r>
            <a:r>
              <a:rPr lang="en-US" dirty="0"/>
              <a:t> </a:t>
            </a:r>
            <a:r>
              <a:rPr lang="en-US" dirty="0" err="1"/>
              <a:t>público</a:t>
            </a:r>
            <a:r>
              <a:rPr lang="en-US" dirty="0"/>
              <a:t> </a:t>
            </a:r>
            <a:r>
              <a:rPr lang="en-US" dirty="0" err="1"/>
              <a:t>adecuado</a:t>
            </a:r>
            <a:r>
              <a:rPr lang="en-US" dirty="0"/>
              <a:t> para la AO?</a:t>
            </a:r>
          </a:p>
        </p:txBody>
      </p:sp>
    </p:spTree>
    <p:extLst>
      <p:ext uri="{BB962C8B-B14F-4D97-AF65-F5344CB8AC3E}">
        <p14:creationId xmlns:p14="http://schemas.microsoft.com/office/powerpoint/2010/main" val="311426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err="1">
                <a:cs typeface="Arial"/>
              </a:rPr>
              <a:t>Resúmen</a:t>
            </a:r>
            <a:r>
              <a:rPr lang="en-US" dirty="0">
                <a:cs typeface="Arial"/>
              </a:rPr>
              <a:t> de </a:t>
            </a:r>
            <a:r>
              <a:rPr lang="en-US" dirty="0" err="1">
                <a:cs typeface="Arial"/>
              </a:rPr>
              <a:t>recomendaciones</a:t>
            </a:r>
            <a:r>
              <a:rPr lang="en-US" dirty="0">
                <a:cs typeface="Arial"/>
              </a:rPr>
              <a:t> para </a:t>
            </a:r>
            <a:r>
              <a:rPr lang="en-US" dirty="0" err="1">
                <a:cs typeface="Arial"/>
              </a:rPr>
              <a:t>procesos</a:t>
            </a:r>
            <a:r>
              <a:rPr lang="en-US" dirty="0">
                <a:cs typeface="Arial"/>
              </a:rPr>
              <a:t> </a:t>
            </a:r>
            <a:r>
              <a:rPr lang="en-US" dirty="0" err="1">
                <a:cs typeface="Arial"/>
              </a:rPr>
              <a:t>políticos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12</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s-PE" sz="1600" dirty="0"/>
              <a:t>Las regulaciones netamente orgánicas no son una forma de apoyo. Promover la AO requiere de otros instrumentos de política más allá de una simple regulación orgánica.</a:t>
            </a:r>
          </a:p>
          <a:p>
            <a:pPr marL="342900" indent="-342900">
              <a:spcBef>
                <a:spcPts val="0"/>
              </a:spcBef>
              <a:spcAft>
                <a:spcPts val="1800"/>
              </a:spcAft>
              <a:buFont typeface="Arial"/>
              <a:buChar char="•"/>
            </a:pPr>
            <a:r>
              <a:rPr lang="es-PE" sz="1600" dirty="0"/>
              <a:t>La definición de un paquete político adecuado deberá realizarse mediante un proceso de planeación estratégico (resultado: plan de acción orgánico nacional/regional) e.o. Esto puede resultar en una ley de promoción orgánica, un programa nacional orgánico, un proyecto nacional de AO … </a:t>
            </a:r>
          </a:p>
          <a:p>
            <a:pPr marL="342900" indent="-342900">
              <a:spcBef>
                <a:spcPts val="0"/>
              </a:spcBef>
              <a:spcAft>
                <a:spcPts val="1800"/>
              </a:spcAft>
              <a:buFont typeface="Arial"/>
              <a:buChar char="•"/>
            </a:pPr>
            <a:r>
              <a:rPr lang="es-PE" sz="1600" dirty="0"/>
              <a:t>“Orgánico” es un concepto desarrollado y efectuado por actores no gubernamentales. El diseño e implementación de políticas deberían realizarse siempre mediante una alianza público-privada.</a:t>
            </a:r>
          </a:p>
          <a:p>
            <a:pPr marL="342900" indent="-342900">
              <a:spcBef>
                <a:spcPts val="0"/>
              </a:spcBef>
              <a:spcAft>
                <a:spcPts val="1800"/>
              </a:spcAft>
              <a:buFont typeface="Arial"/>
              <a:buChar char="•"/>
            </a:pPr>
            <a:r>
              <a:rPr lang="es-PE" sz="1600" dirty="0"/>
              <a:t>Los buenos planes de acción orgánicos de basan en un análisis exhaustivo de la coyuntura y evaluación de metas cumplidas previamente en un periodo de apoyo político a la AO.</a:t>
            </a:r>
          </a:p>
          <a:p>
            <a:pPr marL="342900" indent="-342900">
              <a:spcBef>
                <a:spcPts val="0"/>
              </a:spcBef>
              <a:spcAft>
                <a:spcPts val="1800"/>
              </a:spcAft>
              <a:buFont typeface="Arial"/>
              <a:buChar char="•"/>
            </a:pPr>
            <a:r>
              <a:rPr lang="es-PE" sz="1600" dirty="0"/>
              <a:t>Los planes de acción efectivos incluyen objetivos estratégicos para el crecimiento de la AO.</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231678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a:t>El </a:t>
            </a:r>
            <a:r>
              <a:rPr lang="en-US" dirty="0" err="1"/>
              <a:t>árbol</a:t>
            </a:r>
            <a:r>
              <a:rPr lang="en-US" dirty="0"/>
              <a:t> de </a:t>
            </a:r>
            <a:r>
              <a:rPr lang="en-US" dirty="0" err="1"/>
              <a:t>políticas</a:t>
            </a:r>
            <a:r>
              <a:rPr lang="en-US" dirty="0"/>
              <a:t> </a:t>
            </a:r>
            <a:r>
              <a:rPr lang="en-US" dirty="0" err="1"/>
              <a:t>orgánicas</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13</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pic>
        <p:nvPicPr>
          <p:cNvPr id="5" name="Picture 4"/>
          <p:cNvPicPr>
            <a:picLocks noChangeAspect="1"/>
          </p:cNvPicPr>
          <p:nvPr/>
        </p:nvPicPr>
        <p:blipFill>
          <a:blip r:embed="rId3"/>
          <a:stretch>
            <a:fillRect/>
          </a:stretch>
        </p:blipFill>
        <p:spPr>
          <a:xfrm>
            <a:off x="2120900" y="1143000"/>
            <a:ext cx="4293359" cy="5473066"/>
          </a:xfrm>
          <a:prstGeom prst="rect">
            <a:avLst/>
          </a:prstGeom>
        </p:spPr>
      </p:pic>
    </p:spTree>
    <p:extLst>
      <p:ext uri="{BB962C8B-B14F-4D97-AF65-F5344CB8AC3E}">
        <p14:creationId xmlns:p14="http://schemas.microsoft.com/office/powerpoint/2010/main" val="413879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680008" cy="1143000"/>
          </a:xfrm>
        </p:spPr>
        <p:txBody>
          <a:bodyPr/>
          <a:lstStyle/>
          <a:p>
            <a:r>
              <a:rPr lang="en-US" dirty="0">
                <a:cs typeface="Arial"/>
              </a:rPr>
              <a:t>Balance de </a:t>
            </a:r>
            <a:r>
              <a:rPr lang="en-US" dirty="0" err="1">
                <a:cs typeface="Arial"/>
              </a:rPr>
              <a:t>oferta</a:t>
            </a:r>
            <a:r>
              <a:rPr lang="en-US" dirty="0">
                <a:cs typeface="Arial"/>
              </a:rPr>
              <a:t> y </a:t>
            </a:r>
            <a:r>
              <a:rPr lang="en-US" dirty="0" err="1">
                <a:cs typeface="Arial"/>
              </a:rPr>
              <a:t>demanda</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14</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s-PE" dirty="0"/>
              <a:t>La intervención pública será más efectiva cuando se dirige al lado menos desarrollado, pero resultará necesario dirigirse a ambos lados para lograr el crecimiento del sector hasta un punto de equilibrio más alto en la oferta y demanda.</a:t>
            </a:r>
          </a:p>
          <a:p>
            <a:pPr marL="342900" indent="-342900">
              <a:spcBef>
                <a:spcPts val="0"/>
              </a:spcBef>
              <a:spcAft>
                <a:spcPts val="1800"/>
              </a:spcAft>
              <a:buFont typeface="Arial"/>
              <a:buChar char="•"/>
            </a:pPr>
            <a:r>
              <a:rPr lang="es-PE" dirty="0"/>
              <a:t>La sobreproducción temporal es necesaria en ocasiones para permitir el desarrollo de canales de procesamiento y marketing eficiente por parte de las economías de escala. </a:t>
            </a:r>
          </a:p>
          <a:p>
            <a:pPr>
              <a:spcBef>
                <a:spcPts val="0"/>
              </a:spcBef>
              <a:spcAft>
                <a:spcPts val="1800"/>
              </a:spcAft>
            </a:pPr>
            <a:r>
              <a:rPr lang="es-PE" dirty="0">
                <a:sym typeface="Wingdings"/>
              </a:rPr>
              <a:t> Esto puede lograrse a través de un apoyo específico incentivando a los agricultores a permanecer en lo orgánico, así los mercados premium no estén aun establecidos.</a:t>
            </a:r>
            <a:endParaRPr lang="es-PE" dirty="0"/>
          </a:p>
          <a:p>
            <a:pPr marL="342900" indent="-342900">
              <a:spcBef>
                <a:spcPts val="0"/>
              </a:spcBef>
              <a:spcAft>
                <a:spcPts val="1800"/>
              </a:spcAft>
              <a:buFont typeface="Arial"/>
              <a:buChar char="•"/>
            </a:pPr>
            <a:r>
              <a:rPr lang="es-PE" dirty="0"/>
              <a:t>En un mundo globalizado la oferta y demanda constituyen un problema nacional e internacional. Sin embargo, la sostenibilidad busca un balance interno siempre y cuando las condiciones lo permitan. </a:t>
            </a:r>
          </a:p>
        </p:txBody>
      </p:sp>
    </p:spTree>
    <p:extLst>
      <p:ext uri="{BB962C8B-B14F-4D97-AF65-F5344CB8AC3E}">
        <p14:creationId xmlns:p14="http://schemas.microsoft.com/office/powerpoint/2010/main" val="148854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514907" cy="1143000"/>
          </a:xfrm>
        </p:spPr>
        <p:txBody>
          <a:bodyPr/>
          <a:lstStyle/>
          <a:p>
            <a:r>
              <a:rPr lang="en-US" dirty="0" err="1">
                <a:cs typeface="Arial"/>
              </a:rPr>
              <a:t>Confianza</a:t>
            </a:r>
            <a:r>
              <a:rPr lang="en-US" dirty="0">
                <a:cs typeface="Arial"/>
              </a:rPr>
              <a:t> </a:t>
            </a:r>
            <a:r>
              <a:rPr lang="en-US" dirty="0" err="1">
                <a:cs typeface="Arial"/>
              </a:rPr>
              <a:t>en</a:t>
            </a:r>
            <a:r>
              <a:rPr lang="en-US" dirty="0">
                <a:cs typeface="Arial"/>
              </a:rPr>
              <a:t> el </a:t>
            </a:r>
            <a:r>
              <a:rPr lang="en-US" dirty="0" err="1">
                <a:cs typeface="Arial"/>
              </a:rPr>
              <a:t>compromiso</a:t>
            </a:r>
            <a:r>
              <a:rPr lang="en-US" dirty="0">
                <a:cs typeface="Arial"/>
              </a:rPr>
              <a:t> </a:t>
            </a:r>
            <a:r>
              <a:rPr lang="en-US" dirty="0" err="1">
                <a:cs typeface="Arial"/>
              </a:rPr>
              <a:t>gubernamental</a:t>
            </a:r>
            <a:r>
              <a:rPr lang="en-US" dirty="0">
                <a:cs typeface="Arial"/>
              </a:rPr>
              <a:t> </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15</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s-PE" dirty="0"/>
              <a:t>Una comunicación clara sobre las políticas gubernamentales a favor de lo orgánico es una sólida medida de apoyo ya que da una señal positiva a los inversionistas privados. </a:t>
            </a:r>
          </a:p>
          <a:p>
            <a:pPr marL="342900" indent="-342900">
              <a:spcBef>
                <a:spcPts val="0"/>
              </a:spcBef>
              <a:spcAft>
                <a:spcPts val="1800"/>
              </a:spcAft>
              <a:buFont typeface="Arial"/>
              <a:buChar char="•"/>
            </a:pPr>
            <a:r>
              <a:rPr lang="es-PE" dirty="0"/>
              <a:t>Las empresas privadas invertirán más en el sector orgánico si confían en la seguridad y continuidad del apoyo gubernamental. </a:t>
            </a:r>
          </a:p>
          <a:p>
            <a:pPr marL="342900" indent="-342900">
              <a:spcBef>
                <a:spcPts val="0"/>
              </a:spcBef>
              <a:spcAft>
                <a:spcPts val="1800"/>
              </a:spcAft>
              <a:buFont typeface="Arial"/>
              <a:buChar char="•"/>
            </a:pPr>
            <a:r>
              <a:rPr lang="es-PE" dirty="0"/>
              <a:t>Las transiciones entre programas de apoyo multianuales (</a:t>
            </a:r>
            <a:r>
              <a:rPr lang="es-PE" dirty="0" err="1"/>
              <a:t>p.e</a:t>
            </a:r>
            <a:r>
              <a:rPr lang="es-PE" dirty="0"/>
              <a:t> entre 2 esquemas de subsidios) son periodos críticos. Los responsables políticos necesitan anticipar los patrones de conversión según los efectos de estos esquemas. </a:t>
            </a:r>
          </a:p>
        </p:txBody>
      </p:sp>
      <p:pic>
        <p:nvPicPr>
          <p:cNvPr id="5" name="Picture 4"/>
          <p:cNvPicPr>
            <a:picLocks noChangeAspect="1"/>
          </p:cNvPicPr>
          <p:nvPr/>
        </p:nvPicPr>
        <p:blipFill rotWithShape="1">
          <a:blip r:embed="rId3"/>
          <a:srcRect l="8019" r="5660"/>
          <a:stretch/>
        </p:blipFill>
        <p:spPr>
          <a:xfrm>
            <a:off x="2394695" y="4972539"/>
            <a:ext cx="3825358" cy="1862344"/>
          </a:xfrm>
          <a:prstGeom prst="rect">
            <a:avLst/>
          </a:prstGeom>
        </p:spPr>
      </p:pic>
    </p:spTree>
    <p:extLst>
      <p:ext uri="{BB962C8B-B14F-4D97-AF65-F5344CB8AC3E}">
        <p14:creationId xmlns:p14="http://schemas.microsoft.com/office/powerpoint/2010/main" val="218588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3" y="243934"/>
            <a:ext cx="6514907" cy="1143000"/>
          </a:xfrm>
        </p:spPr>
        <p:txBody>
          <a:bodyPr/>
          <a:lstStyle/>
          <a:p>
            <a:r>
              <a:rPr lang="es-PE" dirty="0">
                <a:cs typeface="Arial"/>
              </a:rPr>
              <a:t>Elección de medidas políticas aptas para el contexto nacional</a:t>
            </a:r>
            <a:endParaRPr lang="es-PE"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16</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s-PE" sz="1600" b="1" dirty="0"/>
              <a:t>Factores importantes que influencian la elección de medidas justas:</a:t>
            </a:r>
          </a:p>
          <a:p>
            <a:pPr marL="342900" indent="-342900">
              <a:spcBef>
                <a:spcPts val="0"/>
              </a:spcBef>
              <a:spcAft>
                <a:spcPts val="1800"/>
              </a:spcAft>
              <a:buFont typeface="Arial"/>
              <a:buChar char="•"/>
            </a:pPr>
            <a:r>
              <a:rPr lang="es-PE" sz="1600" dirty="0"/>
              <a:t>La etapa de desarrollo del sector orgánico (p.e sector emergente o completamente desarrollado) </a:t>
            </a:r>
          </a:p>
          <a:p>
            <a:pPr marL="342900" indent="-342900">
              <a:spcBef>
                <a:spcPts val="0"/>
              </a:spcBef>
              <a:spcAft>
                <a:spcPts val="1800"/>
              </a:spcAft>
              <a:buFont typeface="Arial"/>
              <a:buChar char="•"/>
            </a:pPr>
            <a:r>
              <a:rPr lang="es-PE" sz="1600" dirty="0"/>
              <a:t>Contexto regulatorio orgánico (AO regulada o no)</a:t>
            </a:r>
          </a:p>
          <a:p>
            <a:pPr marL="342900" indent="-342900">
              <a:spcBef>
                <a:spcPts val="0"/>
              </a:spcBef>
              <a:spcAft>
                <a:spcPts val="1800"/>
              </a:spcAft>
              <a:buFont typeface="Arial"/>
              <a:buChar char="•"/>
            </a:pPr>
            <a:r>
              <a:rPr lang="es-PE" sz="1600" dirty="0"/>
              <a:t>La política de intervención estatal en el sector agrícola (p.e altamente intervencionista o no intervencionista)</a:t>
            </a:r>
          </a:p>
          <a:p>
            <a:pPr>
              <a:spcBef>
                <a:spcPts val="0"/>
              </a:spcBef>
              <a:spcAft>
                <a:spcPts val="1800"/>
              </a:spcAft>
            </a:pPr>
            <a:r>
              <a:rPr lang="es-PE" sz="1600" b="1" dirty="0"/>
              <a:t>Diversas razones de la intervención política en el sector de la AO:</a:t>
            </a:r>
          </a:p>
          <a:p>
            <a:pPr marL="342900" indent="-342900">
              <a:spcBef>
                <a:spcPts val="0"/>
              </a:spcBef>
              <a:spcAft>
                <a:spcPts val="1800"/>
              </a:spcAft>
              <a:buFont typeface="Arial"/>
              <a:buChar char="•"/>
            </a:pPr>
            <a:r>
              <a:rPr lang="es-PE" sz="1600" dirty="0"/>
              <a:t>Construir un sector de exportación orgánico (divisas sólidas)</a:t>
            </a:r>
          </a:p>
          <a:p>
            <a:pPr marL="342900" indent="-342900">
              <a:spcBef>
                <a:spcPts val="0"/>
              </a:spcBef>
              <a:spcAft>
                <a:spcPts val="1800"/>
              </a:spcAft>
              <a:buFont typeface="Arial"/>
              <a:buChar char="•"/>
            </a:pPr>
            <a:r>
              <a:rPr lang="es-PE" sz="1600" dirty="0"/>
              <a:t>Promover la producción de bienes públicos a través de la agricultura.</a:t>
            </a:r>
          </a:p>
          <a:p>
            <a:pPr marL="342900" indent="-342900">
              <a:spcBef>
                <a:spcPts val="0"/>
              </a:spcBef>
              <a:spcAft>
                <a:spcPts val="1800"/>
              </a:spcAft>
              <a:buFont typeface="Arial"/>
              <a:buChar char="•"/>
            </a:pPr>
            <a:r>
              <a:rPr lang="es-PE" sz="1600" dirty="0"/>
              <a:t>Aumento de la autosuficiencia del sector orgánico (reducir importaciones)</a:t>
            </a:r>
          </a:p>
          <a:p>
            <a:pPr marL="342900" indent="-342900">
              <a:spcBef>
                <a:spcPts val="0"/>
              </a:spcBef>
              <a:spcAft>
                <a:spcPts val="1800"/>
              </a:spcAft>
              <a:buFont typeface="Arial"/>
              <a:buChar char="•"/>
            </a:pPr>
            <a:r>
              <a:rPr lang="es-PE" sz="1600" dirty="0"/>
              <a:t>Facilitar acceso a alimentos saludables para todos. </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164450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Herramienta de ayuda a la toma de decisiones en línea</a:t>
            </a:r>
          </a:p>
        </p:txBody>
      </p:sp>
      <p:sp>
        <p:nvSpPr>
          <p:cNvPr id="3" name="Text Placeholder 2"/>
          <p:cNvSpPr>
            <a:spLocks noGrp="1"/>
          </p:cNvSpPr>
          <p:nvPr>
            <p:ph type="body" sz="quarter" idx="10"/>
          </p:nvPr>
        </p:nvSpPr>
        <p:spPr/>
        <p:txBody>
          <a:bodyPr/>
          <a:lstStyle/>
          <a:p>
            <a:r>
              <a:rPr lang="es-PE" sz="1600" dirty="0"/>
              <a:t>La ayuda a la toma de decisiones “Decision-aid” es una herramienta online que ayuda a filtrar medidas políticas relevantes basadas en una combinación de escenarios y objetivos políticos dentro de un país.  </a:t>
            </a:r>
          </a:p>
          <a:p>
            <a:endParaRPr lang="es-PE" sz="1600" dirty="0"/>
          </a:p>
          <a:p>
            <a:r>
              <a:rPr lang="es-PE" sz="1600" dirty="0"/>
              <a:t>Disponible en la página de IFOAM –Organics International como parte de las Herramientas Globales de Apoyo Público a la Agricultura Orgánica.</a:t>
            </a:r>
          </a:p>
          <a:p>
            <a:endParaRPr lang="es-PE" sz="1600"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17</a:t>
            </a:fld>
            <a:endParaRPr lang="en-US" dirty="0"/>
          </a:p>
        </p:txBody>
      </p:sp>
      <p:pic>
        <p:nvPicPr>
          <p:cNvPr id="5" name="Picture 4"/>
          <p:cNvPicPr>
            <a:picLocks noChangeAspect="1"/>
          </p:cNvPicPr>
          <p:nvPr/>
        </p:nvPicPr>
        <p:blipFill rotWithShape="1">
          <a:blip r:embed="rId2"/>
          <a:srcRect l="10783" r="9739" b="41163"/>
          <a:stretch/>
        </p:blipFill>
        <p:spPr>
          <a:xfrm>
            <a:off x="1358900" y="3818353"/>
            <a:ext cx="5803900" cy="3013651"/>
          </a:xfrm>
          <a:prstGeom prst="rect">
            <a:avLst/>
          </a:prstGeom>
          <a:ln w="31750">
            <a:solidFill>
              <a:schemeClr val="accent1"/>
            </a:solidFill>
          </a:ln>
        </p:spPr>
      </p:pic>
    </p:spTree>
    <p:extLst>
      <p:ext uri="{BB962C8B-B14F-4D97-AF65-F5344CB8AC3E}">
        <p14:creationId xmlns:p14="http://schemas.microsoft.com/office/powerpoint/2010/main" val="270042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s-PE" dirty="0"/>
              <a:t>Posibles áreas de intervención de políticas pro-orgánicas</a:t>
            </a:r>
            <a:endParaRPr lang="en-US" dirty="0"/>
          </a:p>
        </p:txBody>
      </p:sp>
    </p:spTree>
    <p:extLst>
      <p:ext uri="{BB962C8B-B14F-4D97-AF65-F5344CB8AC3E}">
        <p14:creationId xmlns:p14="http://schemas.microsoft.com/office/powerpoint/2010/main" val="2086321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33827" y="5975590"/>
            <a:ext cx="1510174" cy="882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ounded Rectangle 208"/>
          <p:cNvSpPr/>
          <p:nvPr/>
        </p:nvSpPr>
        <p:spPr>
          <a:xfrm>
            <a:off x="129873" y="3308357"/>
            <a:ext cx="1573027" cy="1907136"/>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49" name="Rounded Rectangle 148"/>
          <p:cNvSpPr/>
          <p:nvPr/>
        </p:nvSpPr>
        <p:spPr>
          <a:xfrm>
            <a:off x="6846556" y="5558685"/>
            <a:ext cx="1754769" cy="63498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44" name="Rounded Rectangle 143"/>
          <p:cNvSpPr/>
          <p:nvPr/>
        </p:nvSpPr>
        <p:spPr>
          <a:xfrm>
            <a:off x="2295590" y="5466088"/>
            <a:ext cx="4303067" cy="852905"/>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82" name="Rounded Rectangle 81"/>
          <p:cNvSpPr/>
          <p:nvPr/>
        </p:nvSpPr>
        <p:spPr>
          <a:xfrm>
            <a:off x="3817872" y="1305935"/>
            <a:ext cx="2176559" cy="128446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8" name="Rounded Rectangle 77"/>
          <p:cNvSpPr/>
          <p:nvPr/>
        </p:nvSpPr>
        <p:spPr>
          <a:xfrm>
            <a:off x="1117181" y="1684868"/>
            <a:ext cx="2303237" cy="887438"/>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ounded Rectangle 9"/>
          <p:cNvSpPr/>
          <p:nvPr/>
        </p:nvSpPr>
        <p:spPr>
          <a:xfrm>
            <a:off x="2121276" y="2757901"/>
            <a:ext cx="6071361" cy="2525316"/>
          </a:xfrm>
          <a:prstGeom prst="roundRect">
            <a:avLst/>
          </a:prstGeom>
          <a:gradFill>
            <a:gsLst>
              <a:gs pos="0">
                <a:schemeClr val="tx2">
                  <a:lumMod val="60000"/>
                  <a:lumOff val="40000"/>
                </a:schemeClr>
              </a:gs>
              <a:gs pos="100000">
                <a:schemeClr val="accent3">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 name="TextBox 3"/>
          <p:cNvSpPr txBox="1"/>
          <p:nvPr/>
        </p:nvSpPr>
        <p:spPr>
          <a:xfrm>
            <a:off x="3022601" y="3020479"/>
            <a:ext cx="1837266" cy="430887"/>
          </a:xfrm>
          <a:prstGeom prst="rect">
            <a:avLst/>
          </a:prstGeom>
          <a:noFill/>
        </p:spPr>
        <p:txBody>
          <a:bodyPr wrap="square" rtlCol="0">
            <a:spAutoFit/>
          </a:bodyPr>
          <a:lstStyle/>
          <a:p>
            <a:r>
              <a:rPr lang="en-US" sz="1100" i="1" dirty="0" err="1">
                <a:solidFill>
                  <a:srgbClr val="FFFF00"/>
                </a:solidFill>
                <a:latin typeface="Calibri"/>
                <a:cs typeface="Calibri"/>
              </a:rPr>
              <a:t>Decisión</a:t>
            </a:r>
            <a:r>
              <a:rPr lang="en-US" sz="1100" i="1" dirty="0">
                <a:solidFill>
                  <a:srgbClr val="FFFF00"/>
                </a:solidFill>
                <a:latin typeface="Calibri"/>
                <a:cs typeface="Calibri"/>
              </a:rPr>
              <a:t> del </a:t>
            </a:r>
            <a:r>
              <a:rPr lang="en-US" sz="1100" i="1" dirty="0" err="1">
                <a:solidFill>
                  <a:srgbClr val="FFFF00"/>
                </a:solidFill>
                <a:latin typeface="Calibri"/>
                <a:cs typeface="Calibri"/>
              </a:rPr>
              <a:t>agricultor</a:t>
            </a:r>
            <a:r>
              <a:rPr lang="en-US" sz="1100" i="1" dirty="0">
                <a:solidFill>
                  <a:srgbClr val="FFFF00"/>
                </a:solidFill>
                <a:latin typeface="Calibri"/>
                <a:cs typeface="Calibri"/>
              </a:rPr>
              <a:t> a </a:t>
            </a:r>
            <a:r>
              <a:rPr lang="en-US" sz="1100" i="1" dirty="0" err="1">
                <a:solidFill>
                  <a:srgbClr val="FFFF00"/>
                </a:solidFill>
                <a:latin typeface="Calibri"/>
                <a:cs typeface="Calibri"/>
              </a:rPr>
              <a:t>convertirse</a:t>
            </a:r>
            <a:endParaRPr lang="en-US" sz="1100" i="1" dirty="0">
              <a:solidFill>
                <a:srgbClr val="FFFF00"/>
              </a:solidFill>
              <a:latin typeface="Calibri"/>
              <a:cs typeface="Calibri"/>
            </a:endParaRPr>
          </a:p>
        </p:txBody>
      </p:sp>
      <p:sp>
        <p:nvSpPr>
          <p:cNvPr id="5" name="TextBox 4"/>
          <p:cNvSpPr txBox="1"/>
          <p:nvPr/>
        </p:nvSpPr>
        <p:spPr>
          <a:xfrm>
            <a:off x="5407713" y="2952351"/>
            <a:ext cx="1596785" cy="769441"/>
          </a:xfrm>
          <a:prstGeom prst="rect">
            <a:avLst/>
          </a:prstGeom>
          <a:noFill/>
        </p:spPr>
        <p:txBody>
          <a:bodyPr wrap="square" rtlCol="0">
            <a:spAutoFit/>
          </a:bodyPr>
          <a:lstStyle/>
          <a:p>
            <a:r>
              <a:rPr lang="en-US" sz="1100" i="1" dirty="0" err="1">
                <a:solidFill>
                  <a:srgbClr val="FFFF00"/>
                </a:solidFill>
                <a:latin typeface="Calibri"/>
                <a:cs typeface="Calibri"/>
              </a:rPr>
              <a:t>Decisión</a:t>
            </a:r>
            <a:r>
              <a:rPr lang="en-US" sz="1100" i="1" dirty="0">
                <a:solidFill>
                  <a:srgbClr val="FFFF00"/>
                </a:solidFill>
                <a:latin typeface="Calibri"/>
                <a:cs typeface="Calibri"/>
              </a:rPr>
              <a:t> de </a:t>
            </a:r>
            <a:r>
              <a:rPr lang="en-US" sz="1100" i="1" dirty="0" err="1">
                <a:solidFill>
                  <a:srgbClr val="FFFF00"/>
                </a:solidFill>
                <a:latin typeface="Calibri"/>
                <a:cs typeface="Calibri"/>
              </a:rPr>
              <a:t>empresas</a:t>
            </a:r>
            <a:r>
              <a:rPr lang="en-US" sz="1100" i="1" dirty="0">
                <a:solidFill>
                  <a:srgbClr val="FFFF00"/>
                </a:solidFill>
                <a:latin typeface="Calibri"/>
                <a:cs typeface="Calibri"/>
              </a:rPr>
              <a:t> de </a:t>
            </a:r>
            <a:r>
              <a:rPr lang="en-US" sz="1100" i="1" dirty="0" err="1">
                <a:solidFill>
                  <a:srgbClr val="FFFF00"/>
                </a:solidFill>
                <a:latin typeface="Calibri"/>
                <a:cs typeface="Calibri"/>
              </a:rPr>
              <a:t>procesamiento</a:t>
            </a:r>
            <a:r>
              <a:rPr lang="en-US" sz="1100" i="1" dirty="0">
                <a:solidFill>
                  <a:srgbClr val="FFFF00"/>
                </a:solidFill>
                <a:latin typeface="Calibri"/>
                <a:cs typeface="Calibri"/>
              </a:rPr>
              <a:t> para </a:t>
            </a:r>
            <a:r>
              <a:rPr lang="en-US" sz="1100" i="1" dirty="0" err="1">
                <a:solidFill>
                  <a:srgbClr val="FFFF00"/>
                </a:solidFill>
                <a:latin typeface="Calibri"/>
                <a:cs typeface="Calibri"/>
              </a:rPr>
              <a:t>crear</a:t>
            </a:r>
            <a:r>
              <a:rPr lang="en-US" sz="1100" i="1" dirty="0">
                <a:solidFill>
                  <a:srgbClr val="FFFF00"/>
                </a:solidFill>
                <a:latin typeface="Calibri"/>
                <a:cs typeface="Calibri"/>
              </a:rPr>
              <a:t> </a:t>
            </a:r>
            <a:r>
              <a:rPr lang="en-US" sz="1100" i="1" dirty="0" err="1">
                <a:solidFill>
                  <a:srgbClr val="FFFF00"/>
                </a:solidFill>
                <a:latin typeface="Calibri"/>
                <a:cs typeface="Calibri"/>
              </a:rPr>
              <a:t>nuevos</a:t>
            </a:r>
            <a:r>
              <a:rPr lang="en-US" sz="1100" i="1" dirty="0">
                <a:solidFill>
                  <a:srgbClr val="FFFF00"/>
                </a:solidFill>
                <a:latin typeface="Calibri"/>
                <a:cs typeface="Calibri"/>
              </a:rPr>
              <a:t> </a:t>
            </a:r>
            <a:r>
              <a:rPr lang="en-US" sz="1100" i="1" dirty="0" err="1">
                <a:solidFill>
                  <a:srgbClr val="FFFF00"/>
                </a:solidFill>
                <a:latin typeface="Calibri"/>
                <a:cs typeface="Calibri"/>
              </a:rPr>
              <a:t>productos</a:t>
            </a:r>
            <a:r>
              <a:rPr lang="en-US" sz="1100" i="1" dirty="0">
                <a:solidFill>
                  <a:srgbClr val="FFFF00"/>
                </a:solidFill>
                <a:latin typeface="Calibri"/>
                <a:cs typeface="Calibri"/>
              </a:rPr>
              <a:t> </a:t>
            </a:r>
            <a:r>
              <a:rPr lang="en-US" sz="1100" i="1" dirty="0" err="1">
                <a:solidFill>
                  <a:srgbClr val="FFFF00"/>
                </a:solidFill>
                <a:latin typeface="Calibri"/>
                <a:cs typeface="Calibri"/>
              </a:rPr>
              <a:t>orgánicos</a:t>
            </a:r>
            <a:endParaRPr lang="en-US" sz="1100" i="1" dirty="0">
              <a:solidFill>
                <a:srgbClr val="FFFF00"/>
              </a:solidFill>
              <a:latin typeface="Calibri"/>
              <a:cs typeface="Calibri"/>
            </a:endParaRPr>
          </a:p>
        </p:txBody>
      </p:sp>
      <p:sp>
        <p:nvSpPr>
          <p:cNvPr id="7" name="TextBox 6"/>
          <p:cNvSpPr txBox="1"/>
          <p:nvPr/>
        </p:nvSpPr>
        <p:spPr>
          <a:xfrm>
            <a:off x="5121816" y="4650542"/>
            <a:ext cx="1870791" cy="430887"/>
          </a:xfrm>
          <a:prstGeom prst="rect">
            <a:avLst/>
          </a:prstGeom>
          <a:noFill/>
        </p:spPr>
        <p:txBody>
          <a:bodyPr wrap="square" rtlCol="0">
            <a:spAutoFit/>
          </a:bodyPr>
          <a:lstStyle/>
          <a:p>
            <a:r>
              <a:rPr lang="en-US" sz="1100" i="1" dirty="0" err="1">
                <a:solidFill>
                  <a:srgbClr val="FFFF00"/>
                </a:solidFill>
                <a:latin typeface="Calibri"/>
                <a:cs typeface="Calibri"/>
              </a:rPr>
              <a:t>Decisión</a:t>
            </a:r>
            <a:r>
              <a:rPr lang="en-US" sz="1100" i="1" dirty="0">
                <a:solidFill>
                  <a:srgbClr val="FFFF00"/>
                </a:solidFill>
                <a:latin typeface="Calibri"/>
                <a:cs typeface="Calibri"/>
              </a:rPr>
              <a:t> del </a:t>
            </a:r>
            <a:r>
              <a:rPr lang="en-US" sz="1100" i="1" dirty="0" err="1">
                <a:solidFill>
                  <a:srgbClr val="FFFF00"/>
                </a:solidFill>
                <a:latin typeface="Calibri"/>
                <a:cs typeface="Calibri"/>
              </a:rPr>
              <a:t>consumidor</a:t>
            </a:r>
            <a:r>
              <a:rPr lang="en-US" sz="1100" i="1" dirty="0">
                <a:solidFill>
                  <a:srgbClr val="FFFF00"/>
                </a:solidFill>
                <a:latin typeface="Calibri"/>
                <a:cs typeface="Calibri"/>
              </a:rPr>
              <a:t> </a:t>
            </a:r>
            <a:r>
              <a:rPr lang="en-US" sz="1100" i="1" dirty="0" err="1">
                <a:solidFill>
                  <a:srgbClr val="FFFF00"/>
                </a:solidFill>
                <a:latin typeface="Calibri"/>
                <a:cs typeface="Calibri"/>
              </a:rPr>
              <a:t>en</a:t>
            </a:r>
            <a:r>
              <a:rPr lang="en-US" sz="1100" i="1" dirty="0">
                <a:solidFill>
                  <a:srgbClr val="FFFF00"/>
                </a:solidFill>
                <a:latin typeface="Calibri"/>
                <a:cs typeface="Calibri"/>
              </a:rPr>
              <a:t> </a:t>
            </a:r>
            <a:r>
              <a:rPr lang="en-US" sz="1100" i="1" dirty="0" err="1">
                <a:solidFill>
                  <a:srgbClr val="FFFF00"/>
                </a:solidFill>
                <a:latin typeface="Calibri"/>
                <a:cs typeface="Calibri"/>
              </a:rPr>
              <a:t>comprar</a:t>
            </a:r>
            <a:r>
              <a:rPr lang="en-US" sz="1100" i="1" dirty="0">
                <a:solidFill>
                  <a:srgbClr val="FFFF00"/>
                </a:solidFill>
                <a:latin typeface="Calibri"/>
                <a:cs typeface="Calibri"/>
              </a:rPr>
              <a:t> </a:t>
            </a:r>
            <a:r>
              <a:rPr lang="en-US" sz="1100" i="1" dirty="0" err="1">
                <a:solidFill>
                  <a:srgbClr val="FFFF00"/>
                </a:solidFill>
                <a:latin typeface="Calibri"/>
                <a:cs typeface="Calibri"/>
              </a:rPr>
              <a:t>productos</a:t>
            </a:r>
            <a:r>
              <a:rPr lang="en-US" sz="1100" i="1" dirty="0">
                <a:solidFill>
                  <a:srgbClr val="FFFF00"/>
                </a:solidFill>
                <a:latin typeface="Calibri"/>
                <a:cs typeface="Calibri"/>
              </a:rPr>
              <a:t> </a:t>
            </a:r>
            <a:r>
              <a:rPr lang="en-US" sz="1100" i="1" dirty="0" err="1">
                <a:solidFill>
                  <a:srgbClr val="FFFF00"/>
                </a:solidFill>
                <a:latin typeface="Calibri"/>
                <a:cs typeface="Calibri"/>
              </a:rPr>
              <a:t>orgánicos</a:t>
            </a:r>
            <a:endParaRPr lang="en-US" sz="1100" i="1" dirty="0">
              <a:solidFill>
                <a:srgbClr val="FFFF00"/>
              </a:solidFill>
              <a:latin typeface="Calibri"/>
              <a:cs typeface="Calibri"/>
            </a:endParaRPr>
          </a:p>
        </p:txBody>
      </p:sp>
      <p:sp>
        <p:nvSpPr>
          <p:cNvPr id="8" name="TextBox 7"/>
          <p:cNvSpPr txBox="1"/>
          <p:nvPr/>
        </p:nvSpPr>
        <p:spPr>
          <a:xfrm>
            <a:off x="2346411" y="4650542"/>
            <a:ext cx="2335074" cy="600164"/>
          </a:xfrm>
          <a:prstGeom prst="rect">
            <a:avLst/>
          </a:prstGeom>
          <a:noFill/>
        </p:spPr>
        <p:txBody>
          <a:bodyPr wrap="square" rtlCol="0">
            <a:spAutoFit/>
          </a:bodyPr>
          <a:lstStyle/>
          <a:p>
            <a:r>
              <a:rPr lang="es-PE" sz="1100" i="1" dirty="0">
                <a:solidFill>
                  <a:srgbClr val="FFFF00"/>
                </a:solidFill>
                <a:latin typeface="Calibri"/>
                <a:cs typeface="Calibri"/>
              </a:rPr>
              <a:t>La decisión de las empresas de catering de servir alimentos orgánicos en comedores públicos</a:t>
            </a:r>
            <a:endParaRPr lang="en-US" sz="1100" i="1" dirty="0">
              <a:solidFill>
                <a:srgbClr val="FFFF00"/>
              </a:solidFill>
              <a:latin typeface="Calibri"/>
              <a:cs typeface="Calibri"/>
            </a:endParaRPr>
          </a:p>
        </p:txBody>
      </p:sp>
      <p:sp>
        <p:nvSpPr>
          <p:cNvPr id="9" name="TextBox 8"/>
          <p:cNvSpPr txBox="1"/>
          <p:nvPr/>
        </p:nvSpPr>
        <p:spPr>
          <a:xfrm>
            <a:off x="6742334" y="3688139"/>
            <a:ext cx="1570371" cy="769441"/>
          </a:xfrm>
          <a:prstGeom prst="rect">
            <a:avLst/>
          </a:prstGeom>
          <a:noFill/>
        </p:spPr>
        <p:txBody>
          <a:bodyPr wrap="square" rtlCol="0">
            <a:spAutoFit/>
          </a:bodyPr>
          <a:lstStyle/>
          <a:p>
            <a:r>
              <a:rPr lang="es-PE" sz="1100" i="1" dirty="0">
                <a:solidFill>
                  <a:srgbClr val="FFFF00"/>
                </a:solidFill>
                <a:latin typeface="Calibri"/>
                <a:cs typeface="Calibri"/>
              </a:rPr>
              <a:t>Decisión de los comerciantes y minoristas de aumentar la facturación orgánica</a:t>
            </a:r>
            <a:endParaRPr lang="en-US" sz="1100" i="1" dirty="0">
              <a:solidFill>
                <a:srgbClr val="FFFF00"/>
              </a:solidFill>
              <a:latin typeface="Calibri"/>
              <a:cs typeface="Calibri"/>
            </a:endParaRPr>
          </a:p>
        </p:txBody>
      </p:sp>
      <p:sp>
        <p:nvSpPr>
          <p:cNvPr id="30" name="TextBox 29"/>
          <p:cNvSpPr txBox="1"/>
          <p:nvPr/>
        </p:nvSpPr>
        <p:spPr>
          <a:xfrm>
            <a:off x="8177854" y="2590395"/>
            <a:ext cx="1036050" cy="338554"/>
          </a:xfrm>
          <a:prstGeom prst="rect">
            <a:avLst/>
          </a:prstGeom>
          <a:noFill/>
        </p:spPr>
        <p:txBody>
          <a:bodyPr wrap="square" rtlCol="0">
            <a:spAutoFit/>
          </a:bodyPr>
          <a:lstStyle/>
          <a:p>
            <a:r>
              <a:rPr lang="en-US" sz="1600" b="1" dirty="0" err="1">
                <a:solidFill>
                  <a:schemeClr val="accent3">
                    <a:lumMod val="75000"/>
                  </a:schemeClr>
                </a:solidFill>
                <a:latin typeface="Calibri"/>
                <a:cs typeface="Calibri"/>
              </a:rPr>
              <a:t>Oferta</a:t>
            </a:r>
            <a:endParaRPr lang="en-US" sz="1600" b="1" dirty="0">
              <a:solidFill>
                <a:schemeClr val="accent3">
                  <a:lumMod val="75000"/>
                </a:schemeClr>
              </a:solidFill>
              <a:latin typeface="Calibri"/>
              <a:cs typeface="Calibri"/>
            </a:endParaRPr>
          </a:p>
        </p:txBody>
      </p:sp>
      <p:sp>
        <p:nvSpPr>
          <p:cNvPr id="31" name="TextBox 30"/>
          <p:cNvSpPr txBox="1"/>
          <p:nvPr/>
        </p:nvSpPr>
        <p:spPr>
          <a:xfrm>
            <a:off x="8104558" y="4973909"/>
            <a:ext cx="1043688" cy="338554"/>
          </a:xfrm>
          <a:prstGeom prst="rect">
            <a:avLst/>
          </a:prstGeom>
          <a:noFill/>
        </p:spPr>
        <p:txBody>
          <a:bodyPr wrap="square" rtlCol="0">
            <a:spAutoFit/>
          </a:bodyPr>
          <a:lstStyle/>
          <a:p>
            <a:r>
              <a:rPr lang="en-US" sz="1600" b="1" dirty="0" err="1">
                <a:solidFill>
                  <a:srgbClr val="5479BB"/>
                </a:solidFill>
                <a:latin typeface="Calibri"/>
                <a:cs typeface="Calibri"/>
              </a:rPr>
              <a:t>Demanda</a:t>
            </a:r>
            <a:endParaRPr lang="en-US" sz="1600" b="1" dirty="0">
              <a:solidFill>
                <a:srgbClr val="5479BB"/>
              </a:solidFill>
              <a:latin typeface="Calibri"/>
              <a:cs typeface="Calibri"/>
            </a:endParaRPr>
          </a:p>
        </p:txBody>
      </p:sp>
      <p:sp>
        <p:nvSpPr>
          <p:cNvPr id="55" name="TextBox 54"/>
          <p:cNvSpPr txBox="1"/>
          <p:nvPr/>
        </p:nvSpPr>
        <p:spPr>
          <a:xfrm>
            <a:off x="3864230" y="1305935"/>
            <a:ext cx="2048933" cy="246221"/>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Pagos</a:t>
            </a:r>
            <a:r>
              <a:rPr lang="en-US" sz="1000" dirty="0">
                <a:solidFill>
                  <a:schemeClr val="accent3">
                    <a:lumMod val="75000"/>
                  </a:schemeClr>
                </a:solidFill>
                <a:latin typeface="Calibri"/>
                <a:cs typeface="Calibri"/>
              </a:rPr>
              <a:t> al </a:t>
            </a:r>
            <a:r>
              <a:rPr lang="en-US" sz="1000" dirty="0" err="1">
                <a:solidFill>
                  <a:schemeClr val="accent3">
                    <a:lumMod val="75000"/>
                  </a:schemeClr>
                </a:solidFill>
                <a:latin typeface="Calibri"/>
                <a:cs typeface="Calibri"/>
              </a:rPr>
              <a:t>área</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orgánica</a:t>
            </a:r>
            <a:endParaRPr lang="en-US" sz="1000" dirty="0">
              <a:solidFill>
                <a:schemeClr val="accent3">
                  <a:lumMod val="75000"/>
                </a:schemeClr>
              </a:solidFill>
              <a:latin typeface="Calibri"/>
              <a:cs typeface="Calibri"/>
            </a:endParaRPr>
          </a:p>
        </p:txBody>
      </p:sp>
      <p:sp>
        <p:nvSpPr>
          <p:cNvPr id="56" name="TextBox 55"/>
          <p:cNvSpPr txBox="1"/>
          <p:nvPr/>
        </p:nvSpPr>
        <p:spPr>
          <a:xfrm>
            <a:off x="3864230" y="1552156"/>
            <a:ext cx="2049450" cy="400110"/>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Desgravaciones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fiscales</a:t>
            </a:r>
            <a:r>
              <a:rPr lang="en-US" sz="1000" dirty="0">
                <a:solidFill>
                  <a:schemeClr val="accent3">
                    <a:lumMod val="75000"/>
                  </a:schemeClr>
                </a:solidFill>
                <a:latin typeface="Calibri"/>
                <a:cs typeface="Calibri"/>
              </a:rPr>
              <a:t> para </a:t>
            </a:r>
            <a:r>
              <a:rPr lang="en-US" sz="1000" dirty="0" err="1">
                <a:solidFill>
                  <a:schemeClr val="accent3">
                    <a:lumMod val="75000"/>
                  </a:schemeClr>
                </a:solidFill>
                <a:latin typeface="Calibri"/>
                <a:cs typeface="Calibri"/>
              </a:rPr>
              <a:t>operarios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orgánicos</a:t>
            </a:r>
            <a:endParaRPr lang="en-US" sz="1000" dirty="0">
              <a:solidFill>
                <a:schemeClr val="accent3">
                  <a:lumMod val="75000"/>
                </a:schemeClr>
              </a:solidFill>
              <a:latin typeface="Calibri"/>
              <a:cs typeface="Calibri"/>
            </a:endParaRPr>
          </a:p>
        </p:txBody>
      </p:sp>
      <p:sp>
        <p:nvSpPr>
          <p:cNvPr id="57" name="TextBox 56"/>
          <p:cNvSpPr txBox="1"/>
          <p:nvPr/>
        </p:nvSpPr>
        <p:spPr>
          <a:xfrm>
            <a:off x="3864230" y="1906888"/>
            <a:ext cx="2341241" cy="246221"/>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Apoyo</a:t>
            </a:r>
            <a:r>
              <a:rPr lang="en-US" sz="1000" dirty="0">
                <a:solidFill>
                  <a:schemeClr val="accent3">
                    <a:lumMod val="75000"/>
                  </a:schemeClr>
                </a:solidFill>
                <a:latin typeface="Calibri"/>
                <a:cs typeface="Calibri"/>
              </a:rPr>
              <a:t> a la </a:t>
            </a:r>
            <a:r>
              <a:rPr lang="en-US" sz="1000" dirty="0" err="1">
                <a:solidFill>
                  <a:schemeClr val="accent3">
                    <a:lumMod val="75000"/>
                  </a:schemeClr>
                </a:solidFill>
                <a:latin typeface="Calibri"/>
                <a:cs typeface="Calibri"/>
              </a:rPr>
              <a:t>inversión</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en</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fincas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orgánicas</a:t>
            </a:r>
            <a:endParaRPr lang="en-US" sz="1000" dirty="0">
              <a:solidFill>
                <a:schemeClr val="accent3">
                  <a:lumMod val="75000"/>
                </a:schemeClr>
              </a:solidFill>
              <a:latin typeface="Calibri"/>
              <a:cs typeface="Calibri"/>
            </a:endParaRPr>
          </a:p>
        </p:txBody>
      </p:sp>
      <p:sp>
        <p:nvSpPr>
          <p:cNvPr id="58" name="TextBox 57"/>
          <p:cNvSpPr txBox="1"/>
          <p:nvPr/>
        </p:nvSpPr>
        <p:spPr>
          <a:xfrm>
            <a:off x="4507389" y="5993302"/>
            <a:ext cx="2048933" cy="400110"/>
          </a:xfrm>
          <a:prstGeom prst="rect">
            <a:avLst/>
          </a:prstGeom>
          <a:noFill/>
        </p:spPr>
        <p:txBody>
          <a:bodyPr wrap="square" rtlCol="0">
            <a:spAutoFit/>
          </a:bodyPr>
          <a:lstStyle/>
          <a:p>
            <a:r>
              <a:rPr lang="en-US" sz="1000" dirty="0" err="1">
                <a:solidFill>
                  <a:srgbClr val="5479BB"/>
                </a:solidFill>
                <a:latin typeface="Calibri"/>
                <a:cs typeface="Calibri"/>
              </a:rPr>
              <a:t>Campañas</a:t>
            </a:r>
            <a:r>
              <a:rPr lang="en-US" sz="1000" dirty="0">
                <a:solidFill>
                  <a:srgbClr val="5479BB"/>
                </a:solidFill>
                <a:latin typeface="Calibri"/>
                <a:cs typeface="Calibri"/>
              </a:rPr>
              <a:t> de </a:t>
            </a:r>
            <a:r>
              <a:rPr lang="en-US" sz="1000" dirty="0" err="1">
                <a:solidFill>
                  <a:srgbClr val="5479BB"/>
                </a:solidFill>
                <a:latin typeface="Calibri"/>
                <a:cs typeface="Calibri"/>
              </a:rPr>
              <a:t>consumidores</a:t>
            </a:r>
            <a:r>
              <a:rPr lang="en-US" sz="1000" dirty="0">
                <a:solidFill>
                  <a:srgbClr val="5479BB"/>
                </a:solidFill>
                <a:latin typeface="Calibri"/>
                <a:cs typeface="Calibri"/>
              </a:rPr>
              <a:t> </a:t>
            </a:r>
            <a:r>
              <a:rPr lang="en-US" sz="1000" dirty="0" err="1">
                <a:solidFill>
                  <a:srgbClr val="5479BB"/>
                </a:solidFill>
                <a:latin typeface="Calibri"/>
                <a:cs typeface="Calibri"/>
              </a:rPr>
              <a:t>orgánicos</a:t>
            </a:r>
            <a:endParaRPr lang="en-US" sz="1000" dirty="0">
              <a:solidFill>
                <a:srgbClr val="5479BB"/>
              </a:solidFill>
              <a:latin typeface="Calibri"/>
              <a:cs typeface="Calibri"/>
            </a:endParaRPr>
          </a:p>
        </p:txBody>
      </p:sp>
      <p:sp>
        <p:nvSpPr>
          <p:cNvPr id="60" name="TextBox 59"/>
          <p:cNvSpPr txBox="1"/>
          <p:nvPr/>
        </p:nvSpPr>
        <p:spPr>
          <a:xfrm>
            <a:off x="1027906" y="2074661"/>
            <a:ext cx="2314719" cy="246221"/>
          </a:xfrm>
          <a:prstGeom prst="rect">
            <a:avLst/>
          </a:prstGeom>
          <a:noFill/>
        </p:spPr>
        <p:txBody>
          <a:bodyPr wrap="square" rtlCol="0">
            <a:spAutoFit/>
          </a:bodyPr>
          <a:lstStyle/>
          <a:p>
            <a:pPr algn="ctr"/>
            <a:r>
              <a:rPr lang="en-US" sz="1000" dirty="0" err="1">
                <a:solidFill>
                  <a:schemeClr val="accent3">
                    <a:lumMod val="75000"/>
                  </a:schemeClr>
                </a:solidFill>
                <a:latin typeface="Calibri"/>
                <a:cs typeface="Calibri"/>
              </a:rPr>
              <a:t>Mejora</a:t>
            </a:r>
            <a:r>
              <a:rPr lang="en-US" sz="1000" dirty="0">
                <a:solidFill>
                  <a:schemeClr val="accent3">
                    <a:lumMod val="75000"/>
                  </a:schemeClr>
                </a:solidFill>
                <a:latin typeface="Calibri"/>
                <a:cs typeface="Calibri"/>
              </a:rPr>
              <a:t> de la </a:t>
            </a:r>
            <a:r>
              <a:rPr lang="en-US" sz="1000" dirty="0" err="1">
                <a:solidFill>
                  <a:schemeClr val="accent3">
                    <a:lumMod val="75000"/>
                  </a:schemeClr>
                </a:solidFill>
                <a:latin typeface="Calibri"/>
                <a:cs typeface="Calibri"/>
              </a:rPr>
              <a:t>educación</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orgánica</a:t>
            </a:r>
            <a:endParaRPr lang="en-US" sz="1000" dirty="0">
              <a:solidFill>
                <a:schemeClr val="accent3">
                  <a:lumMod val="75000"/>
                </a:schemeClr>
              </a:solidFill>
              <a:latin typeface="Calibri"/>
              <a:cs typeface="Calibri"/>
            </a:endParaRPr>
          </a:p>
        </p:txBody>
      </p:sp>
      <p:sp>
        <p:nvSpPr>
          <p:cNvPr id="61" name="TextBox 60"/>
          <p:cNvSpPr txBox="1"/>
          <p:nvPr/>
        </p:nvSpPr>
        <p:spPr>
          <a:xfrm>
            <a:off x="6266834" y="1356581"/>
            <a:ext cx="1888146" cy="707886"/>
          </a:xfrm>
          <a:prstGeom prst="rect">
            <a:avLst/>
          </a:prstGeom>
          <a:noFill/>
        </p:spPr>
        <p:txBody>
          <a:bodyPr wrap="square" rtlCol="0">
            <a:spAutoFit/>
          </a:bodyPr>
          <a:lstStyle/>
          <a:p>
            <a:r>
              <a:rPr lang="es-PE" sz="1000" dirty="0">
                <a:solidFill>
                  <a:schemeClr val="accent3">
                    <a:lumMod val="75000"/>
                  </a:schemeClr>
                </a:solidFill>
                <a:latin typeface="Calibri"/>
                <a:cs typeface="Calibri"/>
              </a:rPr>
              <a:t>Apoyo a empresas para el procesamiento orgánico, desarrollo de productos y mercadeo</a:t>
            </a:r>
            <a:endParaRPr lang="en-US" sz="1000" dirty="0">
              <a:solidFill>
                <a:schemeClr val="accent3">
                  <a:lumMod val="75000"/>
                </a:schemeClr>
              </a:solidFill>
              <a:latin typeface="Calibri"/>
              <a:cs typeface="Calibri"/>
            </a:endParaRPr>
          </a:p>
        </p:txBody>
      </p:sp>
      <p:sp>
        <p:nvSpPr>
          <p:cNvPr id="62" name="TextBox 61"/>
          <p:cNvSpPr txBox="1"/>
          <p:nvPr/>
        </p:nvSpPr>
        <p:spPr>
          <a:xfrm>
            <a:off x="1117181" y="1775275"/>
            <a:ext cx="2162537" cy="400110"/>
          </a:xfrm>
          <a:prstGeom prst="rect">
            <a:avLst/>
          </a:prstGeom>
          <a:noFill/>
        </p:spPr>
        <p:txBody>
          <a:bodyPr wrap="square" rtlCol="0">
            <a:spAutoFit/>
          </a:bodyPr>
          <a:lstStyle/>
          <a:p>
            <a:pPr algn="ctr"/>
            <a:r>
              <a:rPr lang="en-US" sz="1000" dirty="0" err="1">
                <a:solidFill>
                  <a:schemeClr val="accent3">
                    <a:lumMod val="75000"/>
                  </a:schemeClr>
                </a:solidFill>
                <a:latin typeface="Calibri"/>
                <a:cs typeface="Calibri"/>
              </a:rPr>
              <a:t>Apoyo</a:t>
            </a:r>
            <a:r>
              <a:rPr lang="en-US" sz="1000" dirty="0">
                <a:solidFill>
                  <a:schemeClr val="accent3">
                    <a:lumMod val="75000"/>
                  </a:schemeClr>
                </a:solidFill>
                <a:latin typeface="Calibri"/>
                <a:cs typeface="Calibri"/>
              </a:rPr>
              <a:t> a la </a:t>
            </a:r>
            <a:r>
              <a:rPr lang="en-US" sz="1000" dirty="0" err="1">
                <a:solidFill>
                  <a:schemeClr val="accent3">
                    <a:lumMod val="75000"/>
                  </a:schemeClr>
                </a:solidFill>
                <a:latin typeface="Calibri"/>
                <a:cs typeface="Calibri"/>
              </a:rPr>
              <a:t>investigación</a:t>
            </a:r>
            <a:r>
              <a:rPr lang="en-US" sz="1000" dirty="0">
                <a:solidFill>
                  <a:schemeClr val="accent3">
                    <a:lumMod val="75000"/>
                  </a:schemeClr>
                </a:solidFill>
                <a:latin typeface="Calibri"/>
                <a:cs typeface="Calibri"/>
              </a:rPr>
              <a:t> y </a:t>
            </a:r>
            <a:r>
              <a:rPr lang="en-US" sz="1000" dirty="0" err="1">
                <a:solidFill>
                  <a:schemeClr val="accent3">
                    <a:lumMod val="75000"/>
                  </a:schemeClr>
                </a:solidFill>
                <a:latin typeface="Calibri"/>
                <a:cs typeface="Calibri"/>
              </a:rPr>
              <a:t>extensión</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orgánica</a:t>
            </a:r>
            <a:endParaRPr lang="en-US" sz="1000" dirty="0">
              <a:solidFill>
                <a:schemeClr val="accent3">
                  <a:lumMod val="75000"/>
                </a:schemeClr>
              </a:solidFill>
              <a:latin typeface="Calibri"/>
              <a:cs typeface="Calibri"/>
            </a:endParaRPr>
          </a:p>
        </p:txBody>
      </p:sp>
      <p:sp>
        <p:nvSpPr>
          <p:cNvPr id="63" name="TextBox 62"/>
          <p:cNvSpPr txBox="1"/>
          <p:nvPr/>
        </p:nvSpPr>
        <p:spPr>
          <a:xfrm>
            <a:off x="7326364" y="1842955"/>
            <a:ext cx="1343549" cy="553998"/>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Proyectos</a:t>
            </a:r>
            <a:r>
              <a:rPr lang="en-US" sz="1000" dirty="0">
                <a:solidFill>
                  <a:schemeClr val="accent3">
                    <a:lumMod val="75000"/>
                  </a:schemeClr>
                </a:solidFill>
                <a:latin typeface="Calibri"/>
                <a:cs typeface="Calibri"/>
              </a:rPr>
              <a:t> de </a:t>
            </a:r>
            <a:r>
              <a:rPr lang="en-US" sz="1000" dirty="0" err="1">
                <a:solidFill>
                  <a:schemeClr val="accent3">
                    <a:lumMod val="75000"/>
                  </a:schemeClr>
                </a:solidFill>
                <a:latin typeface="Calibri"/>
                <a:cs typeface="Calibri"/>
              </a:rPr>
              <a:t>desarrollo</a:t>
            </a:r>
            <a:r>
              <a:rPr lang="en-US" sz="1000" dirty="0">
                <a:solidFill>
                  <a:schemeClr val="accent3">
                    <a:lumMod val="75000"/>
                  </a:schemeClr>
                </a:solidFill>
                <a:latin typeface="Calibri"/>
                <a:cs typeface="Calibri"/>
              </a:rPr>
              <a:t> de </a:t>
            </a:r>
            <a:r>
              <a:rPr lang="en-US" sz="1000" dirty="0" err="1">
                <a:solidFill>
                  <a:schemeClr val="accent3">
                    <a:lumMod val="75000"/>
                  </a:schemeClr>
                </a:solidFill>
                <a:latin typeface="Calibri"/>
                <a:cs typeface="Calibri"/>
              </a:rPr>
              <a:t>cadenas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productivas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orgánicas</a:t>
            </a:r>
            <a:endParaRPr lang="en-US" sz="1000" dirty="0">
              <a:solidFill>
                <a:schemeClr val="accent3">
                  <a:lumMod val="75000"/>
                </a:schemeClr>
              </a:solidFill>
              <a:latin typeface="Calibri"/>
              <a:cs typeface="Calibri"/>
            </a:endParaRPr>
          </a:p>
        </p:txBody>
      </p:sp>
      <p:sp>
        <p:nvSpPr>
          <p:cNvPr id="64" name="TextBox 63"/>
          <p:cNvSpPr txBox="1"/>
          <p:nvPr/>
        </p:nvSpPr>
        <p:spPr>
          <a:xfrm>
            <a:off x="707901" y="2305331"/>
            <a:ext cx="3025920" cy="246221"/>
          </a:xfrm>
          <a:prstGeom prst="rect">
            <a:avLst/>
          </a:prstGeom>
          <a:noFill/>
        </p:spPr>
        <p:txBody>
          <a:bodyPr wrap="square" rtlCol="0">
            <a:spAutoFit/>
          </a:bodyPr>
          <a:lstStyle/>
          <a:p>
            <a:pPr algn="ctr"/>
            <a:r>
              <a:rPr lang="en-US" sz="1000" dirty="0" err="1">
                <a:solidFill>
                  <a:schemeClr val="accent3">
                    <a:lumMod val="75000"/>
                  </a:schemeClr>
                </a:solidFill>
                <a:latin typeface="Calibri"/>
                <a:cs typeface="Calibri"/>
              </a:rPr>
              <a:t>Aumento</a:t>
            </a:r>
            <a:r>
              <a:rPr lang="en-US" sz="1000" dirty="0">
                <a:solidFill>
                  <a:schemeClr val="accent3">
                    <a:lumMod val="75000"/>
                  </a:schemeClr>
                </a:solidFill>
                <a:latin typeface="Calibri"/>
                <a:cs typeface="Calibri"/>
              </a:rPr>
              <a:t> de </a:t>
            </a:r>
            <a:r>
              <a:rPr lang="en-US" sz="1000" dirty="0" err="1">
                <a:solidFill>
                  <a:schemeClr val="accent3">
                    <a:lumMod val="75000"/>
                  </a:schemeClr>
                </a:solidFill>
                <a:latin typeface="Calibri"/>
                <a:cs typeface="Calibri"/>
              </a:rPr>
              <a:t>disponibilidad</a:t>
            </a:r>
            <a:r>
              <a:rPr lang="en-US" sz="1000" dirty="0">
                <a:solidFill>
                  <a:schemeClr val="accent3">
                    <a:lumMod val="75000"/>
                  </a:schemeClr>
                </a:solidFill>
                <a:latin typeface="Calibri"/>
                <a:cs typeface="Calibri"/>
              </a:rPr>
              <a:t> de </a:t>
            </a:r>
            <a:r>
              <a:rPr lang="en-US" sz="1000" dirty="0" err="1">
                <a:solidFill>
                  <a:schemeClr val="accent3">
                    <a:lumMod val="75000"/>
                  </a:schemeClr>
                </a:solidFill>
                <a:latin typeface="Calibri"/>
                <a:cs typeface="Calibri"/>
              </a:rPr>
              <a:t>insumos</a:t>
            </a:r>
            <a:r>
              <a:rPr lang="en-US" sz="1000" dirty="0">
                <a:solidFill>
                  <a:schemeClr val="accent3">
                    <a:lumMod val="75000"/>
                  </a:schemeClr>
                </a:solidFill>
                <a:latin typeface="Calibri"/>
                <a:cs typeface="Calibri"/>
              </a:rPr>
              <a:t> </a:t>
            </a:r>
            <a:r>
              <a:rPr lang="en-US" sz="1000" dirty="0" err="1">
                <a:solidFill>
                  <a:schemeClr val="accent3">
                    <a:lumMod val="75000"/>
                  </a:schemeClr>
                </a:solidFill>
                <a:latin typeface="Calibri"/>
                <a:cs typeface="Calibri"/>
              </a:rPr>
              <a:t>orgánicos</a:t>
            </a:r>
            <a:endParaRPr lang="en-US" sz="1000" dirty="0">
              <a:solidFill>
                <a:schemeClr val="accent3">
                  <a:lumMod val="75000"/>
                </a:schemeClr>
              </a:solidFill>
              <a:latin typeface="Calibri"/>
              <a:cs typeface="Calibri"/>
            </a:endParaRPr>
          </a:p>
        </p:txBody>
      </p:sp>
      <p:sp>
        <p:nvSpPr>
          <p:cNvPr id="65" name="TextBox 64"/>
          <p:cNvSpPr txBox="1"/>
          <p:nvPr/>
        </p:nvSpPr>
        <p:spPr>
          <a:xfrm>
            <a:off x="3864230" y="2085824"/>
            <a:ext cx="1917351" cy="246221"/>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Subsidios</a:t>
            </a:r>
            <a:r>
              <a:rPr lang="en-US" sz="1000" dirty="0">
                <a:solidFill>
                  <a:schemeClr val="accent3">
                    <a:lumMod val="75000"/>
                  </a:schemeClr>
                </a:solidFill>
                <a:latin typeface="Calibri"/>
                <a:cs typeface="Calibri"/>
              </a:rPr>
              <a:t> agro-</a:t>
            </a:r>
            <a:r>
              <a:rPr lang="en-US" sz="1000" dirty="0" err="1">
                <a:solidFill>
                  <a:schemeClr val="accent3">
                    <a:lumMod val="75000"/>
                  </a:schemeClr>
                </a:solidFill>
                <a:latin typeface="Calibri"/>
                <a:cs typeface="Calibri"/>
              </a:rPr>
              <a:t>ambientales</a:t>
            </a:r>
            <a:endParaRPr lang="en-US" sz="1000" dirty="0">
              <a:solidFill>
                <a:schemeClr val="accent3">
                  <a:lumMod val="75000"/>
                </a:schemeClr>
              </a:solidFill>
              <a:latin typeface="Calibri"/>
              <a:cs typeface="Calibri"/>
            </a:endParaRPr>
          </a:p>
        </p:txBody>
      </p:sp>
      <p:sp>
        <p:nvSpPr>
          <p:cNvPr id="66" name="TextBox 65"/>
          <p:cNvSpPr txBox="1"/>
          <p:nvPr/>
        </p:nvSpPr>
        <p:spPr>
          <a:xfrm>
            <a:off x="3864230" y="2314931"/>
            <a:ext cx="1917351" cy="246221"/>
          </a:xfrm>
          <a:prstGeom prst="rect">
            <a:avLst/>
          </a:prstGeom>
          <a:noFill/>
        </p:spPr>
        <p:txBody>
          <a:bodyPr wrap="square" rtlCol="0">
            <a:spAutoFit/>
          </a:bodyPr>
          <a:lstStyle/>
          <a:p>
            <a:r>
              <a:rPr lang="en-US" sz="1000" dirty="0" err="1">
                <a:solidFill>
                  <a:schemeClr val="accent3">
                    <a:lumMod val="75000"/>
                  </a:schemeClr>
                </a:solidFill>
                <a:latin typeface="Calibri"/>
                <a:cs typeface="Calibri"/>
              </a:rPr>
              <a:t>Apoyo</a:t>
            </a:r>
            <a:r>
              <a:rPr lang="en-US" sz="1000" dirty="0">
                <a:solidFill>
                  <a:schemeClr val="accent3">
                    <a:lumMod val="75000"/>
                  </a:schemeClr>
                </a:solidFill>
                <a:latin typeface="Calibri"/>
                <a:cs typeface="Calibri"/>
              </a:rPr>
              <a:t> a la </a:t>
            </a:r>
            <a:r>
              <a:rPr lang="en-US" sz="1000" dirty="0" err="1">
                <a:solidFill>
                  <a:schemeClr val="accent3">
                    <a:lumMod val="75000"/>
                  </a:schemeClr>
                </a:solidFill>
                <a:latin typeface="Calibri"/>
                <a:cs typeface="Calibri"/>
              </a:rPr>
              <a:t>certificación</a:t>
            </a:r>
            <a:endParaRPr lang="en-US" sz="1000" dirty="0">
              <a:solidFill>
                <a:schemeClr val="accent3">
                  <a:lumMod val="75000"/>
                </a:schemeClr>
              </a:solidFill>
              <a:latin typeface="Calibri"/>
              <a:cs typeface="Calibri"/>
            </a:endParaRPr>
          </a:p>
        </p:txBody>
      </p:sp>
      <p:sp>
        <p:nvSpPr>
          <p:cNvPr id="69" name="TextBox 68"/>
          <p:cNvSpPr txBox="1"/>
          <p:nvPr/>
        </p:nvSpPr>
        <p:spPr>
          <a:xfrm>
            <a:off x="91027" y="1551819"/>
            <a:ext cx="1052944" cy="692497"/>
          </a:xfrm>
          <a:prstGeom prst="rect">
            <a:avLst/>
          </a:prstGeom>
          <a:noFill/>
        </p:spPr>
        <p:txBody>
          <a:bodyPr wrap="square" rtlCol="0">
            <a:spAutoFit/>
          </a:bodyPr>
          <a:lstStyle/>
          <a:p>
            <a:r>
              <a:rPr lang="en-US" sz="1300" b="1" i="1" dirty="0" err="1">
                <a:solidFill>
                  <a:schemeClr val="accent3">
                    <a:lumMod val="75000"/>
                  </a:schemeClr>
                </a:solidFill>
                <a:latin typeface="Calibri"/>
                <a:cs typeface="Calibri"/>
              </a:rPr>
              <a:t>Estrategias</a:t>
            </a:r>
            <a:r>
              <a:rPr lang="en-US" sz="1300" b="1" i="1" dirty="0">
                <a:solidFill>
                  <a:schemeClr val="accent3">
                    <a:lumMod val="75000"/>
                  </a:schemeClr>
                </a:solidFill>
                <a:latin typeface="Calibri"/>
                <a:cs typeface="Calibri"/>
              </a:rPr>
              <a:t> “push” (</a:t>
            </a:r>
            <a:r>
              <a:rPr lang="en-US" sz="1300" b="1" i="1" dirty="0" err="1">
                <a:solidFill>
                  <a:schemeClr val="accent3">
                    <a:lumMod val="75000"/>
                  </a:schemeClr>
                </a:solidFill>
                <a:latin typeface="Calibri"/>
                <a:cs typeface="Calibri"/>
              </a:rPr>
              <a:t>empuje</a:t>
            </a:r>
            <a:r>
              <a:rPr lang="en-US" sz="1300" b="1" i="1" dirty="0">
                <a:solidFill>
                  <a:schemeClr val="accent3">
                    <a:lumMod val="75000"/>
                  </a:schemeClr>
                </a:solidFill>
                <a:latin typeface="Calibri"/>
                <a:cs typeface="Calibri"/>
              </a:rPr>
              <a:t>):</a:t>
            </a:r>
          </a:p>
        </p:txBody>
      </p:sp>
      <p:sp>
        <p:nvSpPr>
          <p:cNvPr id="70" name="TextBox 69"/>
          <p:cNvSpPr txBox="1"/>
          <p:nvPr/>
        </p:nvSpPr>
        <p:spPr>
          <a:xfrm>
            <a:off x="235291" y="5901284"/>
            <a:ext cx="1251259" cy="492443"/>
          </a:xfrm>
          <a:prstGeom prst="rect">
            <a:avLst/>
          </a:prstGeom>
          <a:noFill/>
        </p:spPr>
        <p:txBody>
          <a:bodyPr wrap="square" rtlCol="0">
            <a:spAutoFit/>
          </a:bodyPr>
          <a:lstStyle/>
          <a:p>
            <a:r>
              <a:rPr lang="en-US" sz="1300" b="1" i="1" dirty="0" err="1">
                <a:solidFill>
                  <a:schemeClr val="tx1">
                    <a:lumMod val="60000"/>
                    <a:lumOff val="40000"/>
                  </a:schemeClr>
                </a:solidFill>
                <a:latin typeface="Calibri"/>
                <a:cs typeface="Calibri"/>
              </a:rPr>
              <a:t>Estrategias</a:t>
            </a:r>
            <a:r>
              <a:rPr lang="en-US" sz="1300" b="1" i="1" dirty="0">
                <a:solidFill>
                  <a:schemeClr val="tx1">
                    <a:lumMod val="60000"/>
                    <a:lumOff val="40000"/>
                  </a:schemeClr>
                </a:solidFill>
                <a:latin typeface="Calibri"/>
                <a:cs typeface="Calibri"/>
              </a:rPr>
              <a:t> “pull” (</a:t>
            </a:r>
            <a:r>
              <a:rPr lang="en-US" sz="1300" b="1" i="1" dirty="0" err="1">
                <a:solidFill>
                  <a:schemeClr val="tx1">
                    <a:lumMod val="60000"/>
                    <a:lumOff val="40000"/>
                  </a:schemeClr>
                </a:solidFill>
                <a:latin typeface="Calibri"/>
                <a:cs typeface="Calibri"/>
              </a:rPr>
              <a:t>jale</a:t>
            </a:r>
            <a:r>
              <a:rPr lang="en-US" sz="1300" b="1" i="1" dirty="0">
                <a:solidFill>
                  <a:schemeClr val="tx1">
                    <a:lumMod val="60000"/>
                    <a:lumOff val="40000"/>
                  </a:schemeClr>
                </a:solidFill>
                <a:latin typeface="Calibri"/>
                <a:cs typeface="Calibri"/>
              </a:rPr>
              <a:t>):</a:t>
            </a:r>
          </a:p>
        </p:txBody>
      </p:sp>
      <p:sp>
        <p:nvSpPr>
          <p:cNvPr id="73" name="TextBox 72"/>
          <p:cNvSpPr txBox="1"/>
          <p:nvPr/>
        </p:nvSpPr>
        <p:spPr>
          <a:xfrm>
            <a:off x="3936536" y="933944"/>
            <a:ext cx="1897188" cy="261610"/>
          </a:xfrm>
          <a:prstGeom prst="rect">
            <a:avLst/>
          </a:prstGeom>
          <a:noFill/>
        </p:spPr>
        <p:txBody>
          <a:bodyPr wrap="square" rtlCol="0">
            <a:spAutoFit/>
          </a:bodyPr>
          <a:lstStyle/>
          <a:p>
            <a:r>
              <a:rPr lang="en-US" sz="1100" i="1" u="sng" dirty="0" err="1">
                <a:solidFill>
                  <a:srgbClr val="77933C"/>
                </a:solidFill>
                <a:latin typeface="Calibri"/>
                <a:cs typeface="Calibri"/>
              </a:rPr>
              <a:t>Brindar</a:t>
            </a:r>
            <a:r>
              <a:rPr lang="en-US" sz="1100" i="1" u="sng" dirty="0">
                <a:solidFill>
                  <a:srgbClr val="77933C"/>
                </a:solidFill>
                <a:latin typeface="Calibri"/>
                <a:cs typeface="Calibri"/>
              </a:rPr>
              <a:t> </a:t>
            </a:r>
            <a:r>
              <a:rPr lang="en-US" sz="1100" i="1" u="sng" dirty="0" err="1">
                <a:solidFill>
                  <a:srgbClr val="77933C"/>
                </a:solidFill>
                <a:latin typeface="Calibri"/>
                <a:cs typeface="Calibri"/>
              </a:rPr>
              <a:t>incentivos</a:t>
            </a:r>
            <a:r>
              <a:rPr lang="en-US" sz="1100" i="1" u="sng" dirty="0">
                <a:solidFill>
                  <a:srgbClr val="77933C"/>
                </a:solidFill>
                <a:latin typeface="Calibri"/>
                <a:cs typeface="Calibri"/>
              </a:rPr>
              <a:t> </a:t>
            </a:r>
            <a:r>
              <a:rPr lang="en-US" sz="1100" i="1" u="sng" dirty="0" err="1">
                <a:solidFill>
                  <a:srgbClr val="77933C"/>
                </a:solidFill>
                <a:latin typeface="Calibri"/>
                <a:cs typeface="Calibri"/>
              </a:rPr>
              <a:t>financieros</a:t>
            </a:r>
            <a:endParaRPr lang="en-US" sz="1100" i="1" u="sng" dirty="0">
              <a:solidFill>
                <a:srgbClr val="77933C"/>
              </a:solidFill>
              <a:latin typeface="Calibri"/>
              <a:cs typeface="Calibri"/>
            </a:endParaRPr>
          </a:p>
        </p:txBody>
      </p:sp>
      <p:sp>
        <p:nvSpPr>
          <p:cNvPr id="74" name="TextBox 73"/>
          <p:cNvSpPr txBox="1"/>
          <p:nvPr/>
        </p:nvSpPr>
        <p:spPr>
          <a:xfrm>
            <a:off x="1027906" y="1298990"/>
            <a:ext cx="2419302" cy="430887"/>
          </a:xfrm>
          <a:prstGeom prst="rect">
            <a:avLst/>
          </a:prstGeom>
          <a:noFill/>
        </p:spPr>
        <p:txBody>
          <a:bodyPr wrap="square" rtlCol="0">
            <a:spAutoFit/>
          </a:bodyPr>
          <a:lstStyle/>
          <a:p>
            <a:r>
              <a:rPr lang="en-US" sz="1100" i="1" u="sng" dirty="0" err="1">
                <a:solidFill>
                  <a:schemeClr val="accent3">
                    <a:lumMod val="75000"/>
                  </a:schemeClr>
                </a:solidFill>
                <a:latin typeface="Calibri"/>
                <a:cs typeface="Calibri"/>
              </a:rPr>
              <a:t>Aumento</a:t>
            </a:r>
            <a:r>
              <a:rPr lang="en-US" sz="1100" i="1" u="sng" dirty="0">
                <a:solidFill>
                  <a:schemeClr val="accent3">
                    <a:lumMod val="75000"/>
                  </a:schemeClr>
                </a:solidFill>
                <a:latin typeface="Calibri"/>
                <a:cs typeface="Calibri"/>
              </a:rPr>
              <a:t> de </a:t>
            </a:r>
            <a:r>
              <a:rPr lang="en-US" sz="1100" i="1" u="sng" dirty="0" err="1">
                <a:solidFill>
                  <a:schemeClr val="accent3">
                    <a:lumMod val="75000"/>
                  </a:schemeClr>
                </a:solidFill>
                <a:latin typeface="Calibri"/>
                <a:cs typeface="Calibri"/>
              </a:rPr>
              <a:t>capacidades</a:t>
            </a:r>
            <a:r>
              <a:rPr lang="en-US" sz="1100" i="1" u="sng" dirty="0">
                <a:solidFill>
                  <a:schemeClr val="accent3">
                    <a:lumMod val="75000"/>
                  </a:schemeClr>
                </a:solidFill>
                <a:latin typeface="Calibri"/>
                <a:cs typeface="Calibri"/>
              </a:rPr>
              <a:t> </a:t>
            </a:r>
            <a:r>
              <a:rPr lang="en-US" sz="1100" i="1" u="sng" dirty="0" err="1">
                <a:solidFill>
                  <a:schemeClr val="accent3">
                    <a:lumMod val="75000"/>
                  </a:schemeClr>
                </a:solidFill>
                <a:latin typeface="Calibri"/>
                <a:cs typeface="Calibri"/>
              </a:rPr>
              <a:t>técnicas</a:t>
            </a:r>
            <a:r>
              <a:rPr lang="en-US" sz="1100" i="1" u="sng" dirty="0">
                <a:solidFill>
                  <a:schemeClr val="accent3">
                    <a:lumMod val="75000"/>
                  </a:schemeClr>
                </a:solidFill>
                <a:latin typeface="Calibri"/>
                <a:cs typeface="Calibri"/>
              </a:rPr>
              <a:t> para la </a:t>
            </a:r>
            <a:r>
              <a:rPr lang="en-US" sz="1100" i="1" u="sng" dirty="0" err="1">
                <a:solidFill>
                  <a:schemeClr val="accent3">
                    <a:lumMod val="75000"/>
                  </a:schemeClr>
                </a:solidFill>
                <a:latin typeface="Calibri"/>
                <a:cs typeface="Calibri"/>
              </a:rPr>
              <a:t>conversión</a:t>
            </a:r>
            <a:endParaRPr lang="en-US" sz="1100" i="1" u="sng" dirty="0">
              <a:solidFill>
                <a:schemeClr val="accent3">
                  <a:lumMod val="75000"/>
                </a:schemeClr>
              </a:solidFill>
              <a:latin typeface="Calibri"/>
              <a:cs typeface="Calibri"/>
            </a:endParaRPr>
          </a:p>
        </p:txBody>
      </p:sp>
      <p:cxnSp>
        <p:nvCxnSpPr>
          <p:cNvPr id="93" name="Straight Arrow Connector 92"/>
          <p:cNvCxnSpPr/>
          <p:nvPr/>
        </p:nvCxnSpPr>
        <p:spPr>
          <a:xfrm>
            <a:off x="3622586" y="1910579"/>
            <a:ext cx="0" cy="1041772"/>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447208" y="1910579"/>
            <a:ext cx="312579" cy="0"/>
          </a:xfrm>
          <a:prstGeom prst="line">
            <a:avLst/>
          </a:prstGeom>
          <a:ln w="9525" cmpd="sng">
            <a:solidFill>
              <a:schemeClr val="tx1"/>
            </a:solidFill>
            <a:tailEnd type="none" w="med" len="sm"/>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6671733" y="1937132"/>
            <a:ext cx="0" cy="1015219"/>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4492269" y="5516350"/>
            <a:ext cx="1936239" cy="246221"/>
          </a:xfrm>
          <a:prstGeom prst="rect">
            <a:avLst/>
          </a:prstGeom>
          <a:noFill/>
        </p:spPr>
        <p:txBody>
          <a:bodyPr wrap="square" rtlCol="0">
            <a:spAutoFit/>
          </a:bodyPr>
          <a:lstStyle/>
          <a:p>
            <a:r>
              <a:rPr lang="en-US" sz="1000" dirty="0" err="1">
                <a:solidFill>
                  <a:srgbClr val="5479BB"/>
                </a:solidFill>
                <a:latin typeface="Calibri"/>
                <a:cs typeface="Calibri"/>
              </a:rPr>
              <a:t>Promoción</a:t>
            </a:r>
            <a:r>
              <a:rPr lang="en-US" sz="1000" dirty="0">
                <a:solidFill>
                  <a:srgbClr val="5479BB"/>
                </a:solidFill>
                <a:latin typeface="Calibri"/>
                <a:cs typeface="Calibri"/>
              </a:rPr>
              <a:t> </a:t>
            </a:r>
            <a:r>
              <a:rPr lang="en-US" sz="1000" dirty="0" err="1">
                <a:solidFill>
                  <a:srgbClr val="5479BB"/>
                </a:solidFill>
                <a:latin typeface="Calibri"/>
                <a:cs typeface="Calibri"/>
              </a:rPr>
              <a:t>orgánica</a:t>
            </a:r>
            <a:r>
              <a:rPr lang="en-US" sz="1000" dirty="0">
                <a:solidFill>
                  <a:srgbClr val="5479BB"/>
                </a:solidFill>
                <a:latin typeface="Calibri"/>
                <a:cs typeface="Calibri"/>
              </a:rPr>
              <a:t> </a:t>
            </a:r>
            <a:r>
              <a:rPr lang="en-US" sz="1000" dirty="0" err="1">
                <a:solidFill>
                  <a:srgbClr val="5479BB"/>
                </a:solidFill>
                <a:latin typeface="Calibri"/>
                <a:cs typeface="Calibri"/>
              </a:rPr>
              <a:t>en</a:t>
            </a:r>
            <a:r>
              <a:rPr lang="en-US" sz="1000" dirty="0">
                <a:solidFill>
                  <a:srgbClr val="5479BB"/>
                </a:solidFill>
                <a:latin typeface="Calibri"/>
                <a:cs typeface="Calibri"/>
              </a:rPr>
              <a:t> </a:t>
            </a:r>
            <a:r>
              <a:rPr lang="en-US" sz="1000" dirty="0" err="1">
                <a:solidFill>
                  <a:srgbClr val="5479BB"/>
                </a:solidFill>
                <a:latin typeface="Calibri"/>
                <a:cs typeface="Calibri"/>
              </a:rPr>
              <a:t>escuelas</a:t>
            </a:r>
            <a:endParaRPr lang="en-US" sz="1000" dirty="0">
              <a:solidFill>
                <a:srgbClr val="5479BB"/>
              </a:solidFill>
              <a:latin typeface="Calibri"/>
              <a:cs typeface="Calibri"/>
            </a:endParaRPr>
          </a:p>
        </p:txBody>
      </p:sp>
      <p:sp>
        <p:nvSpPr>
          <p:cNvPr id="131" name="TextBox 130"/>
          <p:cNvSpPr txBox="1"/>
          <p:nvPr/>
        </p:nvSpPr>
        <p:spPr>
          <a:xfrm>
            <a:off x="2706595" y="5754104"/>
            <a:ext cx="1340430" cy="246221"/>
          </a:xfrm>
          <a:prstGeom prst="rect">
            <a:avLst/>
          </a:prstGeom>
          <a:noFill/>
        </p:spPr>
        <p:txBody>
          <a:bodyPr wrap="square" rtlCol="0">
            <a:spAutoFit/>
          </a:bodyPr>
          <a:lstStyle/>
          <a:p>
            <a:r>
              <a:rPr lang="en-US" sz="1000" dirty="0" err="1">
                <a:solidFill>
                  <a:srgbClr val="5479BB"/>
                </a:solidFill>
                <a:latin typeface="Calibri"/>
                <a:cs typeface="Calibri"/>
              </a:rPr>
              <a:t>Contratación</a:t>
            </a:r>
            <a:r>
              <a:rPr lang="en-US" sz="1000" dirty="0">
                <a:solidFill>
                  <a:srgbClr val="5479BB"/>
                </a:solidFill>
                <a:latin typeface="Calibri"/>
                <a:cs typeface="Calibri"/>
              </a:rPr>
              <a:t> </a:t>
            </a:r>
            <a:r>
              <a:rPr lang="en-US" sz="1000" dirty="0" err="1">
                <a:solidFill>
                  <a:srgbClr val="5479BB"/>
                </a:solidFill>
                <a:latin typeface="Calibri"/>
                <a:cs typeface="Calibri"/>
              </a:rPr>
              <a:t>pública</a:t>
            </a:r>
            <a:endParaRPr lang="en-US" sz="1000" dirty="0">
              <a:solidFill>
                <a:srgbClr val="5479BB"/>
              </a:solidFill>
              <a:latin typeface="Calibri"/>
              <a:cs typeface="Calibri"/>
            </a:endParaRPr>
          </a:p>
        </p:txBody>
      </p:sp>
      <p:sp>
        <p:nvSpPr>
          <p:cNvPr id="133" name="TextBox 132"/>
          <p:cNvSpPr txBox="1"/>
          <p:nvPr/>
        </p:nvSpPr>
        <p:spPr>
          <a:xfrm>
            <a:off x="6871841" y="5655063"/>
            <a:ext cx="1655631" cy="246221"/>
          </a:xfrm>
          <a:prstGeom prst="rect">
            <a:avLst/>
          </a:prstGeom>
          <a:noFill/>
        </p:spPr>
        <p:txBody>
          <a:bodyPr wrap="square" rtlCol="0">
            <a:spAutoFit/>
          </a:bodyPr>
          <a:lstStyle/>
          <a:p>
            <a:r>
              <a:rPr lang="en-US" sz="1000" dirty="0" err="1">
                <a:solidFill>
                  <a:srgbClr val="5479BB"/>
                </a:solidFill>
                <a:latin typeface="Calibri"/>
                <a:cs typeface="Calibri"/>
              </a:rPr>
              <a:t>Apoyo</a:t>
            </a:r>
            <a:r>
              <a:rPr lang="en-US" sz="1000" dirty="0">
                <a:solidFill>
                  <a:srgbClr val="5479BB"/>
                </a:solidFill>
                <a:latin typeface="Calibri"/>
                <a:cs typeface="Calibri"/>
              </a:rPr>
              <a:t> a las </a:t>
            </a:r>
            <a:r>
              <a:rPr lang="en-US" sz="1000" dirty="0" err="1">
                <a:solidFill>
                  <a:srgbClr val="5479BB"/>
                </a:solidFill>
                <a:latin typeface="Calibri"/>
                <a:cs typeface="Calibri"/>
              </a:rPr>
              <a:t>exportaciones</a:t>
            </a:r>
            <a:endParaRPr lang="en-US" sz="1000" dirty="0">
              <a:solidFill>
                <a:srgbClr val="5479BB"/>
              </a:solidFill>
              <a:latin typeface="Calibri"/>
              <a:cs typeface="Calibri"/>
            </a:endParaRPr>
          </a:p>
        </p:txBody>
      </p:sp>
      <p:sp>
        <p:nvSpPr>
          <p:cNvPr id="134" name="TextBox 133"/>
          <p:cNvSpPr txBox="1"/>
          <p:nvPr/>
        </p:nvSpPr>
        <p:spPr>
          <a:xfrm>
            <a:off x="6846556" y="5859722"/>
            <a:ext cx="1816430" cy="400110"/>
          </a:xfrm>
          <a:prstGeom prst="rect">
            <a:avLst/>
          </a:prstGeom>
          <a:noFill/>
        </p:spPr>
        <p:txBody>
          <a:bodyPr wrap="square" rtlCol="0">
            <a:spAutoFit/>
          </a:bodyPr>
          <a:lstStyle/>
          <a:p>
            <a:r>
              <a:rPr lang="en-US" sz="1000" dirty="0" err="1">
                <a:solidFill>
                  <a:srgbClr val="5479BB"/>
                </a:solidFill>
                <a:latin typeface="Calibri"/>
                <a:cs typeface="Calibri"/>
              </a:rPr>
              <a:t>Acuerdos</a:t>
            </a:r>
            <a:r>
              <a:rPr lang="en-US" sz="1000" dirty="0">
                <a:solidFill>
                  <a:srgbClr val="5479BB"/>
                </a:solidFill>
                <a:latin typeface="Calibri"/>
                <a:cs typeface="Calibri"/>
              </a:rPr>
              <a:t> de </a:t>
            </a:r>
            <a:r>
              <a:rPr lang="en-US" sz="1000" dirty="0" err="1">
                <a:solidFill>
                  <a:srgbClr val="5479BB"/>
                </a:solidFill>
                <a:latin typeface="Calibri"/>
                <a:cs typeface="Calibri"/>
              </a:rPr>
              <a:t>comercio</a:t>
            </a:r>
            <a:r>
              <a:rPr lang="en-US" sz="1000" dirty="0">
                <a:solidFill>
                  <a:srgbClr val="5479BB"/>
                </a:solidFill>
                <a:latin typeface="Calibri"/>
                <a:cs typeface="Calibri"/>
              </a:rPr>
              <a:t> </a:t>
            </a:r>
            <a:r>
              <a:rPr lang="en-US" sz="1000" dirty="0" err="1">
                <a:solidFill>
                  <a:srgbClr val="5479BB"/>
                </a:solidFill>
                <a:latin typeface="Calibri"/>
                <a:cs typeface="Calibri"/>
              </a:rPr>
              <a:t>orgánicos</a:t>
            </a:r>
            <a:endParaRPr lang="en-US" sz="1000" dirty="0">
              <a:solidFill>
                <a:srgbClr val="5479BB"/>
              </a:solidFill>
              <a:latin typeface="Calibri"/>
              <a:cs typeface="Calibri"/>
            </a:endParaRPr>
          </a:p>
        </p:txBody>
      </p:sp>
      <p:sp>
        <p:nvSpPr>
          <p:cNvPr id="135" name="TextBox 134"/>
          <p:cNvSpPr txBox="1"/>
          <p:nvPr/>
        </p:nvSpPr>
        <p:spPr>
          <a:xfrm>
            <a:off x="4504498" y="5729369"/>
            <a:ext cx="2358992" cy="246221"/>
          </a:xfrm>
          <a:prstGeom prst="rect">
            <a:avLst/>
          </a:prstGeom>
          <a:noFill/>
        </p:spPr>
        <p:txBody>
          <a:bodyPr wrap="square" rtlCol="0">
            <a:spAutoFit/>
          </a:bodyPr>
          <a:lstStyle/>
          <a:p>
            <a:r>
              <a:rPr lang="en-US" sz="1000" dirty="0">
                <a:solidFill>
                  <a:srgbClr val="5479BB"/>
                </a:solidFill>
                <a:latin typeface="Calibri"/>
                <a:cs typeface="Calibri"/>
              </a:rPr>
              <a:t>Logo </a:t>
            </a:r>
            <a:r>
              <a:rPr lang="en-US" sz="1000" dirty="0" err="1">
                <a:solidFill>
                  <a:srgbClr val="5479BB"/>
                </a:solidFill>
                <a:latin typeface="Calibri"/>
                <a:cs typeface="Calibri"/>
              </a:rPr>
              <a:t>común</a:t>
            </a:r>
            <a:r>
              <a:rPr lang="en-US" sz="1000" dirty="0">
                <a:solidFill>
                  <a:srgbClr val="5479BB"/>
                </a:solidFill>
                <a:latin typeface="Calibri"/>
                <a:cs typeface="Calibri"/>
              </a:rPr>
              <a:t> para </a:t>
            </a:r>
            <a:r>
              <a:rPr lang="en-US" sz="1000" dirty="0" err="1">
                <a:solidFill>
                  <a:srgbClr val="5479BB"/>
                </a:solidFill>
                <a:latin typeface="Calibri"/>
                <a:cs typeface="Calibri"/>
              </a:rPr>
              <a:t>productos</a:t>
            </a:r>
            <a:r>
              <a:rPr lang="en-US" sz="1000" dirty="0">
                <a:solidFill>
                  <a:srgbClr val="5479BB"/>
                </a:solidFill>
                <a:latin typeface="Calibri"/>
                <a:cs typeface="Calibri"/>
              </a:rPr>
              <a:t> </a:t>
            </a:r>
            <a:r>
              <a:rPr lang="en-US" sz="1000" dirty="0" err="1">
                <a:solidFill>
                  <a:srgbClr val="5479BB"/>
                </a:solidFill>
                <a:latin typeface="Calibri"/>
                <a:cs typeface="Calibri"/>
              </a:rPr>
              <a:t>orgánicos</a:t>
            </a:r>
            <a:endParaRPr lang="en-US" sz="1000" dirty="0">
              <a:solidFill>
                <a:srgbClr val="5479BB"/>
              </a:solidFill>
              <a:latin typeface="Calibri"/>
              <a:cs typeface="Calibri"/>
            </a:endParaRPr>
          </a:p>
        </p:txBody>
      </p:sp>
      <p:sp>
        <p:nvSpPr>
          <p:cNvPr id="136" name="TextBox 135"/>
          <p:cNvSpPr txBox="1"/>
          <p:nvPr/>
        </p:nvSpPr>
        <p:spPr>
          <a:xfrm>
            <a:off x="129876" y="3397948"/>
            <a:ext cx="1573024" cy="400110"/>
          </a:xfrm>
          <a:prstGeom prst="rect">
            <a:avLst/>
          </a:prstGeom>
          <a:noFill/>
        </p:spPr>
        <p:txBody>
          <a:bodyPr wrap="square" rtlCol="0">
            <a:spAutoFit/>
          </a:bodyPr>
          <a:lstStyle/>
          <a:p>
            <a:r>
              <a:rPr lang="en-US" sz="1000" dirty="0" err="1">
                <a:latin typeface="Calibri"/>
                <a:cs typeface="Calibri"/>
              </a:rPr>
              <a:t>Formulación</a:t>
            </a:r>
            <a:r>
              <a:rPr lang="en-US" sz="1000" dirty="0">
                <a:latin typeface="Calibri"/>
                <a:cs typeface="Calibri"/>
              </a:rPr>
              <a:t> y </a:t>
            </a:r>
            <a:r>
              <a:rPr lang="en-US" sz="1000" dirty="0" err="1">
                <a:latin typeface="Calibri"/>
                <a:cs typeface="Calibri"/>
              </a:rPr>
              <a:t>difusión</a:t>
            </a:r>
            <a:r>
              <a:rPr lang="en-US" sz="1000" dirty="0">
                <a:latin typeface="Calibri"/>
                <a:cs typeface="Calibri"/>
              </a:rPr>
              <a:t> de </a:t>
            </a:r>
            <a:r>
              <a:rPr lang="en-US" sz="1000" dirty="0" err="1">
                <a:latin typeface="Calibri"/>
                <a:cs typeface="Calibri"/>
              </a:rPr>
              <a:t>datos</a:t>
            </a:r>
            <a:r>
              <a:rPr lang="en-US" sz="1000" dirty="0">
                <a:latin typeface="Calibri"/>
                <a:cs typeface="Calibri"/>
              </a:rPr>
              <a:t> </a:t>
            </a:r>
            <a:r>
              <a:rPr lang="en-US" sz="1000" dirty="0" err="1">
                <a:latin typeface="Calibri"/>
                <a:cs typeface="Calibri"/>
              </a:rPr>
              <a:t>nacionales</a:t>
            </a:r>
            <a:endParaRPr lang="en-US" sz="1000" dirty="0">
              <a:latin typeface="Calibri"/>
              <a:cs typeface="Calibri"/>
            </a:endParaRPr>
          </a:p>
        </p:txBody>
      </p:sp>
      <p:cxnSp>
        <p:nvCxnSpPr>
          <p:cNvPr id="140" name="Straight Arrow Connector 139"/>
          <p:cNvCxnSpPr/>
          <p:nvPr/>
        </p:nvCxnSpPr>
        <p:spPr>
          <a:xfrm flipV="1">
            <a:off x="3112281" y="5148690"/>
            <a:ext cx="0" cy="481661"/>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5808324" y="5148690"/>
            <a:ext cx="1" cy="29992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3224628" y="6435985"/>
            <a:ext cx="1897188" cy="430887"/>
          </a:xfrm>
          <a:prstGeom prst="rect">
            <a:avLst/>
          </a:prstGeom>
          <a:noFill/>
        </p:spPr>
        <p:txBody>
          <a:bodyPr wrap="square" rtlCol="0">
            <a:spAutoFit/>
          </a:bodyPr>
          <a:lstStyle/>
          <a:p>
            <a:r>
              <a:rPr lang="en-US" sz="1100" i="1" u="sng" dirty="0" err="1">
                <a:solidFill>
                  <a:srgbClr val="5479BB"/>
                </a:solidFill>
                <a:latin typeface="Calibri"/>
                <a:cs typeface="Calibri"/>
              </a:rPr>
              <a:t>Adopción</a:t>
            </a:r>
            <a:r>
              <a:rPr lang="en-US" sz="1100" i="1" u="sng" dirty="0">
                <a:solidFill>
                  <a:srgbClr val="5479BB"/>
                </a:solidFill>
                <a:latin typeface="Calibri"/>
                <a:cs typeface="Calibri"/>
              </a:rPr>
              <a:t> de </a:t>
            </a:r>
            <a:r>
              <a:rPr lang="en-US" sz="1100" i="1" u="sng" dirty="0" err="1">
                <a:solidFill>
                  <a:srgbClr val="5479BB"/>
                </a:solidFill>
                <a:latin typeface="Calibri"/>
                <a:cs typeface="Calibri"/>
              </a:rPr>
              <a:t>demanda</a:t>
            </a:r>
            <a:r>
              <a:rPr lang="en-US" sz="1100" i="1" u="sng" dirty="0">
                <a:solidFill>
                  <a:srgbClr val="5479BB"/>
                </a:solidFill>
                <a:latin typeface="Calibri"/>
                <a:cs typeface="Calibri"/>
              </a:rPr>
              <a:t> </a:t>
            </a:r>
            <a:r>
              <a:rPr lang="en-US" sz="1100" i="1" u="sng" dirty="0" err="1">
                <a:solidFill>
                  <a:srgbClr val="5479BB"/>
                </a:solidFill>
                <a:latin typeface="Calibri"/>
                <a:cs typeface="Calibri"/>
              </a:rPr>
              <a:t>doméstica</a:t>
            </a:r>
            <a:endParaRPr lang="en-US" sz="1100" i="1" u="sng" dirty="0">
              <a:solidFill>
                <a:srgbClr val="5479BB"/>
              </a:solidFill>
              <a:latin typeface="Calibri"/>
              <a:cs typeface="Calibri"/>
            </a:endParaRPr>
          </a:p>
        </p:txBody>
      </p:sp>
      <p:cxnSp>
        <p:nvCxnSpPr>
          <p:cNvPr id="150" name="Straight Arrow Connector 149"/>
          <p:cNvCxnSpPr/>
          <p:nvPr/>
        </p:nvCxnSpPr>
        <p:spPr>
          <a:xfrm flipV="1">
            <a:off x="7633826" y="4318017"/>
            <a:ext cx="0" cy="1240670"/>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6752275" y="6318993"/>
            <a:ext cx="1856657" cy="430887"/>
          </a:xfrm>
          <a:prstGeom prst="rect">
            <a:avLst/>
          </a:prstGeom>
          <a:noFill/>
        </p:spPr>
        <p:txBody>
          <a:bodyPr wrap="square" rtlCol="0">
            <a:spAutoFit/>
          </a:bodyPr>
          <a:lstStyle>
            <a:defPPr>
              <a:defRPr lang="en-US"/>
            </a:defPPr>
            <a:lvl1pPr>
              <a:defRPr sz="1100" i="1" u="sng">
                <a:solidFill>
                  <a:schemeClr val="tx2">
                    <a:lumMod val="60000"/>
                    <a:lumOff val="40000"/>
                  </a:schemeClr>
                </a:solidFill>
                <a:latin typeface="Calibri"/>
                <a:cs typeface="Calibri"/>
              </a:defRPr>
            </a:lvl1pPr>
          </a:lstStyle>
          <a:p>
            <a:r>
              <a:rPr lang="en-US" dirty="0" err="1">
                <a:solidFill>
                  <a:srgbClr val="5479BB"/>
                </a:solidFill>
              </a:rPr>
              <a:t>Aprovechamiento</a:t>
            </a:r>
            <a:r>
              <a:rPr lang="en-US" dirty="0">
                <a:solidFill>
                  <a:srgbClr val="5479BB"/>
                </a:solidFill>
              </a:rPr>
              <a:t> de la </a:t>
            </a:r>
            <a:r>
              <a:rPr lang="en-US" dirty="0" err="1">
                <a:solidFill>
                  <a:srgbClr val="5479BB"/>
                </a:solidFill>
              </a:rPr>
              <a:t>demanda</a:t>
            </a:r>
            <a:r>
              <a:rPr lang="en-US" dirty="0">
                <a:solidFill>
                  <a:srgbClr val="5479BB"/>
                </a:solidFill>
              </a:rPr>
              <a:t> </a:t>
            </a:r>
            <a:r>
              <a:rPr lang="en-US" dirty="0" err="1">
                <a:solidFill>
                  <a:srgbClr val="5479BB"/>
                </a:solidFill>
              </a:rPr>
              <a:t>extranjera</a:t>
            </a:r>
            <a:endParaRPr lang="en-US" dirty="0">
              <a:solidFill>
                <a:srgbClr val="5479BB"/>
              </a:solidFill>
            </a:endParaRPr>
          </a:p>
        </p:txBody>
      </p:sp>
      <p:sp>
        <p:nvSpPr>
          <p:cNvPr id="163" name="TextBox 162"/>
          <p:cNvSpPr txBox="1"/>
          <p:nvPr/>
        </p:nvSpPr>
        <p:spPr>
          <a:xfrm>
            <a:off x="121407" y="3831926"/>
            <a:ext cx="1762791" cy="400110"/>
          </a:xfrm>
          <a:prstGeom prst="rect">
            <a:avLst/>
          </a:prstGeom>
          <a:noFill/>
        </p:spPr>
        <p:txBody>
          <a:bodyPr wrap="square" rtlCol="0">
            <a:spAutoFit/>
          </a:bodyPr>
          <a:lstStyle/>
          <a:p>
            <a:r>
              <a:rPr lang="en-US" sz="1000" dirty="0" err="1">
                <a:latin typeface="Calibri"/>
                <a:cs typeface="Calibri"/>
              </a:rPr>
              <a:t>Apoyo</a:t>
            </a:r>
            <a:r>
              <a:rPr lang="en-US" sz="1000" dirty="0">
                <a:latin typeface="Calibri"/>
                <a:cs typeface="Calibri"/>
              </a:rPr>
              <a:t> al </a:t>
            </a:r>
            <a:r>
              <a:rPr lang="en-US" sz="1000" dirty="0" err="1">
                <a:latin typeface="Calibri"/>
                <a:cs typeface="Calibri"/>
              </a:rPr>
              <a:t>desarrollo</a:t>
            </a:r>
            <a:r>
              <a:rPr lang="en-US" sz="1000" dirty="0">
                <a:latin typeface="Calibri"/>
                <a:cs typeface="Calibri"/>
              </a:rPr>
              <a:t> de </a:t>
            </a:r>
            <a:r>
              <a:rPr lang="en-US" sz="1000" dirty="0" err="1">
                <a:latin typeface="Calibri"/>
                <a:cs typeface="Calibri"/>
              </a:rPr>
              <a:t>asociaciones</a:t>
            </a:r>
            <a:r>
              <a:rPr lang="en-US" sz="1000" dirty="0">
                <a:latin typeface="Calibri"/>
                <a:cs typeface="Calibri"/>
              </a:rPr>
              <a:t> </a:t>
            </a:r>
            <a:r>
              <a:rPr lang="en-US" sz="1000" dirty="0" err="1">
                <a:latin typeface="Calibri"/>
                <a:cs typeface="Calibri"/>
              </a:rPr>
              <a:t>orgánicas</a:t>
            </a:r>
            <a:endParaRPr lang="en-US" sz="1000" dirty="0">
              <a:latin typeface="Calibri"/>
              <a:cs typeface="Calibri"/>
            </a:endParaRPr>
          </a:p>
        </p:txBody>
      </p:sp>
      <p:sp>
        <p:nvSpPr>
          <p:cNvPr id="164" name="TextBox 163"/>
          <p:cNvSpPr txBox="1"/>
          <p:nvPr/>
        </p:nvSpPr>
        <p:spPr>
          <a:xfrm>
            <a:off x="129876" y="4679310"/>
            <a:ext cx="1573024" cy="553998"/>
          </a:xfrm>
          <a:prstGeom prst="rect">
            <a:avLst/>
          </a:prstGeom>
          <a:noFill/>
        </p:spPr>
        <p:txBody>
          <a:bodyPr wrap="square" rtlCol="0">
            <a:spAutoFit/>
          </a:bodyPr>
          <a:lstStyle/>
          <a:p>
            <a:r>
              <a:rPr lang="en-US" sz="1000" dirty="0" err="1">
                <a:latin typeface="Calibri"/>
                <a:cs typeface="Calibri"/>
              </a:rPr>
              <a:t>Formación</a:t>
            </a:r>
            <a:r>
              <a:rPr lang="en-US" sz="1000" dirty="0">
                <a:latin typeface="Calibri"/>
                <a:cs typeface="Calibri"/>
              </a:rPr>
              <a:t> de </a:t>
            </a:r>
            <a:r>
              <a:rPr lang="en-US" sz="1000" dirty="0" err="1">
                <a:latin typeface="Calibri"/>
                <a:cs typeface="Calibri"/>
              </a:rPr>
              <a:t>expertos</a:t>
            </a:r>
            <a:r>
              <a:rPr lang="en-US" sz="1000" dirty="0">
                <a:latin typeface="Calibri"/>
                <a:cs typeface="Calibri"/>
              </a:rPr>
              <a:t> </a:t>
            </a:r>
            <a:r>
              <a:rPr lang="en-US" sz="1000" dirty="0" err="1">
                <a:latin typeface="Calibri"/>
                <a:cs typeface="Calibri"/>
              </a:rPr>
              <a:t>orgánicos</a:t>
            </a:r>
            <a:r>
              <a:rPr lang="en-US" sz="1000" dirty="0">
                <a:latin typeface="Calibri"/>
                <a:cs typeface="Calibri"/>
              </a:rPr>
              <a:t>  </a:t>
            </a:r>
            <a:r>
              <a:rPr lang="en-US" sz="1000" dirty="0" err="1">
                <a:latin typeface="Calibri"/>
                <a:cs typeface="Calibri"/>
              </a:rPr>
              <a:t>dentro</a:t>
            </a:r>
            <a:r>
              <a:rPr lang="en-US" sz="1000" dirty="0">
                <a:latin typeface="Calibri"/>
                <a:cs typeface="Calibri"/>
              </a:rPr>
              <a:t> del sector </a:t>
            </a:r>
            <a:r>
              <a:rPr lang="en-US" sz="1000" dirty="0" err="1">
                <a:latin typeface="Calibri"/>
                <a:cs typeface="Calibri"/>
              </a:rPr>
              <a:t>público</a:t>
            </a:r>
            <a:endParaRPr lang="en-US" sz="1000" dirty="0">
              <a:latin typeface="Calibri"/>
              <a:cs typeface="Calibri"/>
            </a:endParaRPr>
          </a:p>
        </p:txBody>
      </p:sp>
      <p:sp>
        <p:nvSpPr>
          <p:cNvPr id="165" name="TextBox 164"/>
          <p:cNvSpPr txBox="1"/>
          <p:nvPr/>
        </p:nvSpPr>
        <p:spPr>
          <a:xfrm>
            <a:off x="160873" y="4250432"/>
            <a:ext cx="1325677" cy="400110"/>
          </a:xfrm>
          <a:prstGeom prst="rect">
            <a:avLst/>
          </a:prstGeom>
          <a:noFill/>
        </p:spPr>
        <p:txBody>
          <a:bodyPr wrap="square" rtlCol="0">
            <a:spAutoFit/>
          </a:bodyPr>
          <a:lstStyle/>
          <a:p>
            <a:r>
              <a:rPr lang="en-US" sz="1000" dirty="0" err="1">
                <a:latin typeface="Calibri"/>
                <a:cs typeface="Calibri"/>
              </a:rPr>
              <a:t>Apoyo</a:t>
            </a:r>
            <a:r>
              <a:rPr lang="en-US" sz="1000" dirty="0">
                <a:latin typeface="Calibri"/>
                <a:cs typeface="Calibri"/>
              </a:rPr>
              <a:t> al </a:t>
            </a:r>
            <a:r>
              <a:rPr lang="en-US" sz="1000" dirty="0" err="1">
                <a:latin typeface="Calibri"/>
                <a:cs typeface="Calibri"/>
              </a:rPr>
              <a:t>desarrollo</a:t>
            </a:r>
            <a:r>
              <a:rPr lang="en-US" sz="1000" dirty="0">
                <a:latin typeface="Calibri"/>
                <a:cs typeface="Calibri"/>
              </a:rPr>
              <a:t> de SPG</a:t>
            </a:r>
          </a:p>
        </p:txBody>
      </p:sp>
      <p:sp>
        <p:nvSpPr>
          <p:cNvPr id="223" name="TextBox 222"/>
          <p:cNvSpPr txBox="1"/>
          <p:nvPr/>
        </p:nvSpPr>
        <p:spPr>
          <a:xfrm>
            <a:off x="35927" y="2829804"/>
            <a:ext cx="1945273" cy="492443"/>
          </a:xfrm>
          <a:prstGeom prst="rect">
            <a:avLst/>
          </a:prstGeom>
          <a:noFill/>
        </p:spPr>
        <p:txBody>
          <a:bodyPr wrap="square" rtlCol="0">
            <a:spAutoFit/>
          </a:bodyPr>
          <a:lstStyle/>
          <a:p>
            <a:r>
              <a:rPr lang="en-US" sz="1300" b="1" i="1" dirty="0" err="1">
                <a:latin typeface="Calibri"/>
                <a:cs typeface="Calibri"/>
              </a:rPr>
              <a:t>Medidas</a:t>
            </a:r>
            <a:r>
              <a:rPr lang="en-US" sz="1300" b="1" i="1" dirty="0">
                <a:latin typeface="Calibri"/>
                <a:cs typeface="Calibri"/>
              </a:rPr>
              <a:t> </a:t>
            </a:r>
            <a:r>
              <a:rPr lang="en-US" sz="1300" b="1" i="1" dirty="0" err="1">
                <a:latin typeface="Calibri"/>
                <a:cs typeface="Calibri"/>
              </a:rPr>
              <a:t>generales</a:t>
            </a:r>
            <a:r>
              <a:rPr lang="en-US" sz="1300" b="1" i="1" dirty="0">
                <a:latin typeface="Calibri"/>
                <a:cs typeface="Calibri"/>
              </a:rPr>
              <a:t> de </a:t>
            </a:r>
            <a:r>
              <a:rPr lang="en-US" sz="1300" b="1" i="1" dirty="0" err="1">
                <a:latin typeface="Calibri"/>
                <a:cs typeface="Calibri"/>
              </a:rPr>
              <a:t>habilitación</a:t>
            </a:r>
            <a:r>
              <a:rPr lang="en-US" sz="1300" b="1" i="1" dirty="0">
                <a:latin typeface="Calibri"/>
                <a:cs typeface="Calibri"/>
              </a:rPr>
              <a:t>: </a:t>
            </a:r>
          </a:p>
        </p:txBody>
      </p:sp>
      <p:sp>
        <p:nvSpPr>
          <p:cNvPr id="87" name="TextBox 86"/>
          <p:cNvSpPr txBox="1"/>
          <p:nvPr/>
        </p:nvSpPr>
        <p:spPr>
          <a:xfrm>
            <a:off x="2512793" y="3724883"/>
            <a:ext cx="2863059" cy="738664"/>
          </a:xfrm>
          <a:prstGeom prst="rect">
            <a:avLst/>
          </a:prstGeom>
          <a:noFill/>
        </p:spPr>
        <p:txBody>
          <a:bodyPr wrap="square" rtlCol="0">
            <a:spAutoFit/>
          </a:bodyPr>
          <a:lstStyle/>
          <a:p>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Decisiones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de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los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actores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en</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las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cuales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las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políticas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públicas</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pueden</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 </a:t>
            </a:r>
            <a:r>
              <a:rPr lang="en-US" sz="1400" u="sng" dirty="0" err="1">
                <a:ln w="3175">
                  <a:noFill/>
                </a:ln>
                <a:solidFill>
                  <a:srgbClr val="FFFF00"/>
                </a:solidFill>
                <a:effectLst>
                  <a:outerShdw blurRad="276225" dir="2700000" sx="102000" sy="102000" algn="tl" rotWithShape="0">
                    <a:schemeClr val="tx1"/>
                  </a:outerShdw>
                </a:effectLst>
                <a:latin typeface="Calibri"/>
                <a:cs typeface="Calibri"/>
              </a:rPr>
              <a:t>influenciar</a:t>
            </a:r>
            <a:r>
              <a:rPr lang="en-US" sz="1400" u="sng" dirty="0">
                <a:ln w="3175">
                  <a:noFill/>
                </a:ln>
                <a:solidFill>
                  <a:srgbClr val="FFFF00"/>
                </a:solidFill>
                <a:effectLst>
                  <a:outerShdw blurRad="276225" dir="2700000" sx="102000" sy="102000" algn="tl" rotWithShape="0">
                    <a:schemeClr val="tx1"/>
                  </a:outerShdw>
                </a:effectLst>
                <a:latin typeface="Calibri"/>
                <a:cs typeface="Calibri"/>
              </a:rPr>
              <a:t>:</a:t>
            </a:r>
          </a:p>
        </p:txBody>
      </p:sp>
      <p:cxnSp>
        <p:nvCxnSpPr>
          <p:cNvPr id="100" name="Straight Arrow Connector 99"/>
          <p:cNvCxnSpPr>
            <a:stCxn id="209" idx="3"/>
          </p:cNvCxnSpPr>
          <p:nvPr/>
        </p:nvCxnSpPr>
        <p:spPr>
          <a:xfrm flipV="1">
            <a:off x="1702900" y="4218268"/>
            <a:ext cx="189765" cy="43657"/>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209" idx="3"/>
          </p:cNvCxnSpPr>
          <p:nvPr/>
        </p:nvCxnSpPr>
        <p:spPr>
          <a:xfrm>
            <a:off x="1702900" y="4261925"/>
            <a:ext cx="181298" cy="144916"/>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209" idx="3"/>
            <a:endCxn id="163" idx="3"/>
          </p:cNvCxnSpPr>
          <p:nvPr/>
        </p:nvCxnSpPr>
        <p:spPr>
          <a:xfrm flipV="1">
            <a:off x="1702900" y="4031981"/>
            <a:ext cx="181298" cy="22994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209" idx="3"/>
          </p:cNvCxnSpPr>
          <p:nvPr/>
        </p:nvCxnSpPr>
        <p:spPr>
          <a:xfrm>
            <a:off x="1702900" y="4261925"/>
            <a:ext cx="181298" cy="301635"/>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5020732" y="2337684"/>
            <a:ext cx="2970480" cy="667984"/>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a:off x="6871842" y="2337242"/>
            <a:ext cx="1119370" cy="615109"/>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63" idx="2"/>
          </p:cNvCxnSpPr>
          <p:nvPr/>
        </p:nvCxnSpPr>
        <p:spPr>
          <a:xfrm flipH="1">
            <a:off x="7753927" y="2396953"/>
            <a:ext cx="244212" cy="1061385"/>
          </a:xfrm>
          <a:prstGeom prst="straightConnector1">
            <a:avLst/>
          </a:prstGeom>
          <a:ln w="9525" cmpd="sng">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2286777" y="171752"/>
            <a:ext cx="4705830" cy="338554"/>
          </a:xfrm>
          <a:prstGeom prst="rect">
            <a:avLst/>
          </a:prstGeom>
          <a:noFill/>
        </p:spPr>
        <p:txBody>
          <a:bodyPr wrap="square" rtlCol="0">
            <a:spAutoFit/>
          </a:bodyPr>
          <a:lstStyle/>
          <a:p>
            <a:pPr algn="ctr"/>
            <a:r>
              <a:rPr lang="en-US" sz="1600" b="1" dirty="0" err="1">
                <a:latin typeface="Calibri"/>
                <a:cs typeface="Calibri"/>
              </a:rPr>
              <a:t>Descripción</a:t>
            </a:r>
            <a:r>
              <a:rPr lang="en-US" sz="1600" b="1" dirty="0">
                <a:latin typeface="Calibri"/>
                <a:cs typeface="Calibri"/>
              </a:rPr>
              <a:t> general de </a:t>
            </a:r>
            <a:r>
              <a:rPr lang="en-US" sz="1600" b="1" dirty="0" err="1">
                <a:latin typeface="Calibri"/>
                <a:cs typeface="Calibri"/>
              </a:rPr>
              <a:t>medidas</a:t>
            </a:r>
            <a:r>
              <a:rPr lang="en-US" sz="1600" b="1" dirty="0">
                <a:latin typeface="Calibri"/>
                <a:cs typeface="Calibri"/>
              </a:rPr>
              <a:t> de </a:t>
            </a:r>
            <a:r>
              <a:rPr lang="en-US" sz="1600" b="1" dirty="0" err="1">
                <a:latin typeface="Calibri"/>
                <a:cs typeface="Calibri"/>
              </a:rPr>
              <a:t>apoyo</a:t>
            </a:r>
            <a:r>
              <a:rPr lang="en-US" sz="1600" b="1" dirty="0">
                <a:latin typeface="Calibri"/>
                <a:cs typeface="Calibri"/>
              </a:rPr>
              <a:t> </a:t>
            </a:r>
            <a:r>
              <a:rPr lang="en-US" sz="1600" b="1" dirty="0" err="1">
                <a:latin typeface="Calibri"/>
                <a:cs typeface="Calibri"/>
              </a:rPr>
              <a:t>orgánicas</a:t>
            </a:r>
            <a:endParaRPr lang="en-US" sz="1600" b="1" dirty="0">
              <a:latin typeface="Calibri"/>
              <a:cs typeface="Calibri"/>
            </a:endParaRPr>
          </a:p>
        </p:txBody>
      </p:sp>
    </p:spTree>
    <p:extLst>
      <p:ext uri="{BB962C8B-B14F-4D97-AF65-F5344CB8AC3E}">
        <p14:creationId xmlns:p14="http://schemas.microsoft.com/office/powerpoint/2010/main" val="389762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22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0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6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0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149" grpId="0" animBg="1"/>
      <p:bldP spid="144" grpId="0" animBg="1"/>
      <p:bldP spid="82" grpId="0" animBg="1"/>
      <p:bldP spid="78" grpId="0" animBg="1"/>
      <p:bldP spid="10" grpId="0" animBg="1"/>
      <p:bldP spid="4" grpId="0"/>
      <p:bldP spid="5" grpId="0"/>
      <p:bldP spid="7" grpId="0"/>
      <p:bldP spid="8" grpId="0"/>
      <p:bldP spid="9" grpId="0"/>
      <p:bldP spid="30" grpId="0"/>
      <p:bldP spid="31" grpId="0"/>
      <p:bldP spid="55" grpId="0"/>
      <p:bldP spid="56" grpId="0"/>
      <p:bldP spid="57" grpId="0"/>
      <p:bldP spid="58" grpId="0"/>
      <p:bldP spid="60" grpId="0"/>
      <p:bldP spid="61" grpId="0"/>
      <p:bldP spid="62" grpId="0"/>
      <p:bldP spid="63" grpId="0"/>
      <p:bldP spid="64" grpId="0"/>
      <p:bldP spid="65" grpId="0"/>
      <p:bldP spid="65" grpId="1"/>
      <p:bldP spid="66" grpId="0"/>
      <p:bldP spid="69" grpId="0"/>
      <p:bldP spid="70" grpId="0"/>
      <p:bldP spid="73" grpId="0"/>
      <p:bldP spid="74" grpId="0"/>
      <p:bldP spid="130" grpId="0"/>
      <p:bldP spid="131" grpId="0"/>
      <p:bldP spid="133" grpId="0"/>
      <p:bldP spid="134" grpId="0"/>
      <p:bldP spid="135" grpId="0"/>
      <p:bldP spid="136" grpId="0"/>
      <p:bldP spid="148" grpId="0"/>
      <p:bldP spid="162" grpId="0"/>
      <p:bldP spid="163" grpId="0"/>
      <p:bldP spid="164" grpId="0"/>
      <p:bldP spid="165" grpId="0"/>
      <p:bldP spid="223" grpId="0"/>
      <p:bldP spid="223" grpId="1"/>
      <p:bldP spid="87" grpId="0"/>
      <p:bldP spid="1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a:t>¿Por </a:t>
            </a:r>
            <a:r>
              <a:rPr lang="en-US" dirty="0" err="1"/>
              <a:t>qué</a:t>
            </a:r>
            <a:r>
              <a:rPr lang="en-US" dirty="0"/>
              <a:t> </a:t>
            </a:r>
            <a:r>
              <a:rPr lang="en-US" dirty="0" err="1"/>
              <a:t>tiene</a:t>
            </a:r>
            <a:r>
              <a:rPr lang="en-US" dirty="0"/>
              <a:t> </a:t>
            </a:r>
            <a:r>
              <a:rPr lang="en-US" dirty="0" err="1"/>
              <a:t>sentido</a:t>
            </a:r>
            <a:r>
              <a:rPr lang="en-US" dirty="0"/>
              <a:t> </a:t>
            </a:r>
            <a:r>
              <a:rPr lang="en-US" dirty="0" err="1"/>
              <a:t>político</a:t>
            </a:r>
            <a:r>
              <a:rPr lang="en-US" dirty="0"/>
              <a:t> </a:t>
            </a:r>
            <a:r>
              <a:rPr lang="en-US" dirty="0" err="1"/>
              <a:t>apoyar</a:t>
            </a:r>
            <a:r>
              <a:rPr lang="en-US" dirty="0"/>
              <a:t> la </a:t>
            </a:r>
            <a:r>
              <a:rPr lang="en-US" dirty="0" err="1"/>
              <a:t>agricultura</a:t>
            </a:r>
            <a:r>
              <a:rPr lang="en-US" dirty="0"/>
              <a:t> </a:t>
            </a:r>
            <a:r>
              <a:rPr lang="en-US" dirty="0" err="1"/>
              <a:t>orgánica</a:t>
            </a:r>
            <a:r>
              <a:rPr lang="en-US" dirty="0"/>
              <a:t>?</a:t>
            </a:r>
          </a:p>
        </p:txBody>
      </p:sp>
    </p:spTree>
    <p:extLst>
      <p:ext uri="{BB962C8B-B14F-4D97-AF65-F5344CB8AC3E}">
        <p14:creationId xmlns:p14="http://schemas.microsoft.com/office/powerpoint/2010/main" val="409771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err="1">
                <a:cs typeface="Arial"/>
              </a:rPr>
              <a:t>Descripción</a:t>
            </a:r>
            <a:r>
              <a:rPr lang="en-US" dirty="0">
                <a:cs typeface="Arial"/>
              </a:rPr>
              <a:t> general de </a:t>
            </a:r>
            <a:r>
              <a:rPr lang="en-US" dirty="0" err="1">
                <a:cs typeface="Arial"/>
              </a:rPr>
              <a:t>estrategias</a:t>
            </a:r>
            <a:r>
              <a:rPr lang="en-US" dirty="0">
                <a:cs typeface="Arial"/>
              </a:rPr>
              <a:t> push</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20</a:t>
            </a:fld>
            <a:endParaRPr lang="en-US" dirty="0"/>
          </a:p>
        </p:txBody>
      </p:sp>
      <p:sp>
        <p:nvSpPr>
          <p:cNvPr id="4" name="Text Placeholder 3"/>
          <p:cNvSpPr>
            <a:spLocks noGrp="1"/>
          </p:cNvSpPr>
          <p:nvPr>
            <p:ph type="body" sz="quarter" idx="10"/>
          </p:nvPr>
        </p:nvSpPr>
        <p:spPr>
          <a:xfrm>
            <a:off x="317500" y="1384300"/>
            <a:ext cx="8521700" cy="4594225"/>
          </a:xfrm>
        </p:spPr>
        <p:txBody>
          <a:bodyPr/>
          <a:lstStyle/>
          <a:p>
            <a:pPr marL="285750" indent="-285750">
              <a:spcBef>
                <a:spcPts val="0"/>
              </a:spcBef>
              <a:spcAft>
                <a:spcPts val="1200"/>
              </a:spcAft>
              <a:buFont typeface="Arial"/>
              <a:buChar char="•"/>
            </a:pPr>
            <a:r>
              <a:rPr lang="es-PE" sz="1500" dirty="0"/>
              <a:t>Apoyo a la investigación y extensión orgánica.</a:t>
            </a:r>
          </a:p>
          <a:p>
            <a:pPr marL="285750" indent="-285750">
              <a:spcBef>
                <a:spcPts val="0"/>
              </a:spcBef>
              <a:spcAft>
                <a:spcPts val="1200"/>
              </a:spcAft>
              <a:buFont typeface="Arial"/>
              <a:buChar char="•"/>
            </a:pPr>
            <a:r>
              <a:rPr lang="es-PE" sz="1500" dirty="0"/>
              <a:t>Apoyo al uso y desarrollo de insumos orgánicos </a:t>
            </a:r>
          </a:p>
          <a:p>
            <a:pPr marL="285750" indent="-285750">
              <a:spcBef>
                <a:spcPts val="0"/>
              </a:spcBef>
              <a:spcAft>
                <a:spcPts val="1200"/>
              </a:spcAft>
              <a:buFont typeface="Arial"/>
              <a:buChar char="•"/>
            </a:pPr>
            <a:r>
              <a:rPr lang="es-PE" sz="1500" dirty="0"/>
              <a:t>Apoyo a la certificación</a:t>
            </a:r>
          </a:p>
          <a:p>
            <a:pPr marL="285750" indent="-285750">
              <a:spcBef>
                <a:spcPts val="0"/>
              </a:spcBef>
              <a:spcAft>
                <a:spcPts val="1200"/>
              </a:spcAft>
              <a:buFont typeface="Arial"/>
              <a:buChar char="•"/>
            </a:pPr>
            <a:r>
              <a:rPr lang="es-PE" sz="1500" dirty="0"/>
              <a:t>Apoyo a la capacitación vocacional y académica en agricultura orgánica</a:t>
            </a:r>
          </a:p>
          <a:p>
            <a:pPr marL="285750" indent="-285750">
              <a:spcBef>
                <a:spcPts val="0"/>
              </a:spcBef>
              <a:spcAft>
                <a:spcPts val="1200"/>
              </a:spcAft>
              <a:buFont typeface="Arial"/>
              <a:buChar char="•"/>
            </a:pPr>
            <a:r>
              <a:rPr lang="es-PE" sz="1500" dirty="0"/>
              <a:t>Pagos para la conversión y mantenimiento de la producción orgánica </a:t>
            </a:r>
          </a:p>
          <a:p>
            <a:pPr marL="285750" indent="-285750">
              <a:spcBef>
                <a:spcPts val="0"/>
              </a:spcBef>
              <a:spcAft>
                <a:spcPts val="1200"/>
              </a:spcAft>
              <a:buFont typeface="Arial"/>
              <a:buChar char="•"/>
            </a:pPr>
            <a:r>
              <a:rPr lang="es-PE" sz="1500" dirty="0"/>
              <a:t>Apoyo de prácticas agroambientales compatibles con la producción orgánica </a:t>
            </a:r>
          </a:p>
          <a:p>
            <a:pPr marL="285750" indent="-285750">
              <a:spcBef>
                <a:spcPts val="0"/>
              </a:spcBef>
              <a:spcAft>
                <a:spcPts val="1200"/>
              </a:spcAft>
              <a:buFont typeface="Arial"/>
              <a:buChar char="•"/>
            </a:pPr>
            <a:r>
              <a:rPr lang="es-PE" sz="1500" dirty="0"/>
              <a:t>Exención de impuestos a productores orgánicos </a:t>
            </a:r>
          </a:p>
          <a:p>
            <a:pPr marL="285750" indent="-285750">
              <a:spcBef>
                <a:spcPts val="0"/>
              </a:spcBef>
              <a:spcAft>
                <a:spcPts val="1200"/>
              </a:spcAft>
              <a:buFont typeface="Arial"/>
              <a:buChar char="•"/>
            </a:pPr>
            <a:r>
              <a:rPr lang="es-PE" sz="1500" dirty="0"/>
              <a:t>Apoyo para la inversión en fincas orgánicas </a:t>
            </a:r>
          </a:p>
          <a:p>
            <a:pPr marL="285750" indent="-285750">
              <a:spcBef>
                <a:spcPts val="0"/>
              </a:spcBef>
              <a:spcAft>
                <a:spcPts val="1200"/>
              </a:spcAft>
              <a:buFont typeface="Arial"/>
              <a:buChar char="•"/>
            </a:pPr>
            <a:r>
              <a:rPr lang="es-PE" sz="1500" dirty="0"/>
              <a:t>Apoyo para la diversificación de ingresos agrícolas y agroturismo </a:t>
            </a:r>
          </a:p>
          <a:p>
            <a:pPr marL="285750" indent="-285750">
              <a:spcBef>
                <a:spcPts val="0"/>
              </a:spcBef>
              <a:spcAft>
                <a:spcPts val="1200"/>
              </a:spcAft>
              <a:buFont typeface="Arial"/>
              <a:buChar char="•"/>
            </a:pPr>
            <a:r>
              <a:rPr lang="es-PE" sz="1500" dirty="0"/>
              <a:t>Apoyo a compañías para el procesamiento orgánico, desarrollo de productos y marketing</a:t>
            </a:r>
          </a:p>
          <a:p>
            <a:pPr marL="285750" indent="-285750">
              <a:spcBef>
                <a:spcPts val="0"/>
              </a:spcBef>
              <a:spcAft>
                <a:spcPts val="1200"/>
              </a:spcAft>
              <a:buFont typeface="Arial"/>
              <a:buChar char="•"/>
            </a:pPr>
            <a:r>
              <a:rPr lang="es-PE" sz="1500" dirty="0"/>
              <a:t>Proyectos de desarrollo de cadenas productivas orgánicas </a:t>
            </a:r>
          </a:p>
          <a:p>
            <a:pPr marL="285750" indent="-285750">
              <a:spcBef>
                <a:spcPts val="0"/>
              </a:spcBef>
              <a:spcAft>
                <a:spcPts val="1200"/>
              </a:spcAft>
              <a:buFont typeface="Arial"/>
              <a:buChar char="•"/>
            </a:pPr>
            <a:r>
              <a:rPr lang="es-PE" sz="1500" dirty="0"/>
              <a:t>Manejo orgánico en áreas públicas o de propiedad pública </a:t>
            </a:r>
          </a:p>
          <a:p>
            <a:pPr marL="285750" indent="-285750">
              <a:spcBef>
                <a:spcPts val="0"/>
              </a:spcBef>
              <a:spcAft>
                <a:spcPts val="1200"/>
              </a:spcAft>
              <a:buFont typeface="Arial"/>
              <a:buChar char="•"/>
            </a:pPr>
            <a:r>
              <a:rPr lang="es-PE" sz="1500" dirty="0"/>
              <a:t>Prohibición del uso de agroquímicos en áreas susceptibles</a:t>
            </a:r>
          </a:p>
        </p:txBody>
      </p:sp>
    </p:spTree>
    <p:extLst>
      <p:ext uri="{BB962C8B-B14F-4D97-AF65-F5344CB8AC3E}">
        <p14:creationId xmlns:p14="http://schemas.microsoft.com/office/powerpoint/2010/main" val="48256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s-PE" dirty="0">
                <a:cs typeface="Arial"/>
              </a:rPr>
              <a:t>Descripción general de estrategias </a:t>
            </a:r>
            <a:r>
              <a:rPr lang="es-PE" dirty="0" err="1">
                <a:cs typeface="Arial"/>
              </a:rPr>
              <a:t>pull</a:t>
            </a:r>
            <a:endParaRPr lang="es-PE"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21</a:t>
            </a:fld>
            <a:endParaRPr lang="en-US" dirty="0"/>
          </a:p>
        </p:txBody>
      </p:sp>
      <p:sp>
        <p:nvSpPr>
          <p:cNvPr id="5" name="Text Placeholder 4"/>
          <p:cNvSpPr>
            <a:spLocks noGrp="1"/>
          </p:cNvSpPr>
          <p:nvPr>
            <p:ph type="body" sz="quarter" idx="10"/>
          </p:nvPr>
        </p:nvSpPr>
        <p:spPr/>
        <p:txBody>
          <a:bodyPr/>
          <a:lstStyle/>
          <a:p>
            <a:pPr marL="285750" indent="-285750">
              <a:spcAft>
                <a:spcPts val="1800"/>
              </a:spcAft>
              <a:buFont typeface="Arial"/>
              <a:buChar char="•"/>
            </a:pPr>
            <a:r>
              <a:rPr lang="es-PE" sz="1900" dirty="0"/>
              <a:t>Campañas de educación y promoción al consumidor</a:t>
            </a:r>
          </a:p>
          <a:p>
            <a:pPr marL="285750" indent="-285750">
              <a:spcAft>
                <a:spcPts val="1800"/>
              </a:spcAft>
              <a:buFont typeface="Arial"/>
              <a:buChar char="•"/>
            </a:pPr>
            <a:r>
              <a:rPr lang="es-PE" sz="1900" dirty="0"/>
              <a:t>Contrataciones públicas</a:t>
            </a:r>
          </a:p>
          <a:p>
            <a:pPr marL="285750" indent="-285750">
              <a:spcAft>
                <a:spcPts val="1800"/>
              </a:spcAft>
              <a:buFont typeface="Arial"/>
              <a:buChar char="•"/>
            </a:pPr>
            <a:r>
              <a:rPr lang="es-PE" sz="1900" dirty="0"/>
              <a:t>Apoyo al comercio local/aceptación minorista </a:t>
            </a:r>
          </a:p>
          <a:p>
            <a:pPr marL="285750" indent="-285750">
              <a:spcAft>
                <a:spcPts val="1800"/>
              </a:spcAft>
              <a:buFont typeface="Arial"/>
              <a:buChar char="•"/>
            </a:pPr>
            <a:r>
              <a:rPr lang="es-PE" sz="1900" dirty="0"/>
              <a:t>Logo nacional/común para productos orgánicos </a:t>
            </a:r>
          </a:p>
          <a:p>
            <a:pPr marL="285750" indent="-285750">
              <a:spcAft>
                <a:spcPts val="1800"/>
              </a:spcAft>
              <a:buFont typeface="Arial"/>
              <a:buChar char="•"/>
            </a:pPr>
            <a:r>
              <a:rPr lang="es-PE" sz="1900" dirty="0"/>
              <a:t>Huertos y currículos escolares currículo orgánicos </a:t>
            </a:r>
          </a:p>
          <a:p>
            <a:pPr marL="285750" indent="-285750">
              <a:spcAft>
                <a:spcPts val="1800"/>
              </a:spcAft>
              <a:buFont typeface="Arial"/>
              <a:buChar char="•"/>
            </a:pPr>
            <a:r>
              <a:rPr lang="es-PE" sz="1900" dirty="0"/>
              <a:t>Apoyo a las exportaciones</a:t>
            </a:r>
          </a:p>
          <a:p>
            <a:pPr marL="285750" indent="-285750">
              <a:spcAft>
                <a:spcPts val="1800"/>
              </a:spcAft>
              <a:buFont typeface="Arial"/>
              <a:buChar char="•"/>
            </a:pPr>
            <a:r>
              <a:rPr lang="es-PE" sz="1900" dirty="0"/>
              <a:t>Acuerdos comerciales orgánicos/negociaciones de equivalencia</a:t>
            </a:r>
          </a:p>
        </p:txBody>
      </p:sp>
    </p:spTree>
    <p:extLst>
      <p:ext uri="{BB962C8B-B14F-4D97-AF65-F5344CB8AC3E}">
        <p14:creationId xmlns:p14="http://schemas.microsoft.com/office/powerpoint/2010/main" val="53396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err="1">
                <a:cs typeface="Arial"/>
              </a:rPr>
              <a:t>Descripción</a:t>
            </a:r>
            <a:r>
              <a:rPr lang="en-US" dirty="0">
                <a:cs typeface="Arial"/>
              </a:rPr>
              <a:t> general de </a:t>
            </a:r>
            <a:r>
              <a:rPr lang="en-US" dirty="0" err="1">
                <a:cs typeface="Arial"/>
              </a:rPr>
              <a:t>medidas</a:t>
            </a:r>
            <a:r>
              <a:rPr lang="en-US" dirty="0">
                <a:cs typeface="Arial"/>
              </a:rPr>
              <a:t> de </a:t>
            </a:r>
            <a:r>
              <a:rPr lang="en-US" dirty="0" err="1">
                <a:cs typeface="Arial"/>
              </a:rPr>
              <a:t>habilitación</a:t>
            </a:r>
            <a:r>
              <a:rPr lang="en-US" dirty="0">
                <a:cs typeface="Arial"/>
              </a:rPr>
              <a:t> (</a:t>
            </a:r>
            <a:r>
              <a:rPr lang="en-US" dirty="0" err="1">
                <a:cs typeface="Arial"/>
              </a:rPr>
              <a:t>mezcla</a:t>
            </a:r>
            <a:r>
              <a:rPr lang="en-US" dirty="0">
                <a:cs typeface="Arial"/>
              </a:rPr>
              <a:t> de push-pull)</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22</a:t>
            </a:fld>
            <a:endParaRPr lang="en-US" dirty="0"/>
          </a:p>
        </p:txBody>
      </p:sp>
      <p:sp>
        <p:nvSpPr>
          <p:cNvPr id="5" name="Text Placeholder 4"/>
          <p:cNvSpPr>
            <a:spLocks noGrp="1"/>
          </p:cNvSpPr>
          <p:nvPr>
            <p:ph type="body" sz="quarter" idx="10"/>
          </p:nvPr>
        </p:nvSpPr>
        <p:spPr>
          <a:xfrm>
            <a:off x="749493" y="2070100"/>
            <a:ext cx="7648382" cy="4175125"/>
          </a:xfrm>
        </p:spPr>
        <p:txBody>
          <a:bodyPr/>
          <a:lstStyle/>
          <a:p>
            <a:pPr marL="285750" indent="-285750">
              <a:spcAft>
                <a:spcPts val="1800"/>
              </a:spcAft>
              <a:buFont typeface="Arial"/>
              <a:buChar char="•"/>
            </a:pPr>
            <a:r>
              <a:rPr lang="es-PE" sz="1900" dirty="0"/>
              <a:t>Formulación y difusión de datos nacionales</a:t>
            </a:r>
          </a:p>
          <a:p>
            <a:pPr marL="285750" indent="-285750">
              <a:spcAft>
                <a:spcPts val="1800"/>
              </a:spcAft>
              <a:buFont typeface="Arial"/>
              <a:buChar char="•"/>
            </a:pPr>
            <a:r>
              <a:rPr lang="es-PE" sz="1900" dirty="0"/>
              <a:t>Apoyo al desarrollo institucional de asociaciones orgánicas</a:t>
            </a:r>
          </a:p>
          <a:p>
            <a:pPr marL="285750" indent="-285750">
              <a:spcAft>
                <a:spcPts val="1800"/>
              </a:spcAft>
              <a:buFont typeface="Arial"/>
              <a:buChar char="•"/>
            </a:pPr>
            <a:r>
              <a:rPr lang="es-PE" sz="1900" dirty="0"/>
              <a:t>Formación de expertos orgánicos dentro del sector público	</a:t>
            </a:r>
          </a:p>
          <a:p>
            <a:pPr marL="285750" indent="-285750">
              <a:spcAft>
                <a:spcPts val="1800"/>
              </a:spcAft>
              <a:buFont typeface="Arial"/>
              <a:buChar char="•"/>
            </a:pPr>
            <a:r>
              <a:rPr lang="es-PE" sz="1900" dirty="0"/>
              <a:t>Apoyo al desarrollo de SPG</a:t>
            </a:r>
          </a:p>
          <a:p>
            <a:pPr marL="285750" indent="-285750">
              <a:spcAft>
                <a:spcPts val="1800"/>
              </a:spcAft>
              <a:buFont typeface="Arial"/>
              <a:buChar char="•"/>
            </a:pPr>
            <a:r>
              <a:rPr lang="es-PE" sz="1900" dirty="0"/>
              <a:t>Apoyo a la agricultura orgánica y huertos colectivos.</a:t>
            </a:r>
          </a:p>
          <a:p>
            <a:pPr marL="285750" indent="-285750">
              <a:spcAft>
                <a:spcPts val="1800"/>
              </a:spcAft>
              <a:buFont typeface="Arial"/>
              <a:buChar char="•"/>
            </a:pPr>
            <a:endParaRPr lang="en-US" sz="1900" dirty="0"/>
          </a:p>
          <a:p>
            <a:pPr marL="285750" indent="-285750">
              <a:spcAft>
                <a:spcPts val="1800"/>
              </a:spcAft>
              <a:buFont typeface="Arial"/>
              <a:buChar char="•"/>
            </a:pPr>
            <a:endParaRPr lang="en-US" sz="1900" dirty="0"/>
          </a:p>
        </p:txBody>
      </p:sp>
    </p:spTree>
    <p:extLst>
      <p:ext uri="{BB962C8B-B14F-4D97-AF65-F5344CB8AC3E}">
        <p14:creationId xmlns:p14="http://schemas.microsoft.com/office/powerpoint/2010/main" val="758300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1" y="3353278"/>
            <a:ext cx="5505250" cy="1443037"/>
          </a:xfrm>
        </p:spPr>
        <p:txBody>
          <a:bodyPr/>
          <a:lstStyle/>
          <a:p>
            <a:r>
              <a:rPr lang="en-US" dirty="0" err="1"/>
              <a:t>Algunos</a:t>
            </a:r>
            <a:r>
              <a:rPr lang="en-US" dirty="0"/>
              <a:t> </a:t>
            </a:r>
            <a:r>
              <a:rPr lang="en-US" dirty="0" err="1"/>
              <a:t>buenos</a:t>
            </a:r>
            <a:r>
              <a:rPr lang="en-US" dirty="0"/>
              <a:t> </a:t>
            </a:r>
            <a:r>
              <a:rPr lang="en-US" dirty="0" err="1"/>
              <a:t>ejemplos</a:t>
            </a:r>
            <a:r>
              <a:rPr lang="en-US" dirty="0"/>
              <a:t> de </a:t>
            </a:r>
            <a:r>
              <a:rPr lang="en-US" dirty="0" err="1"/>
              <a:t>medidas</a:t>
            </a:r>
            <a:r>
              <a:rPr lang="en-US" dirty="0"/>
              <a:t> pro-</a:t>
            </a:r>
            <a:r>
              <a:rPr lang="en-US" dirty="0" err="1"/>
              <a:t>orgánicas</a:t>
            </a:r>
            <a:endParaRPr lang="en-US" dirty="0"/>
          </a:p>
        </p:txBody>
      </p:sp>
    </p:spTree>
    <p:extLst>
      <p:ext uri="{BB962C8B-B14F-4D97-AF65-F5344CB8AC3E}">
        <p14:creationId xmlns:p14="http://schemas.microsoft.com/office/powerpoint/2010/main" val="268484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err="1">
                <a:cs typeface="Arial"/>
              </a:rPr>
              <a:t>Pagos</a:t>
            </a:r>
            <a:r>
              <a:rPr lang="en-US" dirty="0">
                <a:cs typeface="Arial"/>
              </a:rPr>
              <a:t> al </a:t>
            </a:r>
            <a:r>
              <a:rPr lang="en-US" dirty="0" err="1">
                <a:cs typeface="Arial"/>
              </a:rPr>
              <a:t>área</a:t>
            </a:r>
            <a:r>
              <a:rPr lang="en-US" dirty="0">
                <a:cs typeface="Arial"/>
              </a:rPr>
              <a:t>  </a:t>
            </a:r>
            <a:r>
              <a:rPr lang="en-US" dirty="0" err="1">
                <a:cs typeface="Arial"/>
              </a:rPr>
              <a:t>orgánica</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24</a:t>
            </a:fld>
            <a:endParaRPr lang="en-US" dirty="0"/>
          </a:p>
        </p:txBody>
      </p:sp>
      <p:sp>
        <p:nvSpPr>
          <p:cNvPr id="5" name="Text Placeholder 4"/>
          <p:cNvSpPr>
            <a:spLocks noGrp="1"/>
          </p:cNvSpPr>
          <p:nvPr>
            <p:ph type="body" sz="quarter" idx="10"/>
          </p:nvPr>
        </p:nvSpPr>
        <p:spPr>
          <a:xfrm>
            <a:off x="749493" y="1358900"/>
            <a:ext cx="7648382" cy="4175125"/>
          </a:xfrm>
        </p:spPr>
        <p:txBody>
          <a:bodyPr/>
          <a:lstStyle/>
          <a:p>
            <a:pPr>
              <a:spcAft>
                <a:spcPts val="1800"/>
              </a:spcAft>
            </a:pPr>
            <a:r>
              <a:rPr lang="en-US" sz="1600" dirty="0" err="1"/>
              <a:t>Pagos</a:t>
            </a:r>
            <a:r>
              <a:rPr lang="en-US" sz="1600" dirty="0"/>
              <a:t> </a:t>
            </a:r>
            <a:r>
              <a:rPr lang="en-US" sz="1600" dirty="0" err="1"/>
              <a:t>subsidiados</a:t>
            </a:r>
            <a:r>
              <a:rPr lang="en-US" sz="1600" dirty="0"/>
              <a:t> </a:t>
            </a:r>
            <a:r>
              <a:rPr lang="en-US" sz="1600" dirty="0" err="1"/>
              <a:t>por</a:t>
            </a:r>
            <a:r>
              <a:rPr lang="en-US" sz="1600" dirty="0"/>
              <a:t> ha </a:t>
            </a:r>
            <a:r>
              <a:rPr lang="en-US" sz="1600" dirty="0" err="1"/>
              <a:t>disponibles</a:t>
            </a:r>
            <a:r>
              <a:rPr lang="en-US" sz="1600" dirty="0"/>
              <a:t> para </a:t>
            </a:r>
            <a:r>
              <a:rPr lang="en-US" sz="1600" dirty="0" err="1"/>
              <a:t>los</a:t>
            </a:r>
            <a:r>
              <a:rPr lang="en-US" sz="1600" dirty="0"/>
              <a:t> </a:t>
            </a:r>
            <a:r>
              <a:rPr lang="en-US" sz="1600" dirty="0" err="1"/>
              <a:t>productores</a:t>
            </a:r>
            <a:r>
              <a:rPr lang="en-US" sz="1600" dirty="0"/>
              <a:t> </a:t>
            </a:r>
            <a:r>
              <a:rPr lang="en-US" sz="1600" dirty="0" err="1"/>
              <a:t>orgánicos</a:t>
            </a:r>
            <a:r>
              <a:rPr lang="en-US" sz="1600" dirty="0"/>
              <a:t>, para la </a:t>
            </a:r>
            <a:r>
              <a:rPr lang="en-US" sz="1600" dirty="0" err="1"/>
              <a:t>conversión</a:t>
            </a:r>
            <a:r>
              <a:rPr lang="en-US" sz="1600" dirty="0"/>
              <a:t> </a:t>
            </a:r>
            <a:r>
              <a:rPr lang="en-US" sz="1600" dirty="0" err="1"/>
              <a:t>orgánica</a:t>
            </a:r>
            <a:r>
              <a:rPr lang="en-US" sz="1600" dirty="0"/>
              <a:t> y </a:t>
            </a:r>
            <a:r>
              <a:rPr lang="en-US" sz="1600" dirty="0" err="1"/>
              <a:t>su</a:t>
            </a:r>
            <a:r>
              <a:rPr lang="en-US" sz="1600" dirty="0"/>
              <a:t> </a:t>
            </a:r>
            <a:r>
              <a:rPr lang="en-US" sz="1600" dirty="0" err="1"/>
              <a:t>mantenimiento</a:t>
            </a:r>
            <a:r>
              <a:rPr lang="en-US" sz="1600" dirty="0"/>
              <a:t>. </a:t>
            </a:r>
            <a:r>
              <a:rPr lang="en-US" sz="1600" dirty="0" err="1"/>
              <a:t>Es</a:t>
            </a:r>
            <a:r>
              <a:rPr lang="en-US" sz="1600" dirty="0"/>
              <a:t> el principal </a:t>
            </a:r>
            <a:r>
              <a:rPr lang="en-US" sz="1600" dirty="0" err="1"/>
              <a:t>instrumento</a:t>
            </a:r>
            <a:r>
              <a:rPr lang="en-US" sz="1600" dirty="0"/>
              <a:t> </a:t>
            </a:r>
            <a:r>
              <a:rPr lang="en-US" sz="1600" dirty="0" err="1"/>
              <a:t>en</a:t>
            </a:r>
            <a:r>
              <a:rPr lang="en-US" sz="1600" dirty="0"/>
              <a:t> la EU.</a:t>
            </a:r>
          </a:p>
          <a:p>
            <a:pPr>
              <a:spcAft>
                <a:spcPts val="1800"/>
              </a:spcAft>
            </a:pPr>
            <a:r>
              <a:rPr lang="en-US" sz="1600" dirty="0"/>
              <a:t>Alto </a:t>
            </a:r>
            <a:r>
              <a:rPr lang="en-US" sz="1600" dirty="0" err="1"/>
              <a:t>impacto</a:t>
            </a:r>
            <a:r>
              <a:rPr lang="en-US" sz="1600" dirty="0"/>
              <a:t> </a:t>
            </a:r>
            <a:r>
              <a:rPr lang="en-US" sz="1600" dirty="0" err="1"/>
              <a:t>en</a:t>
            </a:r>
            <a:r>
              <a:rPr lang="en-US" sz="1600" dirty="0"/>
              <a:t> la </a:t>
            </a:r>
            <a:r>
              <a:rPr lang="en-US" sz="1600" dirty="0" err="1"/>
              <a:t>conversión</a:t>
            </a:r>
            <a:r>
              <a:rPr lang="en-US" sz="1600" dirty="0"/>
              <a:t> </a:t>
            </a:r>
            <a:r>
              <a:rPr lang="en-US" sz="1600" dirty="0" err="1"/>
              <a:t>orgánica</a:t>
            </a:r>
            <a:r>
              <a:rPr lang="en-US" sz="1600" dirty="0"/>
              <a:t> </a:t>
            </a:r>
            <a:r>
              <a:rPr lang="en-US" sz="1600" dirty="0" err="1"/>
              <a:t>en</a:t>
            </a:r>
            <a:r>
              <a:rPr lang="en-US" sz="1600" dirty="0"/>
              <a:t> </a:t>
            </a:r>
            <a:r>
              <a:rPr lang="en-US" sz="1600" dirty="0" err="1"/>
              <a:t>países</a:t>
            </a:r>
            <a:r>
              <a:rPr lang="en-US" sz="1600" dirty="0"/>
              <a:t> de la UE, </a:t>
            </a:r>
            <a:r>
              <a:rPr lang="en-US" sz="1600" dirty="0" err="1"/>
              <a:t>p.e</a:t>
            </a:r>
            <a:r>
              <a:rPr lang="en-US" sz="1600" dirty="0"/>
              <a:t> Bulgaria:</a:t>
            </a:r>
          </a:p>
          <a:p>
            <a:pPr marL="285750" indent="-285750">
              <a:spcAft>
                <a:spcPts val="1800"/>
              </a:spcAft>
              <a:buFont typeface="Arial"/>
              <a:buChar char="•"/>
            </a:pPr>
            <a:endParaRPr lang="en-US" sz="1700" dirty="0"/>
          </a:p>
        </p:txBody>
      </p:sp>
      <p:graphicFrame>
        <p:nvGraphicFramePr>
          <p:cNvPr id="6" name="Chart 5"/>
          <p:cNvGraphicFramePr/>
          <p:nvPr>
            <p:extLst>
              <p:ext uri="{D42A27DB-BD31-4B8C-83A1-F6EECF244321}">
                <p14:modId xmlns:p14="http://schemas.microsoft.com/office/powerpoint/2010/main" val="4019795199"/>
              </p:ext>
            </p:extLst>
          </p:nvPr>
        </p:nvGraphicFramePr>
        <p:xfrm>
          <a:off x="536222" y="2578100"/>
          <a:ext cx="7902222" cy="4406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60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4" y="243934"/>
            <a:ext cx="7952172" cy="1143000"/>
          </a:xfrm>
        </p:spPr>
        <p:txBody>
          <a:bodyPr/>
          <a:lstStyle/>
          <a:p>
            <a:r>
              <a:rPr lang="en-US" dirty="0" err="1">
                <a:cs typeface="Arial"/>
              </a:rPr>
              <a:t>Apoyo</a:t>
            </a:r>
            <a:r>
              <a:rPr lang="en-US" dirty="0">
                <a:cs typeface="Arial"/>
              </a:rPr>
              <a:t> a la </a:t>
            </a:r>
            <a:r>
              <a:rPr lang="en-US" dirty="0" err="1">
                <a:cs typeface="Arial"/>
              </a:rPr>
              <a:t>extensión</a:t>
            </a:r>
            <a:r>
              <a:rPr lang="en-US" dirty="0">
                <a:cs typeface="Arial"/>
              </a:rPr>
              <a:t> </a:t>
            </a:r>
            <a:r>
              <a:rPr lang="en-US" dirty="0" err="1">
                <a:cs typeface="Arial"/>
              </a:rPr>
              <a:t>orgánica</a:t>
            </a:r>
            <a:endParaRPr lang="en-US" dirty="0"/>
          </a:p>
        </p:txBody>
      </p:sp>
      <p:sp>
        <p:nvSpPr>
          <p:cNvPr id="3" name="Slide Number Placeholder 2"/>
          <p:cNvSpPr>
            <a:spLocks noGrp="1"/>
          </p:cNvSpPr>
          <p:nvPr>
            <p:ph type="sldNum" sz="quarter" idx="4"/>
          </p:nvPr>
        </p:nvSpPr>
        <p:spPr/>
        <p:txBody>
          <a:bodyPr/>
          <a:lstStyle/>
          <a:p>
            <a:fld id="{5D5447A0-53F5-A642-8614-F3F890D89D69}" type="slidenum">
              <a:rPr lang="en-US" smtClean="0"/>
              <a:pPr/>
              <a:t>25</a:t>
            </a:fld>
            <a:endParaRPr lang="en-US" dirty="0"/>
          </a:p>
        </p:txBody>
      </p:sp>
      <p:sp>
        <p:nvSpPr>
          <p:cNvPr id="5" name="Text Placeholder 4"/>
          <p:cNvSpPr>
            <a:spLocks noGrp="1"/>
          </p:cNvSpPr>
          <p:nvPr>
            <p:ph type="body" sz="quarter" idx="10"/>
          </p:nvPr>
        </p:nvSpPr>
        <p:spPr>
          <a:xfrm>
            <a:off x="749493" y="1473200"/>
            <a:ext cx="7648382" cy="4175125"/>
          </a:xfrm>
        </p:spPr>
        <p:txBody>
          <a:bodyPr/>
          <a:lstStyle/>
          <a:p>
            <a:pPr>
              <a:spcAft>
                <a:spcPts val="600"/>
              </a:spcAft>
            </a:pPr>
            <a:r>
              <a:rPr lang="en-US" sz="1700" dirty="0"/>
              <a:t>Un </a:t>
            </a:r>
            <a:r>
              <a:rPr lang="en-US" sz="1700" dirty="0" err="1"/>
              <a:t>estudio</a:t>
            </a:r>
            <a:r>
              <a:rPr lang="en-US" sz="1700" dirty="0"/>
              <a:t> </a:t>
            </a:r>
            <a:r>
              <a:rPr lang="en-US" sz="1700" dirty="0" err="1"/>
              <a:t>en</a:t>
            </a:r>
            <a:r>
              <a:rPr lang="en-US" sz="1700" dirty="0"/>
              <a:t> Francia del 2010 </a:t>
            </a:r>
            <a:r>
              <a:rPr lang="en-US" sz="1700" dirty="0" err="1"/>
              <a:t>muestra</a:t>
            </a:r>
            <a:r>
              <a:rPr lang="en-US" sz="1700" dirty="0"/>
              <a:t> una </a:t>
            </a:r>
            <a:r>
              <a:rPr lang="en-US" sz="1700" dirty="0" err="1"/>
              <a:t>clara</a:t>
            </a:r>
            <a:r>
              <a:rPr lang="en-US" sz="1700" dirty="0"/>
              <a:t> </a:t>
            </a:r>
            <a:r>
              <a:rPr lang="en-US" sz="1700" dirty="0" err="1"/>
              <a:t>correlación</a:t>
            </a:r>
            <a:r>
              <a:rPr lang="en-US" sz="1700" dirty="0"/>
              <a:t> entre el </a:t>
            </a:r>
            <a:r>
              <a:rPr lang="en-US" sz="1700" dirty="0" err="1"/>
              <a:t>número</a:t>
            </a:r>
            <a:r>
              <a:rPr lang="en-US" sz="1700" dirty="0"/>
              <a:t> de </a:t>
            </a:r>
            <a:r>
              <a:rPr lang="en-US" sz="1700" dirty="0" err="1"/>
              <a:t>conversiones</a:t>
            </a:r>
            <a:r>
              <a:rPr lang="en-US" sz="1700" dirty="0"/>
              <a:t> a la </a:t>
            </a:r>
            <a:r>
              <a:rPr lang="en-US" sz="1700" dirty="0" err="1"/>
              <a:t>agricultura</a:t>
            </a:r>
            <a:r>
              <a:rPr lang="en-US" sz="1700" dirty="0"/>
              <a:t> </a:t>
            </a:r>
            <a:r>
              <a:rPr lang="en-US" sz="1700" dirty="0" err="1"/>
              <a:t>orgánica</a:t>
            </a:r>
            <a:r>
              <a:rPr lang="en-US" sz="1700" dirty="0"/>
              <a:t> y el </a:t>
            </a:r>
            <a:r>
              <a:rPr lang="en-US" sz="1700" dirty="0" err="1"/>
              <a:t>número</a:t>
            </a:r>
            <a:r>
              <a:rPr lang="en-US" sz="1700" dirty="0"/>
              <a:t> de </a:t>
            </a:r>
            <a:r>
              <a:rPr lang="en-US" sz="1700" dirty="0" err="1"/>
              <a:t>fondos</a:t>
            </a:r>
            <a:r>
              <a:rPr lang="en-US" sz="1700" dirty="0"/>
              <a:t> </a:t>
            </a:r>
            <a:r>
              <a:rPr lang="en-US" sz="1700" dirty="0" err="1"/>
              <a:t>públicos</a:t>
            </a:r>
            <a:r>
              <a:rPr lang="en-US" sz="1700" dirty="0"/>
              <a:t> </a:t>
            </a:r>
            <a:r>
              <a:rPr lang="en-US" sz="1700" dirty="0" err="1"/>
              <a:t>invertidos</a:t>
            </a:r>
            <a:r>
              <a:rPr lang="en-US" sz="1700" dirty="0"/>
              <a:t> </a:t>
            </a:r>
            <a:r>
              <a:rPr lang="en-US" sz="1700" dirty="0" err="1"/>
              <a:t>en</a:t>
            </a:r>
            <a:r>
              <a:rPr lang="en-US" sz="1700" dirty="0"/>
              <a:t> la </a:t>
            </a:r>
            <a:r>
              <a:rPr lang="en-US" sz="1700" dirty="0" err="1"/>
              <a:t>extensión</a:t>
            </a:r>
            <a:r>
              <a:rPr lang="en-US" sz="1700" dirty="0"/>
              <a:t> </a:t>
            </a:r>
            <a:r>
              <a:rPr lang="en-US" sz="1700" dirty="0" err="1"/>
              <a:t>orgánica</a:t>
            </a:r>
            <a:r>
              <a:rPr lang="en-US" sz="1700" dirty="0"/>
              <a:t> </a:t>
            </a:r>
            <a:r>
              <a:rPr lang="en-US" sz="1700" dirty="0" err="1"/>
              <a:t>en</a:t>
            </a:r>
            <a:r>
              <a:rPr lang="en-US" sz="1700" dirty="0"/>
              <a:t> </a:t>
            </a:r>
            <a:r>
              <a:rPr lang="en-US" sz="1700" dirty="0" err="1"/>
              <a:t>varias</a:t>
            </a:r>
            <a:r>
              <a:rPr lang="en-US" sz="1700" dirty="0"/>
              <a:t> </a:t>
            </a:r>
            <a:r>
              <a:rPr lang="en-US" sz="1700" dirty="0" err="1"/>
              <a:t>regiones</a:t>
            </a:r>
            <a:r>
              <a:rPr lang="en-US" sz="1700" dirty="0"/>
              <a:t> </a:t>
            </a:r>
            <a:r>
              <a:rPr lang="en-US" sz="1700" dirty="0" err="1"/>
              <a:t>francesas</a:t>
            </a:r>
            <a:r>
              <a:rPr lang="en-US" sz="1700" dirty="0"/>
              <a:t>:</a:t>
            </a:r>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endParaRPr lang="en-US" sz="1700" dirty="0"/>
          </a:p>
          <a:p>
            <a:pPr>
              <a:spcAft>
                <a:spcPts val="600"/>
              </a:spcAft>
            </a:pPr>
            <a:r>
              <a:rPr lang="en-US" sz="1700" dirty="0"/>
              <a:t>—&gt; La </a:t>
            </a:r>
            <a:r>
              <a:rPr lang="en-US" sz="1700" dirty="0" err="1"/>
              <a:t>relación</a:t>
            </a:r>
            <a:r>
              <a:rPr lang="en-US" sz="1700" dirty="0"/>
              <a:t> de </a:t>
            </a:r>
            <a:r>
              <a:rPr lang="en-US" sz="1700" dirty="0" err="1"/>
              <a:t>costo-eficiencia</a:t>
            </a:r>
            <a:r>
              <a:rPr lang="en-US" sz="1700" dirty="0"/>
              <a:t> de </a:t>
            </a:r>
            <a:r>
              <a:rPr lang="en-US" sz="1700" dirty="0" err="1"/>
              <a:t>fondos</a:t>
            </a:r>
            <a:r>
              <a:rPr lang="en-US" sz="1700" dirty="0"/>
              <a:t> </a:t>
            </a:r>
            <a:r>
              <a:rPr lang="en-US" sz="1700" dirty="0" err="1"/>
              <a:t>empleados</a:t>
            </a:r>
            <a:r>
              <a:rPr lang="en-US" sz="1700" dirty="0"/>
              <a:t> </a:t>
            </a:r>
            <a:r>
              <a:rPr lang="en-US" sz="1700" dirty="0" err="1"/>
              <a:t>en</a:t>
            </a:r>
            <a:r>
              <a:rPr lang="en-US" sz="1700" dirty="0"/>
              <a:t> </a:t>
            </a:r>
            <a:r>
              <a:rPr lang="en-US" sz="1700" dirty="0" err="1"/>
              <a:t>extensión</a:t>
            </a:r>
            <a:r>
              <a:rPr lang="en-US" sz="1700" dirty="0"/>
              <a:t> </a:t>
            </a:r>
            <a:r>
              <a:rPr lang="en-US" sz="1700" dirty="0" err="1"/>
              <a:t>orgánica</a:t>
            </a:r>
            <a:r>
              <a:rPr lang="en-US" sz="1700" dirty="0"/>
              <a:t> (</a:t>
            </a:r>
            <a:r>
              <a:rPr lang="en-US" sz="1700" dirty="0" err="1"/>
              <a:t>en</a:t>
            </a:r>
            <a:r>
              <a:rPr lang="en-US" sz="1700" dirty="0"/>
              <a:t> Francia) es de </a:t>
            </a:r>
            <a:r>
              <a:rPr lang="en-US" sz="1700" dirty="0" err="1"/>
              <a:t>unos</a:t>
            </a:r>
            <a:r>
              <a:rPr lang="en-US" sz="1700" dirty="0"/>
              <a:t> 3000 euros/</a:t>
            </a:r>
            <a:r>
              <a:rPr lang="en-US" sz="1700" dirty="0" err="1"/>
              <a:t>conversión</a:t>
            </a:r>
            <a:r>
              <a:rPr lang="en-US" sz="1700" dirty="0"/>
              <a:t> de </a:t>
            </a:r>
            <a:r>
              <a:rPr lang="en-US" sz="1700" dirty="0" err="1"/>
              <a:t>finca</a:t>
            </a:r>
            <a:r>
              <a:rPr lang="en-US" sz="1700" dirty="0"/>
              <a:t>. </a:t>
            </a:r>
          </a:p>
        </p:txBody>
      </p:sp>
      <p:pic>
        <p:nvPicPr>
          <p:cNvPr id="7" name="Content Placeholder 8" descr="CAB French.png"/>
          <p:cNvPicPr>
            <a:picLocks noChangeAspect="1"/>
          </p:cNvPicPr>
          <p:nvPr/>
        </p:nvPicPr>
        <p:blipFill>
          <a:blip r:embed="rId3">
            <a:extLst>
              <a:ext uri="{28A0092B-C50C-407E-A947-70E740481C1C}">
                <a14:useLocalDpi xmlns:a14="http://schemas.microsoft.com/office/drawing/2010/main" val="0"/>
              </a:ext>
            </a:extLst>
          </a:blip>
          <a:srcRect t="1836" b="1836"/>
          <a:stretch>
            <a:fillRect/>
          </a:stretch>
        </p:blipFill>
        <p:spPr>
          <a:xfrm>
            <a:off x="1556455" y="2548313"/>
            <a:ext cx="5672667" cy="3177342"/>
          </a:xfrm>
          <a:prstGeom prst="rect">
            <a:avLst/>
          </a:prstGeom>
        </p:spPr>
      </p:pic>
    </p:spTree>
    <p:extLst>
      <p:ext uri="{BB962C8B-B14F-4D97-AF65-F5344CB8AC3E}">
        <p14:creationId xmlns:p14="http://schemas.microsoft.com/office/powerpoint/2010/main" val="2800236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Apoyo</a:t>
            </a:r>
            <a:r>
              <a:rPr lang="en-US" dirty="0"/>
              <a:t> a la </a:t>
            </a:r>
            <a:r>
              <a:rPr lang="en-US" dirty="0" err="1"/>
              <a:t>investigación</a:t>
            </a:r>
            <a:r>
              <a:rPr lang="en-US" dirty="0"/>
              <a:t> y </a:t>
            </a:r>
            <a:r>
              <a:rPr lang="en-US" dirty="0" err="1"/>
              <a:t>extensión</a:t>
            </a:r>
            <a:r>
              <a:rPr lang="en-US" dirty="0"/>
              <a:t> </a:t>
            </a:r>
            <a:r>
              <a:rPr lang="en-US" dirty="0" err="1"/>
              <a:t>orgánica</a:t>
            </a:r>
            <a:r>
              <a:rPr lang="en-US" dirty="0"/>
              <a:t>: </a:t>
            </a:r>
            <a:r>
              <a:rPr lang="en-US" dirty="0" err="1"/>
              <a:t>Ejemplo</a:t>
            </a:r>
            <a:r>
              <a:rPr lang="en-US" dirty="0"/>
              <a:t> de </a:t>
            </a:r>
            <a:r>
              <a:rPr lang="en-US" dirty="0" err="1"/>
              <a:t>Túnez</a:t>
            </a:r>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26</a:t>
            </a:fld>
            <a:endParaRPr lang="en-US" dirty="0"/>
          </a:p>
        </p:txBody>
      </p:sp>
      <p:sp>
        <p:nvSpPr>
          <p:cNvPr id="5" name="Content Placeholder 3"/>
          <p:cNvSpPr txBox="1">
            <a:spLocks/>
          </p:cNvSpPr>
          <p:nvPr/>
        </p:nvSpPr>
        <p:spPr>
          <a:xfrm>
            <a:off x="603013" y="3859137"/>
            <a:ext cx="4476986" cy="61494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a:latin typeface="+mj-lt"/>
                <a:cs typeface="Arial"/>
              </a:rPr>
              <a:t>Escuelas</a:t>
            </a:r>
            <a:r>
              <a:rPr lang="en-US" sz="2000" dirty="0">
                <a:latin typeface="+mj-lt"/>
                <a:cs typeface="Arial"/>
              </a:rPr>
              <a:t> de campo </a:t>
            </a:r>
            <a:r>
              <a:rPr lang="en-US" sz="2000" dirty="0" err="1">
                <a:latin typeface="+mj-lt"/>
                <a:cs typeface="Arial"/>
              </a:rPr>
              <a:t>orgánicas</a:t>
            </a:r>
            <a:r>
              <a:rPr lang="en-US" sz="2000" dirty="0">
                <a:latin typeface="+mj-lt"/>
                <a:cs typeface="Arial"/>
              </a:rPr>
              <a:t> </a:t>
            </a:r>
            <a:r>
              <a:rPr lang="en-US" sz="2000" dirty="0" err="1">
                <a:latin typeface="+mj-lt"/>
                <a:cs typeface="Arial"/>
              </a:rPr>
              <a:t>en</a:t>
            </a:r>
            <a:r>
              <a:rPr lang="en-US" sz="2000" dirty="0">
                <a:latin typeface="+mj-lt"/>
                <a:cs typeface="Arial"/>
              </a:rPr>
              <a:t> 2006</a:t>
            </a: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a:p>
            <a:pPr marL="0" indent="0">
              <a:buNone/>
            </a:pPr>
            <a:endParaRPr lang="en-US" sz="2000" dirty="0">
              <a:latin typeface="Arial"/>
              <a:cs typeface="Arial"/>
            </a:endParaRPr>
          </a:p>
        </p:txBody>
      </p:sp>
      <p:pic>
        <p:nvPicPr>
          <p:cNvPr id="6" name="Picture 5"/>
          <p:cNvPicPr>
            <a:picLocks noChangeAspect="1"/>
          </p:cNvPicPr>
          <p:nvPr/>
        </p:nvPicPr>
        <p:blipFill>
          <a:blip r:embed="rId3"/>
          <a:stretch>
            <a:fillRect/>
          </a:stretch>
        </p:blipFill>
        <p:spPr>
          <a:xfrm>
            <a:off x="5079999" y="1857880"/>
            <a:ext cx="4120444" cy="2884311"/>
          </a:xfrm>
          <a:prstGeom prst="rect">
            <a:avLst/>
          </a:prstGeom>
        </p:spPr>
      </p:pic>
      <p:pic>
        <p:nvPicPr>
          <p:cNvPr id="7" name="Picture 6"/>
          <p:cNvPicPr>
            <a:picLocks noChangeAspect="1"/>
          </p:cNvPicPr>
          <p:nvPr/>
        </p:nvPicPr>
        <p:blipFill>
          <a:blip r:embed="rId4"/>
          <a:stretch>
            <a:fillRect/>
          </a:stretch>
        </p:blipFill>
        <p:spPr>
          <a:xfrm>
            <a:off x="1457483" y="1349880"/>
            <a:ext cx="3360013" cy="2361342"/>
          </a:xfrm>
          <a:prstGeom prst="rect">
            <a:avLst/>
          </a:prstGeom>
        </p:spPr>
      </p:pic>
      <p:pic>
        <p:nvPicPr>
          <p:cNvPr id="8" name="Picture 7"/>
          <p:cNvPicPr>
            <a:picLocks noChangeAspect="1"/>
          </p:cNvPicPr>
          <p:nvPr/>
        </p:nvPicPr>
        <p:blipFill>
          <a:blip r:embed="rId5"/>
          <a:stretch>
            <a:fillRect/>
          </a:stretch>
        </p:blipFill>
        <p:spPr>
          <a:xfrm>
            <a:off x="0" y="4408378"/>
            <a:ext cx="4462875" cy="2449622"/>
          </a:xfrm>
          <a:prstGeom prst="rect">
            <a:avLst/>
          </a:prstGeom>
        </p:spPr>
      </p:pic>
      <p:sp>
        <p:nvSpPr>
          <p:cNvPr id="9" name="Content Placeholder 3"/>
          <p:cNvSpPr txBox="1">
            <a:spLocks/>
          </p:cNvSpPr>
          <p:nvPr/>
        </p:nvSpPr>
        <p:spPr>
          <a:xfrm>
            <a:off x="4684886" y="5116190"/>
            <a:ext cx="3913013" cy="1195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err="1">
                <a:latin typeface="+mj-lt"/>
                <a:cs typeface="Arial"/>
              </a:rPr>
              <a:t>Estación</a:t>
            </a:r>
            <a:r>
              <a:rPr lang="en-US" sz="2000" dirty="0">
                <a:latin typeface="+mj-lt"/>
                <a:cs typeface="Arial"/>
              </a:rPr>
              <a:t> experimental del CTAB (Centro </a:t>
            </a:r>
            <a:r>
              <a:rPr lang="en-US" sz="2000" dirty="0" err="1">
                <a:latin typeface="+mj-lt"/>
                <a:cs typeface="Arial"/>
              </a:rPr>
              <a:t>Técnico</a:t>
            </a:r>
            <a:r>
              <a:rPr lang="en-US" sz="2000" dirty="0">
                <a:latin typeface="+mj-lt"/>
                <a:cs typeface="Arial"/>
              </a:rPr>
              <a:t> para la </a:t>
            </a:r>
            <a:r>
              <a:rPr lang="en-US" sz="2000" dirty="0" err="1">
                <a:latin typeface="+mj-lt"/>
                <a:cs typeface="Arial"/>
              </a:rPr>
              <a:t>Agricultura</a:t>
            </a:r>
            <a:r>
              <a:rPr lang="en-US" sz="2000" dirty="0">
                <a:latin typeface="+mj-lt"/>
                <a:cs typeface="Arial"/>
              </a:rPr>
              <a:t> </a:t>
            </a:r>
            <a:r>
              <a:rPr lang="en-US" sz="2000" dirty="0" err="1">
                <a:latin typeface="+mj-lt"/>
                <a:cs typeface="Arial"/>
              </a:rPr>
              <a:t>Orgánica</a:t>
            </a:r>
            <a:r>
              <a:rPr lang="en-US" sz="2000" dirty="0">
                <a:latin typeface="+mj-lt"/>
                <a:cs typeface="Arial"/>
              </a:rPr>
              <a:t>)</a:t>
            </a:r>
          </a:p>
          <a:p>
            <a:pPr marL="0" indent="0">
              <a:buNone/>
            </a:pPr>
            <a:endParaRPr lang="en-US" sz="2000" dirty="0">
              <a:latin typeface="+mj-lt"/>
              <a:cs typeface="Arial"/>
            </a:endParaRPr>
          </a:p>
          <a:p>
            <a:pPr marL="0" indent="0">
              <a:buNone/>
            </a:pPr>
            <a:endParaRPr lang="en-US" sz="2000" dirty="0">
              <a:latin typeface="+mj-lt"/>
              <a:cs typeface="Arial"/>
            </a:endParaRPr>
          </a:p>
          <a:p>
            <a:pPr marL="0" indent="0">
              <a:buNone/>
            </a:pPr>
            <a:endParaRPr lang="en-US" sz="2000" dirty="0">
              <a:latin typeface="+mj-lt"/>
              <a:cs typeface="Arial"/>
            </a:endParaRPr>
          </a:p>
          <a:p>
            <a:pPr marL="0" indent="0">
              <a:buNone/>
            </a:pPr>
            <a:endParaRPr lang="en-US" sz="2000" dirty="0">
              <a:latin typeface="+mj-lt"/>
              <a:cs typeface="Arial"/>
            </a:endParaRPr>
          </a:p>
          <a:p>
            <a:pPr marL="0" indent="0">
              <a:buNone/>
            </a:pPr>
            <a:endParaRPr lang="en-US" sz="2000" dirty="0">
              <a:latin typeface="+mj-lt"/>
              <a:cs typeface="Arial"/>
            </a:endParaRPr>
          </a:p>
          <a:p>
            <a:pPr marL="0" indent="0">
              <a:buNone/>
            </a:pPr>
            <a:endParaRPr lang="en-US" sz="2000" dirty="0">
              <a:latin typeface="+mj-lt"/>
              <a:cs typeface="Arial"/>
            </a:endParaRPr>
          </a:p>
        </p:txBody>
      </p:sp>
    </p:spTree>
    <p:extLst>
      <p:ext uri="{BB962C8B-B14F-4D97-AF65-F5344CB8AC3E}">
        <p14:creationId xmlns:p14="http://schemas.microsoft.com/office/powerpoint/2010/main" val="1219741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a:t>Apoyo</a:t>
            </a:r>
            <a:r>
              <a:rPr lang="en-US" sz="3000" dirty="0"/>
              <a:t> al </a:t>
            </a:r>
            <a:r>
              <a:rPr lang="en-US" sz="3000" dirty="0" err="1"/>
              <a:t>uso</a:t>
            </a:r>
            <a:r>
              <a:rPr lang="en-US" sz="3000" dirty="0"/>
              <a:t> y </a:t>
            </a:r>
            <a:r>
              <a:rPr lang="en-US" sz="3000" dirty="0" err="1"/>
              <a:t>desarrollo</a:t>
            </a:r>
            <a:r>
              <a:rPr lang="en-US" sz="3000" dirty="0"/>
              <a:t> de </a:t>
            </a:r>
            <a:r>
              <a:rPr lang="en-US" sz="3000" dirty="0" err="1"/>
              <a:t>insumos</a:t>
            </a:r>
            <a:r>
              <a:rPr lang="en-US" sz="3000" dirty="0"/>
              <a:t> </a:t>
            </a:r>
            <a:r>
              <a:rPr lang="en-US" sz="3000" dirty="0" err="1"/>
              <a:t>orgánicos</a:t>
            </a:r>
            <a:r>
              <a:rPr lang="en-US" sz="3000" dirty="0"/>
              <a:t>: </a:t>
            </a:r>
            <a:r>
              <a:rPr lang="en-US" sz="3000" dirty="0" err="1"/>
              <a:t>Ejemplo</a:t>
            </a:r>
            <a:r>
              <a:rPr lang="en-US" sz="3000" dirty="0"/>
              <a:t> de las Filipinas</a:t>
            </a:r>
          </a:p>
        </p:txBody>
      </p:sp>
      <p:sp>
        <p:nvSpPr>
          <p:cNvPr id="3" name="Text Placeholder 2"/>
          <p:cNvSpPr>
            <a:spLocks noGrp="1"/>
          </p:cNvSpPr>
          <p:nvPr>
            <p:ph type="body" sz="quarter" idx="10"/>
          </p:nvPr>
        </p:nvSpPr>
        <p:spPr>
          <a:xfrm>
            <a:off x="457954" y="2857499"/>
            <a:ext cx="8458200" cy="3495675"/>
          </a:xfrm>
        </p:spPr>
        <p:txBody>
          <a:bodyPr/>
          <a:lstStyle/>
          <a:p>
            <a:pPr marL="0" indent="0">
              <a:spcAft>
                <a:spcPts val="1800"/>
              </a:spcAft>
              <a:buNone/>
            </a:pPr>
            <a:r>
              <a:rPr lang="en-US" sz="1500" dirty="0"/>
              <a:t>Entre el 2011-2016, el </a:t>
            </a:r>
            <a:r>
              <a:rPr lang="en-US" sz="1500" dirty="0" err="1"/>
              <a:t>gobierno</a:t>
            </a:r>
            <a:r>
              <a:rPr lang="en-US" sz="1500" dirty="0"/>
              <a:t>:</a:t>
            </a:r>
          </a:p>
          <a:p>
            <a:pPr>
              <a:spcAft>
                <a:spcPts val="600"/>
              </a:spcAft>
            </a:pPr>
            <a:r>
              <a:rPr lang="en-US" sz="1500" dirty="0" err="1"/>
              <a:t>Creó</a:t>
            </a:r>
            <a:r>
              <a:rPr lang="en-US" sz="1500" dirty="0"/>
              <a:t>, </a:t>
            </a:r>
            <a:r>
              <a:rPr lang="en-US" sz="1500" dirty="0" err="1"/>
              <a:t>mantuvo</a:t>
            </a:r>
            <a:r>
              <a:rPr lang="en-US" sz="1500" dirty="0"/>
              <a:t> y </a:t>
            </a:r>
            <a:r>
              <a:rPr lang="en-US" sz="1500" dirty="0" err="1"/>
              <a:t>mejoró</a:t>
            </a:r>
            <a:r>
              <a:rPr lang="en-US" sz="1500" dirty="0"/>
              <a:t> 746 </a:t>
            </a:r>
            <a:r>
              <a:rPr lang="en-US" sz="1500" dirty="0" err="1"/>
              <a:t>instalaciones</a:t>
            </a:r>
            <a:r>
              <a:rPr lang="en-US" sz="1500" dirty="0"/>
              <a:t> de </a:t>
            </a:r>
            <a:r>
              <a:rPr lang="en-US" sz="1500" dirty="0" err="1"/>
              <a:t>producción</a:t>
            </a:r>
            <a:r>
              <a:rPr lang="en-US" sz="1500" dirty="0"/>
              <a:t> de </a:t>
            </a:r>
            <a:r>
              <a:rPr lang="en-US" sz="1500" dirty="0" err="1"/>
              <a:t>insumos</a:t>
            </a:r>
            <a:r>
              <a:rPr lang="en-US" sz="1500" dirty="0"/>
              <a:t> </a:t>
            </a:r>
            <a:r>
              <a:rPr lang="en-US" sz="1500" dirty="0" err="1"/>
              <a:t>orgánicos</a:t>
            </a:r>
            <a:r>
              <a:rPr lang="en-US" sz="1500" dirty="0"/>
              <a:t>. </a:t>
            </a:r>
          </a:p>
          <a:p>
            <a:pPr>
              <a:spcAft>
                <a:spcPts val="600"/>
              </a:spcAft>
            </a:pPr>
            <a:r>
              <a:rPr lang="en-US" sz="1500" dirty="0" err="1"/>
              <a:t>Distribuyó</a:t>
            </a:r>
            <a:r>
              <a:rPr lang="en-US" sz="1500" dirty="0"/>
              <a:t> </a:t>
            </a:r>
            <a:r>
              <a:rPr lang="en-US" sz="1500" dirty="0" err="1"/>
              <a:t>más</a:t>
            </a:r>
            <a:r>
              <a:rPr lang="en-US" sz="1500" dirty="0"/>
              <a:t> de:</a:t>
            </a:r>
          </a:p>
          <a:p>
            <a:pPr lvl="1">
              <a:spcAft>
                <a:spcPts val="600"/>
              </a:spcAft>
            </a:pPr>
            <a:r>
              <a:rPr lang="en-US" sz="1500" dirty="0"/>
              <a:t>199,000 kg de </a:t>
            </a:r>
            <a:r>
              <a:rPr lang="en-US" sz="1500" dirty="0" err="1"/>
              <a:t>semillas</a:t>
            </a:r>
            <a:r>
              <a:rPr lang="en-US" sz="1500" dirty="0"/>
              <a:t> </a:t>
            </a:r>
            <a:r>
              <a:rPr lang="en-US" sz="1500" dirty="0" err="1"/>
              <a:t>orgánicas</a:t>
            </a:r>
            <a:r>
              <a:rPr lang="en-US" sz="1500" dirty="0"/>
              <a:t>, </a:t>
            </a:r>
          </a:p>
          <a:p>
            <a:pPr lvl="1">
              <a:spcAft>
                <a:spcPts val="600"/>
              </a:spcAft>
            </a:pPr>
            <a:r>
              <a:rPr lang="en-US" sz="1500" dirty="0"/>
              <a:t>233,000 </a:t>
            </a:r>
            <a:r>
              <a:rPr lang="en-US" sz="1500" dirty="0" err="1"/>
              <a:t>materiales</a:t>
            </a:r>
            <a:r>
              <a:rPr lang="en-US" sz="1500" dirty="0"/>
              <a:t> de </a:t>
            </a:r>
            <a:r>
              <a:rPr lang="en-US" sz="1500" dirty="0" err="1"/>
              <a:t>siembra</a:t>
            </a:r>
            <a:r>
              <a:rPr lang="en-US" sz="1500" dirty="0"/>
              <a:t>, </a:t>
            </a:r>
          </a:p>
          <a:p>
            <a:pPr lvl="1">
              <a:spcAft>
                <a:spcPts val="600"/>
              </a:spcAft>
            </a:pPr>
            <a:r>
              <a:rPr lang="en-US" sz="1500" dirty="0"/>
              <a:t>1.1 MT de </a:t>
            </a:r>
            <a:r>
              <a:rPr lang="en-US" sz="1500" dirty="0" err="1"/>
              <a:t>fertilizantes</a:t>
            </a:r>
            <a:r>
              <a:rPr lang="en-US" sz="1500" dirty="0"/>
              <a:t> </a:t>
            </a:r>
            <a:r>
              <a:rPr lang="en-US" sz="1500" dirty="0" err="1"/>
              <a:t>orgánicos</a:t>
            </a:r>
            <a:r>
              <a:rPr lang="en-US" sz="1500" dirty="0"/>
              <a:t> </a:t>
            </a:r>
            <a:r>
              <a:rPr lang="en-US" sz="1500" dirty="0" err="1"/>
              <a:t>e.o</a:t>
            </a:r>
            <a:r>
              <a:rPr lang="en-US" sz="1500" dirty="0"/>
              <a:t>. </a:t>
            </a:r>
          </a:p>
          <a:p>
            <a:pPr lvl="1">
              <a:spcAft>
                <a:spcPts val="600"/>
              </a:spcAft>
            </a:pPr>
            <a:r>
              <a:rPr lang="en-US" sz="1500" dirty="0"/>
              <a:t>4.4 </a:t>
            </a:r>
            <a:r>
              <a:rPr lang="en-US" sz="1500" dirty="0" err="1"/>
              <a:t>milliones</a:t>
            </a:r>
            <a:r>
              <a:rPr lang="en-US" sz="1500" dirty="0"/>
              <a:t> de </a:t>
            </a:r>
            <a:r>
              <a:rPr lang="en-US" sz="1500" dirty="0" err="1"/>
              <a:t>agentes</a:t>
            </a:r>
            <a:r>
              <a:rPr lang="en-US" sz="1500" dirty="0"/>
              <a:t> de control </a:t>
            </a:r>
            <a:r>
              <a:rPr lang="en-US" sz="1500" dirty="0" err="1"/>
              <a:t>biológico</a:t>
            </a:r>
            <a:r>
              <a:rPr lang="en-US" sz="1500" dirty="0"/>
              <a:t>. </a:t>
            </a:r>
          </a:p>
          <a:p>
            <a:pPr>
              <a:spcAft>
                <a:spcPts val="600"/>
              </a:spcAft>
            </a:pPr>
            <a:r>
              <a:rPr lang="en-US" sz="1500" dirty="0" err="1"/>
              <a:t>Entregó</a:t>
            </a:r>
            <a:r>
              <a:rPr lang="en-US" sz="1500" dirty="0"/>
              <a:t> </a:t>
            </a:r>
            <a:r>
              <a:rPr lang="en-US" sz="1500" dirty="0" err="1"/>
              <a:t>lombrices</a:t>
            </a:r>
            <a:r>
              <a:rPr lang="en-US" sz="1500" dirty="0"/>
              <a:t> a miles de </a:t>
            </a:r>
            <a:r>
              <a:rPr lang="en-US" sz="1500" dirty="0" err="1"/>
              <a:t>fincas</a:t>
            </a:r>
            <a:r>
              <a:rPr lang="en-US" sz="1500" dirty="0"/>
              <a:t> para </a:t>
            </a:r>
            <a:r>
              <a:rPr lang="en-US" sz="1500" dirty="0" err="1"/>
              <a:t>producir</a:t>
            </a:r>
            <a:r>
              <a:rPr lang="en-US" sz="1500" dirty="0"/>
              <a:t> vermicompost </a:t>
            </a:r>
            <a:r>
              <a:rPr lang="en-US" sz="1500" dirty="0" err="1"/>
              <a:t>en</a:t>
            </a:r>
            <a:r>
              <a:rPr lang="en-US" sz="1500" dirty="0"/>
              <a:t> campo.</a:t>
            </a:r>
          </a:p>
          <a:p>
            <a:pPr>
              <a:spcAft>
                <a:spcPts val="600"/>
              </a:spcAft>
            </a:pPr>
            <a:r>
              <a:rPr lang="en-US" sz="1500" dirty="0" err="1"/>
              <a:t>Distribuyó</a:t>
            </a:r>
            <a:r>
              <a:rPr lang="en-US" sz="1500" dirty="0"/>
              <a:t> miles de </a:t>
            </a:r>
            <a:r>
              <a:rPr lang="en-US" sz="1500" dirty="0" err="1"/>
              <a:t>animales</a:t>
            </a:r>
            <a:r>
              <a:rPr lang="en-US" sz="1500" dirty="0"/>
              <a:t> </a:t>
            </a:r>
            <a:r>
              <a:rPr lang="en-US" sz="1500" dirty="0" err="1"/>
              <a:t>orgánicos</a:t>
            </a:r>
            <a:r>
              <a:rPr lang="en-US" sz="1500" dirty="0"/>
              <a:t>, </a:t>
            </a:r>
            <a:r>
              <a:rPr lang="en-US" sz="1500" dirty="0" err="1"/>
              <a:t>incluyendo</a:t>
            </a:r>
            <a:r>
              <a:rPr lang="en-US" sz="1500" dirty="0"/>
              <a:t> </a:t>
            </a:r>
            <a:r>
              <a:rPr lang="en-US" sz="1500" dirty="0" err="1"/>
              <a:t>alevines</a:t>
            </a:r>
            <a:r>
              <a:rPr lang="en-US" sz="1500" dirty="0"/>
              <a:t> </a:t>
            </a:r>
            <a:r>
              <a:rPr lang="en-US" sz="1500" dirty="0" err="1"/>
              <a:t>orgánicos</a:t>
            </a:r>
            <a:r>
              <a:rPr lang="en-US" sz="1500" dirty="0"/>
              <a:t> y </a:t>
            </a:r>
            <a:r>
              <a:rPr lang="en-US" sz="1500" dirty="0" err="1"/>
              <a:t>reproductores</a:t>
            </a:r>
            <a:r>
              <a:rPr lang="en-US" sz="1500" dirty="0"/>
              <a:t>.</a:t>
            </a:r>
          </a:p>
        </p:txBody>
      </p:sp>
      <p:sp>
        <p:nvSpPr>
          <p:cNvPr id="4" name="Slide Number Placeholder 3"/>
          <p:cNvSpPr>
            <a:spLocks noGrp="1"/>
          </p:cNvSpPr>
          <p:nvPr>
            <p:ph type="sldNum" sz="quarter" idx="4"/>
          </p:nvPr>
        </p:nvSpPr>
        <p:spPr/>
        <p:txBody>
          <a:bodyPr/>
          <a:lstStyle/>
          <a:p>
            <a:fld id="{5D5447A0-53F5-A642-8614-F3F890D89D69}" type="slidenum">
              <a:rPr lang="en-US" smtClean="0"/>
              <a:pPr/>
              <a:t>27</a:t>
            </a:fld>
            <a:endParaRPr lang="en-US" dirty="0"/>
          </a:p>
        </p:txBody>
      </p:sp>
      <p:pic>
        <p:nvPicPr>
          <p:cNvPr id="5" name="Content Placeholder 3"/>
          <p:cNvPicPr>
            <a:picLocks noChangeAspect="1"/>
          </p:cNvPicPr>
          <p:nvPr/>
        </p:nvPicPr>
        <p:blipFill>
          <a:blip r:embed="rId3"/>
          <a:srcRect t="12417" b="12417"/>
          <a:stretch>
            <a:fillRect/>
          </a:stretch>
        </p:blipFill>
        <p:spPr>
          <a:xfrm>
            <a:off x="5319888" y="1203750"/>
            <a:ext cx="3683001" cy="2062901"/>
          </a:xfrm>
          <a:prstGeom prst="rect">
            <a:avLst/>
          </a:prstGeom>
        </p:spPr>
      </p:pic>
      <p:sp>
        <p:nvSpPr>
          <p:cNvPr id="6" name="Content Placeholder 3"/>
          <p:cNvSpPr txBox="1">
            <a:spLocks/>
          </p:cNvSpPr>
          <p:nvPr/>
        </p:nvSpPr>
        <p:spPr>
          <a:xfrm>
            <a:off x="977900" y="1430303"/>
            <a:ext cx="4246033" cy="80489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600" i="1" dirty="0" err="1">
                <a:cs typeface="Arial"/>
              </a:rPr>
              <a:t>Instalación</a:t>
            </a:r>
            <a:r>
              <a:rPr lang="en-US" sz="1600" i="1" dirty="0">
                <a:cs typeface="Arial"/>
              </a:rPr>
              <a:t> de vermicompost </a:t>
            </a:r>
            <a:r>
              <a:rPr lang="en-US" sz="1600" i="1" dirty="0" err="1">
                <a:cs typeface="Arial"/>
              </a:rPr>
              <a:t>construida</a:t>
            </a:r>
            <a:r>
              <a:rPr lang="en-US" sz="1600" i="1" dirty="0">
                <a:cs typeface="Arial"/>
              </a:rPr>
              <a:t> por una de las </a:t>
            </a:r>
            <a:r>
              <a:rPr lang="en-US" sz="1600" i="1" dirty="0" err="1">
                <a:cs typeface="Arial"/>
              </a:rPr>
              <a:t>unidades</a:t>
            </a:r>
            <a:r>
              <a:rPr lang="en-US" sz="1600" i="1" dirty="0">
                <a:cs typeface="Arial"/>
              </a:rPr>
              <a:t> de </a:t>
            </a:r>
            <a:r>
              <a:rPr lang="en-US" sz="1600" i="1" dirty="0" err="1">
                <a:cs typeface="Arial"/>
              </a:rPr>
              <a:t>gobierno</a:t>
            </a:r>
            <a:r>
              <a:rPr lang="en-US" sz="1600" i="1" dirty="0">
                <a:cs typeface="Arial"/>
              </a:rPr>
              <a:t> local</a:t>
            </a:r>
          </a:p>
        </p:txBody>
      </p:sp>
    </p:spTree>
    <p:extLst>
      <p:ext uri="{BB962C8B-B14F-4D97-AF65-F5344CB8AC3E}">
        <p14:creationId xmlns:p14="http://schemas.microsoft.com/office/powerpoint/2010/main" val="1791382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254807" cy="1143000"/>
          </a:xfrm>
        </p:spPr>
        <p:txBody>
          <a:bodyPr/>
          <a:lstStyle/>
          <a:p>
            <a:r>
              <a:rPr lang="en-US" sz="3000" dirty="0" err="1"/>
              <a:t>Manejo</a:t>
            </a:r>
            <a:r>
              <a:rPr lang="en-US" sz="3000" dirty="0"/>
              <a:t> </a:t>
            </a:r>
            <a:r>
              <a:rPr lang="en-US" sz="3000" dirty="0" err="1"/>
              <a:t>orgánico</a:t>
            </a:r>
            <a:r>
              <a:rPr lang="en-US" sz="3000" dirty="0"/>
              <a:t> </a:t>
            </a:r>
            <a:r>
              <a:rPr lang="en-US" sz="3000" dirty="0" err="1"/>
              <a:t>en</a:t>
            </a:r>
            <a:r>
              <a:rPr lang="en-US" sz="3000" dirty="0"/>
              <a:t> </a:t>
            </a:r>
            <a:r>
              <a:rPr lang="en-US" sz="3000" dirty="0" err="1"/>
              <a:t>áreas</a:t>
            </a:r>
            <a:r>
              <a:rPr lang="en-US" sz="3000" dirty="0"/>
              <a:t> </a:t>
            </a:r>
            <a:r>
              <a:rPr lang="en-US" sz="3000" dirty="0" err="1"/>
              <a:t>públicas</a:t>
            </a:r>
            <a:r>
              <a:rPr lang="en-US" sz="3000" dirty="0"/>
              <a:t>(1) </a:t>
            </a:r>
          </a:p>
        </p:txBody>
      </p:sp>
      <p:sp>
        <p:nvSpPr>
          <p:cNvPr id="4" name="Slide Number Placeholder 3"/>
          <p:cNvSpPr>
            <a:spLocks noGrp="1"/>
          </p:cNvSpPr>
          <p:nvPr>
            <p:ph type="sldNum" sz="quarter" idx="4"/>
          </p:nvPr>
        </p:nvSpPr>
        <p:spPr/>
        <p:txBody>
          <a:bodyPr/>
          <a:lstStyle/>
          <a:p>
            <a:fld id="{5D5447A0-53F5-A642-8614-F3F890D89D69}" type="slidenum">
              <a:rPr lang="en-US" smtClean="0"/>
              <a:pPr/>
              <a:t>28</a:t>
            </a:fld>
            <a:endParaRPr lang="en-US" dirty="0"/>
          </a:p>
        </p:txBody>
      </p:sp>
      <p:pic>
        <p:nvPicPr>
          <p:cNvPr id="8" name="Content Placeholder 5" descr="Screen Shot 2016-10-10 at 15.10.37.png"/>
          <p:cNvPicPr>
            <a:picLocks noChangeAspect="1"/>
          </p:cNvPicPr>
          <p:nvPr/>
        </p:nvPicPr>
        <p:blipFill>
          <a:blip r:embed="rId2">
            <a:extLst>
              <a:ext uri="{28A0092B-C50C-407E-A947-70E740481C1C}">
                <a14:useLocalDpi xmlns:a14="http://schemas.microsoft.com/office/drawing/2010/main" val="0"/>
              </a:ext>
            </a:extLst>
          </a:blip>
          <a:srcRect l="20328" r="20328"/>
          <a:stretch>
            <a:fillRect/>
          </a:stretch>
        </p:blipFill>
        <p:spPr>
          <a:xfrm>
            <a:off x="4466012" y="1440970"/>
            <a:ext cx="4677987" cy="2620208"/>
          </a:xfrm>
          <a:prstGeom prst="rect">
            <a:avLst/>
          </a:prstGeom>
        </p:spPr>
      </p:pic>
      <p:pic>
        <p:nvPicPr>
          <p:cNvPr id="9" name="Picture 8" descr="Screen Shot 2016-10-10 at 15.09.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1690"/>
            <a:ext cx="6067778" cy="2396310"/>
          </a:xfrm>
          <a:prstGeom prst="rect">
            <a:avLst/>
          </a:prstGeom>
        </p:spPr>
      </p:pic>
      <p:sp>
        <p:nvSpPr>
          <p:cNvPr id="10" name="Content Placeholder 3"/>
          <p:cNvSpPr txBox="1">
            <a:spLocks/>
          </p:cNvSpPr>
          <p:nvPr/>
        </p:nvSpPr>
        <p:spPr>
          <a:xfrm>
            <a:off x="165888" y="2034582"/>
            <a:ext cx="4300124" cy="1335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i="1" dirty="0">
                <a:cs typeface="Arial"/>
              </a:rPr>
              <a:t>La ciudad de Münster, </a:t>
            </a:r>
            <a:r>
              <a:rPr lang="en-US" sz="1800" i="1" dirty="0" err="1">
                <a:cs typeface="Arial"/>
              </a:rPr>
              <a:t>Alemania</a:t>
            </a:r>
            <a:r>
              <a:rPr lang="en-US" sz="1800" i="1" dirty="0">
                <a:cs typeface="Arial"/>
              </a:rPr>
              <a:t>: ha </a:t>
            </a:r>
            <a:r>
              <a:rPr lang="en-US" sz="1800" i="1" dirty="0" err="1">
                <a:cs typeface="Arial"/>
              </a:rPr>
              <a:t>venido</a:t>
            </a:r>
            <a:r>
              <a:rPr lang="en-US" sz="1800" i="1" dirty="0">
                <a:cs typeface="Arial"/>
              </a:rPr>
              <a:t> </a:t>
            </a:r>
            <a:r>
              <a:rPr lang="en-US" sz="1800" i="1" dirty="0" err="1">
                <a:cs typeface="Arial"/>
              </a:rPr>
              <a:t>deteniendo</a:t>
            </a:r>
            <a:r>
              <a:rPr lang="en-US" sz="1800" i="1" dirty="0">
                <a:cs typeface="Arial"/>
              </a:rPr>
              <a:t> el </a:t>
            </a:r>
            <a:r>
              <a:rPr lang="en-US" sz="1800" i="1" dirty="0" err="1">
                <a:cs typeface="Arial"/>
              </a:rPr>
              <a:t>uso</a:t>
            </a:r>
            <a:r>
              <a:rPr lang="en-US" sz="1800" i="1" dirty="0">
                <a:cs typeface="Arial"/>
              </a:rPr>
              <a:t> de </a:t>
            </a:r>
            <a:r>
              <a:rPr lang="en-US" sz="1800" i="1" dirty="0" err="1">
                <a:cs typeface="Arial"/>
              </a:rPr>
              <a:t>pesticidas</a:t>
            </a:r>
            <a:r>
              <a:rPr lang="en-US" sz="1800" i="1" dirty="0">
                <a:cs typeface="Arial"/>
              </a:rPr>
              <a:t> </a:t>
            </a:r>
            <a:r>
              <a:rPr lang="en-US" sz="1800" i="1" dirty="0" err="1">
                <a:cs typeface="Arial"/>
              </a:rPr>
              <a:t>sintéticos</a:t>
            </a:r>
            <a:r>
              <a:rPr lang="en-US" sz="1800" i="1" dirty="0">
                <a:cs typeface="Arial"/>
              </a:rPr>
              <a:t> </a:t>
            </a:r>
            <a:r>
              <a:rPr lang="en-US" sz="1800" i="1" dirty="0" err="1">
                <a:cs typeface="Arial"/>
              </a:rPr>
              <a:t>en</a:t>
            </a:r>
            <a:r>
              <a:rPr lang="en-US" sz="1800" i="1" dirty="0">
                <a:cs typeface="Arial"/>
              </a:rPr>
              <a:t> </a:t>
            </a:r>
            <a:r>
              <a:rPr lang="en-US" sz="1800" i="1" dirty="0" err="1">
                <a:cs typeface="Arial"/>
              </a:rPr>
              <a:t>áreas</a:t>
            </a:r>
            <a:r>
              <a:rPr lang="en-US" sz="1800" i="1" dirty="0">
                <a:cs typeface="Arial"/>
              </a:rPr>
              <a:t> </a:t>
            </a:r>
            <a:r>
              <a:rPr lang="en-US" sz="1800" i="1" dirty="0" err="1">
                <a:cs typeface="Arial"/>
              </a:rPr>
              <a:t>verdes</a:t>
            </a:r>
            <a:r>
              <a:rPr lang="en-US" sz="1800" i="1" dirty="0">
                <a:cs typeface="Arial"/>
              </a:rPr>
              <a:t> </a:t>
            </a:r>
            <a:r>
              <a:rPr lang="en-US" sz="1800" i="1" dirty="0" err="1">
                <a:cs typeface="Arial"/>
              </a:rPr>
              <a:t>públicas</a:t>
            </a:r>
            <a:r>
              <a:rPr lang="en-US" sz="1800" i="1" dirty="0">
                <a:cs typeface="Arial"/>
              </a:rPr>
              <a:t> </a:t>
            </a:r>
            <a:r>
              <a:rPr lang="en-US" sz="1800" i="1" dirty="0" err="1">
                <a:cs typeface="Arial"/>
              </a:rPr>
              <a:t>desde</a:t>
            </a:r>
            <a:r>
              <a:rPr lang="en-US" sz="1800" i="1" dirty="0">
                <a:cs typeface="Arial"/>
              </a:rPr>
              <a:t> 1989</a:t>
            </a:r>
          </a:p>
        </p:txBody>
      </p:sp>
    </p:spTree>
    <p:extLst>
      <p:ext uri="{BB962C8B-B14F-4D97-AF65-F5344CB8AC3E}">
        <p14:creationId xmlns:p14="http://schemas.microsoft.com/office/powerpoint/2010/main" val="3759985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27807" cy="1143000"/>
          </a:xfrm>
        </p:spPr>
        <p:txBody>
          <a:bodyPr/>
          <a:lstStyle/>
          <a:p>
            <a:r>
              <a:rPr lang="en-US" sz="3000" dirty="0" err="1"/>
              <a:t>Manejo</a:t>
            </a:r>
            <a:r>
              <a:rPr lang="en-US" sz="3000" dirty="0"/>
              <a:t> </a:t>
            </a:r>
            <a:r>
              <a:rPr lang="en-US" sz="3000" dirty="0" err="1"/>
              <a:t>orgánico</a:t>
            </a:r>
            <a:r>
              <a:rPr lang="en-US" sz="3000" dirty="0"/>
              <a:t> </a:t>
            </a:r>
            <a:r>
              <a:rPr lang="en-US" sz="3000" dirty="0" err="1"/>
              <a:t>en</a:t>
            </a:r>
            <a:r>
              <a:rPr lang="en-US" sz="3000" dirty="0"/>
              <a:t> </a:t>
            </a:r>
            <a:r>
              <a:rPr lang="en-US" sz="3000" dirty="0" err="1"/>
              <a:t>áreas</a:t>
            </a:r>
            <a:r>
              <a:rPr lang="en-US" sz="3000" dirty="0"/>
              <a:t> </a:t>
            </a:r>
            <a:r>
              <a:rPr lang="en-US" sz="3000" dirty="0" err="1"/>
              <a:t>públicas</a:t>
            </a:r>
            <a:r>
              <a:rPr lang="en-US" sz="3000" dirty="0"/>
              <a:t>(2)</a:t>
            </a:r>
          </a:p>
        </p:txBody>
      </p:sp>
      <p:sp>
        <p:nvSpPr>
          <p:cNvPr id="4" name="Slide Number Placeholder 3"/>
          <p:cNvSpPr>
            <a:spLocks noGrp="1"/>
          </p:cNvSpPr>
          <p:nvPr>
            <p:ph type="sldNum" sz="quarter" idx="4"/>
          </p:nvPr>
        </p:nvSpPr>
        <p:spPr/>
        <p:txBody>
          <a:bodyPr/>
          <a:lstStyle/>
          <a:p>
            <a:fld id="{5D5447A0-53F5-A642-8614-F3F890D89D69}" type="slidenum">
              <a:rPr lang="en-US" smtClean="0"/>
              <a:pPr/>
              <a:t>29</a:t>
            </a:fld>
            <a:endParaRPr lang="en-US" dirty="0"/>
          </a:p>
        </p:txBody>
      </p:sp>
      <p:sp>
        <p:nvSpPr>
          <p:cNvPr id="11" name="Content Placeholder 3"/>
          <p:cNvSpPr txBox="1">
            <a:spLocks/>
          </p:cNvSpPr>
          <p:nvPr/>
        </p:nvSpPr>
        <p:spPr>
          <a:xfrm>
            <a:off x="193793" y="2611801"/>
            <a:ext cx="3898430" cy="1828496"/>
          </a:xfrm>
          <a:prstGeom prst="rect">
            <a:avLst/>
          </a:prstGeom>
        </p:spPr>
        <p:txBody>
          <a:bodyPr vert="horz" lIns="91440" tIns="45720" rIns="91440" bIns="45720" rtlCol="0">
            <a:normAutofit/>
          </a:bodyPr>
          <a:lstStyle>
            <a:defPPr>
              <a:defRPr lang="en-US"/>
            </a:defPPr>
            <a:lvl1pPr indent="0">
              <a:spcBef>
                <a:spcPct val="20000"/>
              </a:spcBef>
              <a:buFont typeface="Arial"/>
              <a:buNone/>
              <a:defRPr sz="2000" i="1">
                <a:solidFill>
                  <a:schemeClr val="tx2"/>
                </a:solidFill>
                <a:latin typeface="Arial"/>
                <a:cs typeface="Arial"/>
              </a:defRPr>
            </a:lvl1pPr>
            <a:lvl2pPr marL="742950" indent="-285750">
              <a:spcBef>
                <a:spcPct val="20000"/>
              </a:spcBef>
              <a:buFont typeface="Arial"/>
              <a:buChar char="–"/>
              <a:defRPr sz="2600">
                <a:solidFill>
                  <a:schemeClr val="tx2"/>
                </a:solidFill>
              </a:defRPr>
            </a:lvl2pPr>
            <a:lvl3pPr marL="1143000" indent="-228600">
              <a:spcBef>
                <a:spcPct val="20000"/>
              </a:spcBef>
              <a:buFont typeface="Arial"/>
              <a:buChar char="•"/>
              <a:defRPr sz="2600">
                <a:solidFill>
                  <a:schemeClr val="tx2"/>
                </a:solidFill>
              </a:defRPr>
            </a:lvl3pPr>
            <a:lvl4pPr marL="1600200" indent="-228600">
              <a:spcBef>
                <a:spcPct val="20000"/>
              </a:spcBef>
              <a:buFont typeface="Arial"/>
              <a:buChar char="–"/>
              <a:defRPr sz="2600">
                <a:solidFill>
                  <a:schemeClr val="tx2"/>
                </a:solidFill>
              </a:defRPr>
            </a:lvl4pPr>
            <a:lvl5pPr marL="2057400" indent="-228600">
              <a:spcBef>
                <a:spcPct val="20000"/>
              </a:spcBef>
              <a:buFont typeface="Arial"/>
              <a:buChar char="»"/>
              <a:defRPr sz="2600">
                <a:solidFill>
                  <a:schemeClr val="tx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600" i="0" dirty="0">
                <a:solidFill>
                  <a:schemeClr val="tx1"/>
                </a:solidFill>
                <a:latin typeface="+mn-lt"/>
              </a:rPr>
              <a:t>El </a:t>
            </a:r>
            <a:r>
              <a:rPr lang="en-US" sz="1600" i="0" dirty="0" err="1">
                <a:solidFill>
                  <a:schemeClr val="tx1"/>
                </a:solidFill>
                <a:latin typeface="+mn-lt"/>
              </a:rPr>
              <a:t>gobierno</a:t>
            </a:r>
            <a:r>
              <a:rPr lang="en-US" sz="1600" i="0" dirty="0">
                <a:solidFill>
                  <a:schemeClr val="tx1"/>
                </a:solidFill>
                <a:latin typeface="+mn-lt"/>
              </a:rPr>
              <a:t> </a:t>
            </a:r>
            <a:r>
              <a:rPr lang="en-US" sz="1600" i="0" dirty="0" err="1">
                <a:solidFill>
                  <a:schemeClr val="tx1"/>
                </a:solidFill>
                <a:latin typeface="+mn-lt"/>
              </a:rPr>
              <a:t>francés</a:t>
            </a:r>
            <a:r>
              <a:rPr lang="en-US" sz="1600" i="0" dirty="0">
                <a:solidFill>
                  <a:schemeClr val="tx1"/>
                </a:solidFill>
                <a:latin typeface="+mn-lt"/>
              </a:rPr>
              <a:t> </a:t>
            </a:r>
            <a:r>
              <a:rPr lang="en-US" sz="1600" i="0" dirty="0" err="1">
                <a:solidFill>
                  <a:schemeClr val="tx1"/>
                </a:solidFill>
                <a:latin typeface="+mn-lt"/>
              </a:rPr>
              <a:t>aprobó</a:t>
            </a:r>
            <a:r>
              <a:rPr lang="en-US" sz="1600" i="0" dirty="0">
                <a:solidFill>
                  <a:schemeClr val="tx1"/>
                </a:solidFill>
                <a:latin typeface="+mn-lt"/>
              </a:rPr>
              <a:t> una ley que </a:t>
            </a:r>
            <a:r>
              <a:rPr lang="en-US" sz="1600" i="0" dirty="0" err="1">
                <a:solidFill>
                  <a:schemeClr val="tx1"/>
                </a:solidFill>
                <a:latin typeface="+mn-lt"/>
              </a:rPr>
              <a:t>entrará</a:t>
            </a:r>
            <a:r>
              <a:rPr lang="en-US" sz="1600" i="0" dirty="0">
                <a:solidFill>
                  <a:schemeClr val="tx1"/>
                </a:solidFill>
                <a:latin typeface="+mn-lt"/>
              </a:rPr>
              <a:t> </a:t>
            </a:r>
            <a:r>
              <a:rPr lang="en-US" sz="1600" i="0" dirty="0" err="1">
                <a:solidFill>
                  <a:schemeClr val="tx1"/>
                </a:solidFill>
                <a:latin typeface="+mn-lt"/>
              </a:rPr>
              <a:t>en</a:t>
            </a:r>
            <a:r>
              <a:rPr lang="en-US" sz="1600" i="0" dirty="0">
                <a:solidFill>
                  <a:schemeClr val="tx1"/>
                </a:solidFill>
                <a:latin typeface="+mn-lt"/>
              </a:rPr>
              <a:t> </a:t>
            </a:r>
            <a:r>
              <a:rPr lang="en-US" sz="1600" i="0" dirty="0" err="1">
                <a:solidFill>
                  <a:schemeClr val="tx1"/>
                </a:solidFill>
                <a:latin typeface="+mn-lt"/>
              </a:rPr>
              <a:t>vingor</a:t>
            </a:r>
            <a:r>
              <a:rPr lang="en-US" sz="1600" i="0" dirty="0">
                <a:solidFill>
                  <a:schemeClr val="tx1"/>
                </a:solidFill>
                <a:latin typeface="+mn-lt"/>
              </a:rPr>
              <a:t> </a:t>
            </a:r>
            <a:r>
              <a:rPr lang="en-US" sz="1600" i="0" dirty="0" err="1">
                <a:solidFill>
                  <a:schemeClr val="tx1"/>
                </a:solidFill>
                <a:latin typeface="+mn-lt"/>
              </a:rPr>
              <a:t>en</a:t>
            </a:r>
            <a:r>
              <a:rPr lang="en-US" sz="1600" i="0" dirty="0">
                <a:solidFill>
                  <a:schemeClr val="tx1"/>
                </a:solidFill>
                <a:latin typeface="+mn-lt"/>
              </a:rPr>
              <a:t> 2020 que </a:t>
            </a:r>
            <a:r>
              <a:rPr lang="en-US" sz="1600" i="0" dirty="0" err="1">
                <a:solidFill>
                  <a:schemeClr val="tx1"/>
                </a:solidFill>
                <a:latin typeface="+mn-lt"/>
              </a:rPr>
              <a:t>prohíbe</a:t>
            </a:r>
            <a:r>
              <a:rPr lang="en-US" sz="1600" i="0" dirty="0">
                <a:solidFill>
                  <a:schemeClr val="tx1"/>
                </a:solidFill>
                <a:latin typeface="+mn-lt"/>
              </a:rPr>
              <a:t> el </a:t>
            </a:r>
            <a:r>
              <a:rPr lang="en-US" sz="1600" i="0" dirty="0" err="1">
                <a:solidFill>
                  <a:schemeClr val="tx1"/>
                </a:solidFill>
                <a:latin typeface="+mn-lt"/>
              </a:rPr>
              <a:t>uso</a:t>
            </a:r>
            <a:r>
              <a:rPr lang="en-US" sz="1600" i="0" dirty="0">
                <a:solidFill>
                  <a:schemeClr val="tx1"/>
                </a:solidFill>
                <a:latin typeface="+mn-lt"/>
              </a:rPr>
              <a:t> de </a:t>
            </a:r>
            <a:r>
              <a:rPr lang="en-US" sz="1600" i="0" dirty="0" err="1">
                <a:solidFill>
                  <a:schemeClr val="tx1"/>
                </a:solidFill>
                <a:latin typeface="+mn-lt"/>
              </a:rPr>
              <a:t>pesticidas</a:t>
            </a:r>
            <a:r>
              <a:rPr lang="en-US" sz="1600" i="0" dirty="0">
                <a:solidFill>
                  <a:schemeClr val="tx1"/>
                </a:solidFill>
                <a:latin typeface="+mn-lt"/>
              </a:rPr>
              <a:t> </a:t>
            </a:r>
            <a:r>
              <a:rPr lang="en-US" sz="1600" i="0" dirty="0" err="1">
                <a:solidFill>
                  <a:schemeClr val="tx1"/>
                </a:solidFill>
                <a:latin typeface="+mn-lt"/>
              </a:rPr>
              <a:t>agrícolas</a:t>
            </a:r>
            <a:r>
              <a:rPr lang="en-US" sz="1600" i="0" dirty="0">
                <a:solidFill>
                  <a:schemeClr val="tx1"/>
                </a:solidFill>
                <a:latin typeface="+mn-lt"/>
              </a:rPr>
              <a:t> </a:t>
            </a:r>
            <a:r>
              <a:rPr lang="en-US" sz="1600" i="0" dirty="0" err="1">
                <a:solidFill>
                  <a:schemeClr val="tx1"/>
                </a:solidFill>
                <a:latin typeface="+mn-lt"/>
              </a:rPr>
              <a:t>en</a:t>
            </a:r>
            <a:r>
              <a:rPr lang="en-US" sz="1600" i="0" dirty="0">
                <a:solidFill>
                  <a:schemeClr val="tx1"/>
                </a:solidFill>
                <a:latin typeface="+mn-lt"/>
              </a:rPr>
              <a:t> </a:t>
            </a:r>
            <a:r>
              <a:rPr lang="en-US" sz="1600" i="0" dirty="0" err="1">
                <a:solidFill>
                  <a:schemeClr val="tx1"/>
                </a:solidFill>
                <a:latin typeface="+mn-lt"/>
              </a:rPr>
              <a:t>todos</a:t>
            </a:r>
            <a:r>
              <a:rPr lang="en-US" sz="1600" i="0" dirty="0">
                <a:solidFill>
                  <a:schemeClr val="tx1"/>
                </a:solidFill>
                <a:latin typeface="+mn-lt"/>
              </a:rPr>
              <a:t> los </a:t>
            </a:r>
            <a:r>
              <a:rPr lang="en-US" sz="1600" i="0" dirty="0" err="1">
                <a:solidFill>
                  <a:schemeClr val="tx1"/>
                </a:solidFill>
                <a:latin typeface="+mn-lt"/>
              </a:rPr>
              <a:t>departamentos</a:t>
            </a:r>
            <a:r>
              <a:rPr lang="en-US" sz="1600" i="0" dirty="0">
                <a:solidFill>
                  <a:schemeClr val="tx1"/>
                </a:solidFill>
                <a:latin typeface="+mn-lt"/>
              </a:rPr>
              <a:t> (salvo </a:t>
            </a:r>
            <a:r>
              <a:rPr lang="en-US" sz="1600" i="0" dirty="0" err="1">
                <a:solidFill>
                  <a:schemeClr val="tx1"/>
                </a:solidFill>
                <a:latin typeface="+mn-lt"/>
              </a:rPr>
              <a:t>en</a:t>
            </a:r>
            <a:r>
              <a:rPr lang="en-US" sz="1600" i="0" dirty="0">
                <a:solidFill>
                  <a:schemeClr val="tx1"/>
                </a:solidFill>
                <a:latin typeface="+mn-lt"/>
              </a:rPr>
              <a:t> </a:t>
            </a:r>
            <a:r>
              <a:rPr lang="en-US" sz="1600" i="0" dirty="0" err="1">
                <a:solidFill>
                  <a:schemeClr val="tx1"/>
                </a:solidFill>
                <a:latin typeface="+mn-lt"/>
              </a:rPr>
              <a:t>vías</a:t>
            </a:r>
            <a:r>
              <a:rPr lang="en-US" sz="1600" i="0" dirty="0">
                <a:solidFill>
                  <a:schemeClr val="tx1"/>
                </a:solidFill>
                <a:latin typeface="+mn-lt"/>
              </a:rPr>
              <a:t> de </a:t>
            </a:r>
            <a:r>
              <a:rPr lang="en-US" sz="1600" i="0" dirty="0" err="1">
                <a:solidFill>
                  <a:schemeClr val="tx1"/>
                </a:solidFill>
                <a:latin typeface="+mn-lt"/>
              </a:rPr>
              <a:t>tren</a:t>
            </a:r>
            <a:r>
              <a:rPr lang="en-US" sz="1600" i="0" dirty="0">
                <a:solidFill>
                  <a:schemeClr val="tx1"/>
                </a:solidFill>
                <a:latin typeface="+mn-lt"/>
              </a:rPr>
              <a:t>, </a:t>
            </a:r>
            <a:r>
              <a:rPr lang="en-US" sz="1600" i="0" dirty="0" err="1">
                <a:solidFill>
                  <a:schemeClr val="tx1"/>
                </a:solidFill>
                <a:latin typeface="+mn-lt"/>
              </a:rPr>
              <a:t>carreteras</a:t>
            </a:r>
            <a:r>
              <a:rPr lang="en-US" sz="1600" i="0" dirty="0">
                <a:solidFill>
                  <a:schemeClr val="tx1"/>
                </a:solidFill>
                <a:latin typeface="+mn-lt"/>
              </a:rPr>
              <a:t> y </a:t>
            </a:r>
            <a:r>
              <a:rPr lang="en-US" sz="1600" i="0" dirty="0" err="1">
                <a:solidFill>
                  <a:schemeClr val="tx1"/>
                </a:solidFill>
                <a:latin typeface="+mn-lt"/>
              </a:rPr>
              <a:t>aeropuertos</a:t>
            </a:r>
            <a:r>
              <a:rPr lang="en-US" sz="1600" i="0" dirty="0">
                <a:solidFill>
                  <a:schemeClr val="tx1"/>
                </a:solidFill>
                <a:latin typeface="+mn-lt"/>
              </a:rPr>
              <a:t>)</a:t>
            </a:r>
          </a:p>
          <a:p>
            <a:endParaRPr lang="en-US" sz="1600" i="0" dirty="0">
              <a:solidFill>
                <a:schemeClr val="tx1"/>
              </a:solidFill>
              <a:latin typeface="+mn-lt"/>
            </a:endParaRPr>
          </a:p>
        </p:txBody>
      </p:sp>
      <p:sp>
        <p:nvSpPr>
          <p:cNvPr id="12" name="Content Placeholder 2"/>
          <p:cNvSpPr txBox="1">
            <a:spLocks/>
          </p:cNvSpPr>
          <p:nvPr/>
        </p:nvSpPr>
        <p:spPr>
          <a:xfrm>
            <a:off x="1002360" y="1317578"/>
            <a:ext cx="5521207" cy="149319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cs typeface="Arial"/>
              </a:rPr>
              <a:t>La ciudad de </a:t>
            </a:r>
            <a:r>
              <a:rPr lang="en-US" sz="1600" dirty="0" err="1">
                <a:cs typeface="Arial"/>
              </a:rPr>
              <a:t>Versalles</a:t>
            </a:r>
            <a:r>
              <a:rPr lang="en-US" sz="1600" dirty="0">
                <a:cs typeface="Arial"/>
              </a:rPr>
              <a:t>, Francia: 86 ha de </a:t>
            </a:r>
            <a:r>
              <a:rPr lang="en-US" sz="1600" dirty="0" err="1">
                <a:cs typeface="Arial"/>
              </a:rPr>
              <a:t>áreas</a:t>
            </a:r>
            <a:r>
              <a:rPr lang="en-US" sz="1600" dirty="0">
                <a:cs typeface="Arial"/>
              </a:rPr>
              <a:t> </a:t>
            </a:r>
            <a:r>
              <a:rPr lang="en-US" sz="1600" dirty="0" err="1">
                <a:cs typeface="Arial"/>
              </a:rPr>
              <a:t>verdes</a:t>
            </a:r>
            <a:r>
              <a:rPr lang="en-US" sz="1600" dirty="0">
                <a:cs typeface="Arial"/>
              </a:rPr>
              <a:t>, </a:t>
            </a:r>
            <a:r>
              <a:rPr lang="en-US" sz="1600" dirty="0" err="1">
                <a:cs typeface="Arial"/>
              </a:rPr>
              <a:t>incluyendo</a:t>
            </a:r>
            <a:r>
              <a:rPr lang="en-US" sz="1600" dirty="0">
                <a:cs typeface="Arial"/>
              </a:rPr>
              <a:t> </a:t>
            </a:r>
            <a:r>
              <a:rPr lang="en-US" sz="1600" dirty="0" err="1">
                <a:cs typeface="Arial"/>
              </a:rPr>
              <a:t>jardines</a:t>
            </a:r>
            <a:r>
              <a:rPr lang="en-US" sz="1600" dirty="0">
                <a:cs typeface="Arial"/>
              </a:rPr>
              <a:t>, </a:t>
            </a:r>
            <a:r>
              <a:rPr lang="en-US" sz="1600" dirty="0" err="1">
                <a:cs typeface="Arial"/>
              </a:rPr>
              <a:t>céspedes</a:t>
            </a:r>
            <a:r>
              <a:rPr lang="en-US" sz="1600" dirty="0">
                <a:cs typeface="Arial"/>
              </a:rPr>
              <a:t>, </a:t>
            </a:r>
            <a:r>
              <a:rPr lang="en-US" sz="1600" dirty="0" err="1">
                <a:cs typeface="Arial"/>
              </a:rPr>
              <a:t>cementerios</a:t>
            </a:r>
            <a:r>
              <a:rPr lang="en-US" sz="1600" dirty="0">
                <a:cs typeface="Arial"/>
              </a:rPr>
              <a:t> y </a:t>
            </a:r>
            <a:r>
              <a:rPr lang="en-US" sz="1600" dirty="0" err="1">
                <a:cs typeface="Arial"/>
              </a:rPr>
              <a:t>caminos</a:t>
            </a:r>
            <a:r>
              <a:rPr lang="en-US" sz="1600" dirty="0">
                <a:cs typeface="Arial"/>
              </a:rPr>
              <a:t>. </a:t>
            </a:r>
            <a:r>
              <a:rPr lang="en-US" sz="1600" dirty="0" err="1">
                <a:cs typeface="Arial"/>
              </a:rPr>
              <a:t>Políticas</a:t>
            </a:r>
            <a:r>
              <a:rPr lang="en-US" sz="1600" dirty="0">
                <a:cs typeface="Arial"/>
              </a:rPr>
              <a:t> de “cero </a:t>
            </a:r>
            <a:r>
              <a:rPr lang="en-US" sz="1600" dirty="0" err="1">
                <a:cs typeface="Arial"/>
              </a:rPr>
              <a:t>pesticidas</a:t>
            </a:r>
            <a:r>
              <a:rPr lang="en-US" sz="1600" dirty="0">
                <a:cs typeface="Arial"/>
              </a:rPr>
              <a:t>” </a:t>
            </a:r>
            <a:r>
              <a:rPr lang="en-US" sz="1600" dirty="0" err="1">
                <a:cs typeface="Arial"/>
              </a:rPr>
              <a:t>adoptadas</a:t>
            </a:r>
            <a:r>
              <a:rPr lang="en-US" sz="1600" dirty="0">
                <a:cs typeface="Arial"/>
              </a:rPr>
              <a:t> </a:t>
            </a:r>
            <a:r>
              <a:rPr lang="en-US" sz="1600" dirty="0" err="1">
                <a:cs typeface="Arial"/>
              </a:rPr>
              <a:t>progresivamente</a:t>
            </a:r>
            <a:r>
              <a:rPr lang="en-US" sz="1600" dirty="0">
                <a:cs typeface="Arial"/>
              </a:rPr>
              <a:t> entre 2002-2009. </a:t>
            </a:r>
          </a:p>
        </p:txBody>
      </p:sp>
      <p:pic>
        <p:nvPicPr>
          <p:cNvPr id="13" name="Picture 12" descr="Screen Shot 2016-10-10 at 16.0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967" y="1317578"/>
            <a:ext cx="2595033" cy="3421706"/>
          </a:xfrm>
          <a:prstGeom prst="rect">
            <a:avLst/>
          </a:prstGeom>
        </p:spPr>
      </p:pic>
      <p:pic>
        <p:nvPicPr>
          <p:cNvPr id="14" name="Picture 13" descr="Screen Shot 2016-10-10 at 16.0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246" y="3492301"/>
            <a:ext cx="5082754" cy="3365700"/>
          </a:xfrm>
          <a:prstGeom prst="rect">
            <a:avLst/>
          </a:prstGeom>
        </p:spPr>
      </p:pic>
      <p:pic>
        <p:nvPicPr>
          <p:cNvPr id="15" name="Picture 14" descr="Screen Shot 2016-10-10 at 16.01.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222" y="4167483"/>
            <a:ext cx="2255024" cy="3481921"/>
          </a:xfrm>
          <a:prstGeom prst="rect">
            <a:avLst/>
          </a:prstGeom>
        </p:spPr>
      </p:pic>
      <p:pic>
        <p:nvPicPr>
          <p:cNvPr id="16" name="Picture 15"/>
          <p:cNvPicPr>
            <a:picLocks noChangeAspect="1"/>
          </p:cNvPicPr>
          <p:nvPr/>
        </p:nvPicPr>
        <p:blipFill>
          <a:blip r:embed="rId6"/>
          <a:stretch>
            <a:fillRect/>
          </a:stretch>
        </p:blipFill>
        <p:spPr>
          <a:xfrm>
            <a:off x="4064001" y="2696467"/>
            <a:ext cx="3106567" cy="1721556"/>
          </a:xfrm>
          <a:prstGeom prst="rect">
            <a:avLst/>
          </a:prstGeom>
          <a:ln>
            <a:solidFill>
              <a:schemeClr val="bg1"/>
            </a:solidFill>
          </a:ln>
        </p:spPr>
      </p:pic>
      <p:pic>
        <p:nvPicPr>
          <p:cNvPr id="17" name="Picture 16"/>
          <p:cNvPicPr>
            <a:picLocks noChangeAspect="1"/>
          </p:cNvPicPr>
          <p:nvPr/>
        </p:nvPicPr>
        <p:blipFill>
          <a:blip r:embed="rId7"/>
          <a:stretch>
            <a:fillRect/>
          </a:stretch>
        </p:blipFill>
        <p:spPr>
          <a:xfrm>
            <a:off x="0" y="4167483"/>
            <a:ext cx="1806222" cy="2699517"/>
          </a:xfrm>
          <a:prstGeom prst="rect">
            <a:avLst/>
          </a:prstGeom>
        </p:spPr>
      </p:pic>
    </p:spTree>
    <p:extLst>
      <p:ext uri="{BB962C8B-B14F-4D97-AF65-F5344CB8AC3E}">
        <p14:creationId xmlns:p14="http://schemas.microsoft.com/office/powerpoint/2010/main" val="1902818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La perspectiva académica: justificación económica</a:t>
            </a:r>
          </a:p>
        </p:txBody>
      </p:sp>
      <p:sp>
        <p:nvSpPr>
          <p:cNvPr id="3" name="Slide Number Placeholder 2"/>
          <p:cNvSpPr>
            <a:spLocks noGrp="1"/>
          </p:cNvSpPr>
          <p:nvPr>
            <p:ph type="sldNum" sz="quarter" idx="4"/>
          </p:nvPr>
        </p:nvSpPr>
        <p:spPr/>
        <p:txBody>
          <a:bodyPr/>
          <a:lstStyle/>
          <a:p>
            <a:fld id="{5D5447A0-53F5-A642-8614-F3F890D89D69}" type="slidenum">
              <a:rPr lang="en-US" smtClean="0"/>
              <a:pPr/>
              <a:t>3</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700" dirty="0"/>
              <a:t>La </a:t>
            </a:r>
            <a:r>
              <a:rPr lang="es-PE" sz="1700" dirty="0"/>
              <a:t>intervención</a:t>
            </a:r>
            <a:r>
              <a:rPr lang="en-US" sz="1700" dirty="0"/>
              <a:t> del </a:t>
            </a:r>
            <a:r>
              <a:rPr lang="en-US" sz="1700" dirty="0" err="1"/>
              <a:t>estado</a:t>
            </a:r>
            <a:r>
              <a:rPr lang="en-US" sz="1700" dirty="0"/>
              <a:t> </a:t>
            </a:r>
            <a:r>
              <a:rPr lang="es-PE" sz="1700" dirty="0"/>
              <a:t>es</a:t>
            </a:r>
            <a:r>
              <a:rPr lang="en-US" sz="1700" dirty="0"/>
              <a:t> </a:t>
            </a:r>
            <a:r>
              <a:rPr lang="es-PE" sz="1700" dirty="0"/>
              <a:t>económicamente</a:t>
            </a:r>
            <a:r>
              <a:rPr lang="en-US" sz="1700" dirty="0"/>
              <a:t> </a:t>
            </a:r>
            <a:r>
              <a:rPr lang="es-PE" sz="1700" dirty="0"/>
              <a:t>justificable cuando:  </a:t>
            </a:r>
          </a:p>
          <a:p>
            <a:pPr marL="285750" indent="-285750">
              <a:spcBef>
                <a:spcPts val="0"/>
              </a:spcBef>
              <a:spcAft>
                <a:spcPts val="1800"/>
              </a:spcAft>
              <a:buFont typeface="Arial"/>
              <a:buChar char="•"/>
            </a:pPr>
            <a:r>
              <a:rPr lang="es-PE" sz="1700" dirty="0"/>
              <a:t>Corrige los efectos negativos de intervenciones gubernamentales anteriores (</a:t>
            </a:r>
            <a:r>
              <a:rPr lang="es-PE" sz="1700" dirty="0" err="1"/>
              <a:t>p.e</a:t>
            </a:r>
            <a:r>
              <a:rPr lang="es-PE" sz="1700" dirty="0"/>
              <a:t> empuje hacia la revolución verde y políticas de “modernización”…). </a:t>
            </a:r>
          </a:p>
          <a:p>
            <a:pPr marL="285750" indent="-285750">
              <a:spcBef>
                <a:spcPts val="0"/>
              </a:spcBef>
              <a:spcAft>
                <a:spcPts val="1800"/>
              </a:spcAft>
              <a:buFont typeface="Arial"/>
              <a:buChar char="•"/>
            </a:pPr>
            <a:r>
              <a:rPr lang="es-PE" sz="1700" dirty="0"/>
              <a:t>La falta de información dificulta las funciones del mercado. </a:t>
            </a:r>
          </a:p>
          <a:p>
            <a:pPr marL="285750" indent="-285750">
              <a:spcBef>
                <a:spcPts val="0"/>
              </a:spcBef>
              <a:spcAft>
                <a:spcPts val="1800"/>
              </a:spcAft>
              <a:buFont typeface="Arial"/>
              <a:buChar char="•"/>
            </a:pPr>
            <a:r>
              <a:rPr lang="es-PE" sz="1700" dirty="0"/>
              <a:t>Las deficiencias del mercado aumentan debido  a la naturaleza de los bienes involucrados, como los bienes públicos y factores externos.</a:t>
            </a:r>
          </a:p>
          <a:p>
            <a:pPr marL="285750" indent="-285750">
              <a:spcBef>
                <a:spcPts val="0"/>
              </a:spcBef>
              <a:spcAft>
                <a:spcPts val="1800"/>
              </a:spcAft>
              <a:buFont typeface="Arial"/>
              <a:buChar char="•"/>
            </a:pPr>
            <a:r>
              <a:rPr lang="es-PE" sz="1700" dirty="0"/>
              <a:t>Los mercados conllevan a una distribución de ingresos socialmente inaceptable. </a:t>
            </a:r>
          </a:p>
          <a:p>
            <a:pPr marL="285750" indent="-285750">
              <a:spcBef>
                <a:spcPts val="0"/>
              </a:spcBef>
              <a:spcAft>
                <a:spcPts val="1800"/>
              </a:spcAft>
              <a:buFont typeface="Arial"/>
              <a:buChar char="•"/>
            </a:pPr>
            <a:r>
              <a:rPr lang="es-PE" sz="1700" dirty="0"/>
              <a:t>La intervención estatal puede ser una medida nacional para poner en marcha un sector de alto potencial (p.e para consolidarse dentro del mercado internacional de productos orgánicos). </a:t>
            </a:r>
          </a:p>
          <a:p>
            <a:pPr>
              <a:spcBef>
                <a:spcPts val="0"/>
              </a:spcBef>
              <a:spcAft>
                <a:spcPts val="1800"/>
              </a:spcAft>
            </a:pPr>
            <a:endParaRPr lang="en-US" sz="1900" dirty="0"/>
          </a:p>
        </p:txBody>
      </p:sp>
    </p:spTree>
    <p:extLst>
      <p:ext uri="{BB962C8B-B14F-4D97-AF65-F5344CB8AC3E}">
        <p14:creationId xmlns:p14="http://schemas.microsoft.com/office/powerpoint/2010/main" val="2842979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7924607" cy="1143000"/>
          </a:xfrm>
        </p:spPr>
        <p:txBody>
          <a:bodyPr/>
          <a:lstStyle/>
          <a:p>
            <a:r>
              <a:rPr lang="en-US" sz="3000" dirty="0" err="1"/>
              <a:t>Apoyo</a:t>
            </a:r>
            <a:r>
              <a:rPr lang="en-US" sz="3000" dirty="0"/>
              <a:t> </a:t>
            </a:r>
            <a:r>
              <a:rPr lang="en-US" sz="3000" dirty="0" err="1"/>
              <a:t>gubernamental</a:t>
            </a:r>
            <a:r>
              <a:rPr lang="en-US" sz="3000" dirty="0"/>
              <a:t> para </a:t>
            </a:r>
            <a:r>
              <a:rPr lang="en-US" sz="3000" dirty="0" err="1"/>
              <a:t>aumentar</a:t>
            </a:r>
            <a:r>
              <a:rPr lang="en-US" sz="3000" dirty="0"/>
              <a:t> la </a:t>
            </a:r>
            <a:r>
              <a:rPr lang="en-US" sz="3000" dirty="0" err="1"/>
              <a:t>conciencia</a:t>
            </a:r>
            <a:r>
              <a:rPr lang="en-US" sz="3000" dirty="0"/>
              <a:t> del </a:t>
            </a:r>
            <a:r>
              <a:rPr lang="en-US" sz="3000" dirty="0" err="1"/>
              <a:t>consumidor</a:t>
            </a:r>
            <a:r>
              <a:rPr lang="en-US" sz="3000" dirty="0"/>
              <a:t>: </a:t>
            </a:r>
            <a:r>
              <a:rPr lang="en-US" sz="3000" dirty="0" err="1"/>
              <a:t>ejemplo</a:t>
            </a:r>
            <a:r>
              <a:rPr lang="en-US" sz="3000" dirty="0"/>
              <a:t> de Arabia </a:t>
            </a:r>
            <a:r>
              <a:rPr lang="en-US" sz="3000" dirty="0" err="1"/>
              <a:t>Saudita</a:t>
            </a:r>
            <a:endParaRPr lang="en-US" sz="3000" dirty="0"/>
          </a:p>
        </p:txBody>
      </p:sp>
      <p:sp>
        <p:nvSpPr>
          <p:cNvPr id="3" name="Text Placeholder 2"/>
          <p:cNvSpPr>
            <a:spLocks noGrp="1"/>
          </p:cNvSpPr>
          <p:nvPr>
            <p:ph type="body" sz="quarter" idx="10"/>
          </p:nvPr>
        </p:nvSpPr>
        <p:spPr/>
        <p:txBody>
          <a:bodyPr/>
          <a:lstStyle/>
          <a:p>
            <a:r>
              <a:rPr lang="en-US" dirty="0"/>
              <a:t>El </a:t>
            </a:r>
            <a:r>
              <a:rPr lang="en-US" dirty="0" err="1"/>
              <a:t>gobierno</a:t>
            </a:r>
            <a:r>
              <a:rPr lang="en-US" dirty="0"/>
              <a:t> </a:t>
            </a:r>
            <a:r>
              <a:rPr lang="en-US" dirty="0" err="1"/>
              <a:t>saudí</a:t>
            </a:r>
            <a:r>
              <a:rPr lang="en-US" dirty="0"/>
              <a:t> </a:t>
            </a:r>
            <a:r>
              <a:rPr lang="en-US" dirty="0" err="1"/>
              <a:t>financió</a:t>
            </a:r>
            <a:r>
              <a:rPr lang="en-US" dirty="0"/>
              <a:t> y </a:t>
            </a:r>
            <a:r>
              <a:rPr lang="en-US" dirty="0" err="1"/>
              <a:t>coorganizó</a:t>
            </a:r>
            <a:r>
              <a:rPr lang="en-US" dirty="0"/>
              <a:t> 2 </a:t>
            </a:r>
            <a:r>
              <a:rPr lang="en-US" dirty="0" err="1"/>
              <a:t>campañas</a:t>
            </a:r>
            <a:r>
              <a:rPr lang="en-US" dirty="0"/>
              <a:t> </a:t>
            </a:r>
            <a:r>
              <a:rPr lang="en-US" dirty="0" err="1"/>
              <a:t>nacionales</a:t>
            </a:r>
            <a:r>
              <a:rPr lang="en-US" dirty="0"/>
              <a:t> de </a:t>
            </a:r>
            <a:r>
              <a:rPr lang="en-US" dirty="0" err="1"/>
              <a:t>concientización</a:t>
            </a:r>
            <a:r>
              <a:rPr lang="en-US" dirty="0"/>
              <a:t> de </a:t>
            </a:r>
            <a:r>
              <a:rPr lang="en-US" dirty="0" err="1"/>
              <a:t>productos</a:t>
            </a:r>
            <a:r>
              <a:rPr lang="en-US" dirty="0"/>
              <a:t> </a:t>
            </a:r>
            <a:r>
              <a:rPr lang="en-US" dirty="0" err="1"/>
              <a:t>orgánicos</a:t>
            </a:r>
            <a:r>
              <a:rPr lang="en-US" dirty="0"/>
              <a:t> con un </a:t>
            </a:r>
            <a:r>
              <a:rPr lang="en-US" dirty="0" err="1"/>
              <a:t>presupuesto</a:t>
            </a:r>
            <a:r>
              <a:rPr lang="en-US" dirty="0"/>
              <a:t> total de 400.000 euros).</a:t>
            </a:r>
          </a:p>
          <a:p>
            <a:endParaRPr lang="en-US" dirty="0"/>
          </a:p>
          <a:p>
            <a:r>
              <a:rPr lang="en-US" dirty="0"/>
              <a:t>Primera </a:t>
            </a:r>
            <a:r>
              <a:rPr lang="en-US" dirty="0" err="1"/>
              <a:t>campaña</a:t>
            </a:r>
            <a:r>
              <a:rPr lang="en-US" dirty="0"/>
              <a:t> (2011): 180 </a:t>
            </a:r>
            <a:r>
              <a:rPr lang="en-US" dirty="0" err="1"/>
              <a:t>vallas</a:t>
            </a:r>
            <a:r>
              <a:rPr lang="en-US" dirty="0"/>
              <a:t> </a:t>
            </a:r>
            <a:r>
              <a:rPr lang="en-US" dirty="0" err="1"/>
              <a:t>en</a:t>
            </a:r>
            <a:r>
              <a:rPr lang="en-US" dirty="0"/>
              <a:t> </a:t>
            </a:r>
            <a:r>
              <a:rPr lang="en-US" dirty="0" err="1"/>
              <a:t>avenidas</a:t>
            </a:r>
            <a:r>
              <a:rPr lang="en-US" dirty="0"/>
              <a:t> de </a:t>
            </a:r>
            <a:r>
              <a:rPr lang="en-US" dirty="0" err="1"/>
              <a:t>alta</a:t>
            </a:r>
            <a:r>
              <a:rPr lang="en-US" dirty="0"/>
              <a:t> </a:t>
            </a:r>
            <a:r>
              <a:rPr lang="en-US" dirty="0" err="1"/>
              <a:t>circulación</a:t>
            </a:r>
            <a:r>
              <a:rPr lang="en-US" dirty="0"/>
              <a:t> y </a:t>
            </a:r>
            <a:r>
              <a:rPr lang="en-US" dirty="0" err="1"/>
              <a:t>en</a:t>
            </a:r>
            <a:r>
              <a:rPr lang="en-US" dirty="0"/>
              <a:t> </a:t>
            </a:r>
            <a:r>
              <a:rPr lang="en-US" dirty="0" err="1"/>
              <a:t>carteles</a:t>
            </a:r>
            <a:r>
              <a:rPr lang="en-US" dirty="0"/>
              <a:t> </a:t>
            </a:r>
            <a:r>
              <a:rPr lang="en-US" dirty="0" err="1"/>
              <a:t>digitales</a:t>
            </a:r>
            <a:r>
              <a:rPr lang="en-US" dirty="0"/>
              <a:t> </a:t>
            </a:r>
            <a:r>
              <a:rPr lang="en-US" dirty="0" err="1"/>
              <a:t>en</a:t>
            </a:r>
            <a:r>
              <a:rPr lang="en-US" dirty="0"/>
              <a:t> </a:t>
            </a:r>
            <a:r>
              <a:rPr lang="en-US" dirty="0" err="1"/>
              <a:t>centros</a:t>
            </a:r>
            <a:r>
              <a:rPr lang="en-US" dirty="0"/>
              <a:t> </a:t>
            </a:r>
            <a:r>
              <a:rPr lang="en-US" dirty="0" err="1"/>
              <a:t>comerciales</a:t>
            </a:r>
            <a:r>
              <a:rPr lang="en-US" dirty="0"/>
              <a:t>.</a:t>
            </a:r>
          </a:p>
          <a:p>
            <a:endParaRPr lang="en-US" dirty="0"/>
          </a:p>
          <a:p>
            <a:r>
              <a:rPr lang="en-US" dirty="0"/>
              <a:t>Segunda </a:t>
            </a:r>
            <a:r>
              <a:rPr lang="en-US" dirty="0" err="1"/>
              <a:t>campaña</a:t>
            </a:r>
            <a:r>
              <a:rPr lang="en-US" dirty="0"/>
              <a:t> (2014), </a:t>
            </a:r>
            <a:r>
              <a:rPr lang="en-US" dirty="0" err="1"/>
              <a:t>en</a:t>
            </a:r>
            <a:r>
              <a:rPr lang="en-US" dirty="0"/>
              <a:t> un </a:t>
            </a:r>
            <a:r>
              <a:rPr lang="en-US" dirty="0" err="1"/>
              <a:t>periodo</a:t>
            </a:r>
            <a:r>
              <a:rPr lang="en-US" dirty="0"/>
              <a:t> de 4 </a:t>
            </a:r>
            <a:r>
              <a:rPr lang="en-US" dirty="0" err="1"/>
              <a:t>semanas</a:t>
            </a:r>
            <a:r>
              <a:rPr lang="en-US" dirty="0"/>
              <a:t>:</a:t>
            </a:r>
          </a:p>
          <a:p>
            <a:pPr marL="285750" indent="-285750">
              <a:buFont typeface="Arial"/>
              <a:buChar char="•"/>
            </a:pPr>
            <a:r>
              <a:rPr lang="en-US" dirty="0" err="1"/>
              <a:t>Ruedas</a:t>
            </a:r>
            <a:r>
              <a:rPr lang="en-US" dirty="0"/>
              <a:t> de </a:t>
            </a:r>
            <a:r>
              <a:rPr lang="en-US" dirty="0" err="1"/>
              <a:t>prensa</a:t>
            </a:r>
            <a:r>
              <a:rPr lang="en-US" dirty="0"/>
              <a:t>, </a:t>
            </a:r>
          </a:p>
          <a:p>
            <a:pPr marL="285750" indent="-285750">
              <a:buFont typeface="Arial"/>
              <a:buChar char="•"/>
            </a:pPr>
            <a:r>
              <a:rPr lang="en-US" dirty="0"/>
              <a:t>4 </a:t>
            </a:r>
            <a:r>
              <a:rPr lang="en-US" dirty="0" err="1"/>
              <a:t>semanas</a:t>
            </a:r>
            <a:r>
              <a:rPr lang="en-US" dirty="0"/>
              <a:t> de </a:t>
            </a:r>
            <a:r>
              <a:rPr lang="en-US" dirty="0" err="1"/>
              <a:t>festivales</a:t>
            </a:r>
            <a:r>
              <a:rPr lang="en-US" dirty="0"/>
              <a:t> de comida </a:t>
            </a:r>
            <a:r>
              <a:rPr lang="en-US" dirty="0" err="1"/>
              <a:t>orgánica</a:t>
            </a:r>
            <a:r>
              <a:rPr lang="en-US" dirty="0"/>
              <a:t> con </a:t>
            </a:r>
            <a:r>
              <a:rPr lang="en-US" dirty="0" err="1"/>
              <a:t>oferta</a:t>
            </a:r>
            <a:r>
              <a:rPr lang="en-US" dirty="0"/>
              <a:t> de </a:t>
            </a:r>
            <a:r>
              <a:rPr lang="en-US" dirty="0" err="1"/>
              <a:t>productos</a:t>
            </a:r>
            <a:r>
              <a:rPr lang="en-US" dirty="0"/>
              <a:t> </a:t>
            </a:r>
            <a:r>
              <a:rPr lang="en-US" dirty="0" err="1"/>
              <a:t>orgánicos</a:t>
            </a:r>
            <a:r>
              <a:rPr lang="en-US" dirty="0"/>
              <a:t> </a:t>
            </a:r>
            <a:r>
              <a:rPr lang="en-US" dirty="0" err="1"/>
              <a:t>en</a:t>
            </a:r>
            <a:r>
              <a:rPr lang="en-US" dirty="0"/>
              <a:t> 20 </a:t>
            </a:r>
            <a:r>
              <a:rPr lang="en-US" dirty="0" err="1"/>
              <a:t>supermercados</a:t>
            </a:r>
            <a:r>
              <a:rPr lang="en-US" dirty="0"/>
              <a:t> </a:t>
            </a:r>
            <a:r>
              <a:rPr lang="en-US" dirty="0" err="1"/>
              <a:t>en</a:t>
            </a:r>
            <a:r>
              <a:rPr lang="en-US" dirty="0"/>
              <a:t> </a:t>
            </a:r>
            <a:r>
              <a:rPr lang="en-US" dirty="0" err="1"/>
              <a:t>todo</a:t>
            </a:r>
            <a:r>
              <a:rPr lang="en-US" dirty="0"/>
              <a:t> el </a:t>
            </a:r>
            <a:r>
              <a:rPr lang="en-US" dirty="0" err="1"/>
              <a:t>país</a:t>
            </a:r>
            <a:r>
              <a:rPr lang="en-US" dirty="0"/>
              <a:t>.</a:t>
            </a:r>
          </a:p>
          <a:p>
            <a:pPr marL="285750" indent="-285750">
              <a:buFont typeface="Arial"/>
              <a:buChar char="•"/>
            </a:pPr>
            <a:r>
              <a:rPr lang="en-US" dirty="0" err="1"/>
              <a:t>Publicidad</a:t>
            </a:r>
            <a:r>
              <a:rPr lang="en-US" dirty="0"/>
              <a:t> </a:t>
            </a:r>
            <a:r>
              <a:rPr lang="en-US" dirty="0" err="1"/>
              <a:t>en</a:t>
            </a:r>
            <a:r>
              <a:rPr lang="en-US" dirty="0"/>
              <a:t> </a:t>
            </a:r>
            <a:r>
              <a:rPr lang="en-US" dirty="0" err="1"/>
              <a:t>carteles</a:t>
            </a:r>
            <a:r>
              <a:rPr lang="en-US" dirty="0"/>
              <a:t> </a:t>
            </a:r>
            <a:r>
              <a:rPr lang="en-US" dirty="0" err="1"/>
              <a:t>digitales</a:t>
            </a:r>
            <a:r>
              <a:rPr lang="en-US" dirty="0"/>
              <a:t> </a:t>
            </a:r>
            <a:r>
              <a:rPr lang="en-US" dirty="0" err="1"/>
              <a:t>en</a:t>
            </a:r>
            <a:r>
              <a:rPr lang="en-US" dirty="0"/>
              <a:t> </a:t>
            </a:r>
            <a:r>
              <a:rPr lang="en-US" dirty="0" err="1"/>
              <a:t>centros</a:t>
            </a:r>
            <a:r>
              <a:rPr lang="en-US" dirty="0"/>
              <a:t> </a:t>
            </a:r>
            <a:r>
              <a:rPr lang="en-US" dirty="0" err="1"/>
              <a:t>comerciales</a:t>
            </a:r>
            <a:r>
              <a:rPr lang="en-US" dirty="0"/>
              <a:t>. </a:t>
            </a:r>
          </a:p>
          <a:p>
            <a:pPr marL="285750" indent="-285750">
              <a:buFont typeface="Arial"/>
              <a:buChar char="•"/>
            </a:pPr>
            <a:r>
              <a:rPr lang="en-US" dirty="0" err="1"/>
              <a:t>Campañas</a:t>
            </a:r>
            <a:r>
              <a:rPr lang="en-US" dirty="0"/>
              <a:t> </a:t>
            </a:r>
            <a:r>
              <a:rPr lang="en-US" dirty="0" err="1"/>
              <a:t>en</a:t>
            </a:r>
            <a:r>
              <a:rPr lang="en-US" dirty="0"/>
              <a:t> redes </a:t>
            </a:r>
            <a:r>
              <a:rPr lang="en-US" dirty="0" err="1"/>
              <a:t>sociales</a:t>
            </a:r>
            <a:r>
              <a:rPr lang="en-US" dirty="0"/>
              <a:t>: </a:t>
            </a:r>
            <a:r>
              <a:rPr lang="en-US" dirty="0" err="1"/>
              <a:t>Parte</a:t>
            </a:r>
            <a:r>
              <a:rPr lang="en-US" dirty="0"/>
              <a:t> de un </a:t>
            </a:r>
            <a:r>
              <a:rPr lang="en-US" dirty="0" err="1"/>
              <a:t>proyecto</a:t>
            </a:r>
            <a:r>
              <a:rPr lang="en-US" dirty="0"/>
              <a:t> </a:t>
            </a:r>
            <a:r>
              <a:rPr lang="en-US" dirty="0" err="1"/>
              <a:t>amplio</a:t>
            </a:r>
            <a:r>
              <a:rPr lang="en-US" dirty="0"/>
              <a:t> que </a:t>
            </a:r>
            <a:r>
              <a:rPr lang="en-US" dirty="0" err="1"/>
              <a:t>también</a:t>
            </a:r>
            <a:r>
              <a:rPr lang="en-US" dirty="0"/>
              <a:t> </a:t>
            </a:r>
            <a:r>
              <a:rPr lang="en-US" dirty="0" err="1"/>
              <a:t>apoya</a:t>
            </a:r>
            <a:r>
              <a:rPr lang="en-US" dirty="0"/>
              <a:t>  la </a:t>
            </a:r>
            <a:r>
              <a:rPr lang="en-US" dirty="0" err="1"/>
              <a:t>oferta</a:t>
            </a:r>
            <a:r>
              <a:rPr lang="en-US" dirty="0"/>
              <a:t>.</a:t>
            </a:r>
          </a:p>
          <a:p>
            <a:endParaRPr lang="en-US" dirty="0"/>
          </a:p>
          <a:p>
            <a:endParaRPr lang="en-US" dirty="0"/>
          </a:p>
        </p:txBody>
      </p:sp>
    </p:spTree>
    <p:extLst>
      <p:ext uri="{BB962C8B-B14F-4D97-AF65-F5344CB8AC3E}">
        <p14:creationId xmlns:p14="http://schemas.microsoft.com/office/powerpoint/2010/main" val="161237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8" name="Media Placeholder 7" descr="Facebook (1200 x 1200) px.jpg"/>
          <p:cNvPicPr>
            <a:picLocks noGrp="1" noChangeAspect="1"/>
          </p:cNvPicPr>
          <p:nvPr>
            <p:ph type="media" sz="quarter" idx="10"/>
          </p:nvPr>
        </p:nvPicPr>
        <p:blipFill>
          <a:blip r:embed="rId3">
            <a:extLst>
              <a:ext uri="{28A0092B-C50C-407E-A947-70E740481C1C}">
                <a14:useLocalDpi xmlns:a14="http://schemas.microsoft.com/office/drawing/2010/main" val="0"/>
              </a:ext>
            </a:extLst>
          </a:blip>
          <a:srcRect t="23340" b="23340"/>
          <a:stretch>
            <a:fillRect/>
          </a:stretch>
        </p:blipFill>
        <p:spPr>
          <a:xfrm>
            <a:off x="4429638" y="0"/>
            <a:ext cx="4841362" cy="2581275"/>
          </a:xfrm>
        </p:spPr>
      </p:pic>
      <p:sp>
        <p:nvSpPr>
          <p:cNvPr id="7" name="Text Placeholder 6"/>
          <p:cNvSpPr>
            <a:spLocks noGrp="1"/>
          </p:cNvSpPr>
          <p:nvPr>
            <p:ph type="body" sz="quarter" idx="11"/>
          </p:nvPr>
        </p:nvSpPr>
        <p:spPr/>
        <p:txBody>
          <a:bodyPr/>
          <a:lstStyle/>
          <a:p>
            <a:endParaRPr lang="en-US"/>
          </a:p>
        </p:txBody>
      </p:sp>
      <p:sp>
        <p:nvSpPr>
          <p:cNvPr id="4" name="Slide Number Placeholder 3"/>
          <p:cNvSpPr>
            <a:spLocks noGrp="1"/>
          </p:cNvSpPr>
          <p:nvPr>
            <p:ph type="sldNum" sz="quarter" idx="4"/>
          </p:nvPr>
        </p:nvSpPr>
        <p:spPr/>
        <p:txBody>
          <a:bodyPr/>
          <a:lstStyle/>
          <a:p>
            <a:fld id="{5D5447A0-53F5-A642-8614-F3F890D89D69}" type="slidenum">
              <a:rPr lang="en-US" smtClean="0"/>
              <a:pPr/>
              <a:t>31</a:t>
            </a:fld>
            <a:endParaRPr lang="en-US" dirty="0"/>
          </a:p>
        </p:txBody>
      </p:sp>
      <p:pic>
        <p:nvPicPr>
          <p:cNvPr id="9" name="Picture 8" descr="GIZ_PAC 2014_Saudi Gazette_25111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800" y="2711476"/>
            <a:ext cx="2349500" cy="4006824"/>
          </a:xfrm>
          <a:prstGeom prst="rect">
            <a:avLst/>
          </a:prstGeom>
        </p:spPr>
      </p:pic>
      <p:pic>
        <p:nvPicPr>
          <p:cNvPr id="10" name="Picture 9" descr="Supermarket_Picture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60" y="2112433"/>
            <a:ext cx="3559175" cy="4745567"/>
          </a:xfrm>
          <a:prstGeom prst="rect">
            <a:avLst/>
          </a:prstGeom>
        </p:spPr>
      </p:pic>
      <p:pic>
        <p:nvPicPr>
          <p:cNvPr id="11" name="Picture 10" descr="Panorama Mall_Picture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0"/>
            <a:ext cx="2441448" cy="1828800"/>
          </a:xfrm>
          <a:prstGeom prst="rect">
            <a:avLst/>
          </a:prstGeom>
        </p:spPr>
      </p:pic>
    </p:spTree>
    <p:extLst>
      <p:ext uri="{BB962C8B-B14F-4D97-AF65-F5344CB8AC3E}">
        <p14:creationId xmlns:p14="http://schemas.microsoft.com/office/powerpoint/2010/main" val="4176126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Contratación</a:t>
            </a:r>
            <a:r>
              <a:rPr lang="en-US" dirty="0"/>
              <a:t> </a:t>
            </a:r>
            <a:r>
              <a:rPr lang="en-US" dirty="0" err="1"/>
              <a:t>pública</a:t>
            </a:r>
            <a:r>
              <a:rPr lang="en-US" dirty="0"/>
              <a:t>: </a:t>
            </a:r>
            <a:br>
              <a:rPr lang="en-US" dirty="0"/>
            </a:br>
            <a:r>
              <a:rPr lang="en-US" dirty="0"/>
              <a:t>El </a:t>
            </a:r>
            <a:r>
              <a:rPr lang="en-US" dirty="0" err="1"/>
              <a:t>ejemplo</a:t>
            </a:r>
            <a:r>
              <a:rPr lang="en-US" dirty="0"/>
              <a:t> </a:t>
            </a:r>
            <a:r>
              <a:rPr lang="en-US" dirty="0" err="1"/>
              <a:t>danés</a:t>
            </a:r>
            <a:endParaRPr lang="en-US" dirty="0"/>
          </a:p>
        </p:txBody>
      </p:sp>
      <p:sp>
        <p:nvSpPr>
          <p:cNvPr id="5" name="Slide Number Placeholder 4"/>
          <p:cNvSpPr>
            <a:spLocks noGrp="1"/>
          </p:cNvSpPr>
          <p:nvPr>
            <p:ph type="sldNum" sz="quarter" idx="4"/>
          </p:nvPr>
        </p:nvSpPr>
        <p:spPr/>
        <p:txBody>
          <a:bodyPr/>
          <a:lstStyle/>
          <a:p>
            <a:fld id="{5D5447A0-53F5-A642-8614-F3F890D89D69}" type="slidenum">
              <a:rPr lang="en-US" smtClean="0"/>
              <a:pPr/>
              <a:t>32</a:t>
            </a:fld>
            <a:endParaRPr lang="en-US" dirty="0"/>
          </a:p>
        </p:txBody>
      </p:sp>
      <p:sp>
        <p:nvSpPr>
          <p:cNvPr id="6" name="Text Placeholder 5"/>
          <p:cNvSpPr>
            <a:spLocks noGrp="1"/>
          </p:cNvSpPr>
          <p:nvPr>
            <p:ph type="body" sz="quarter" idx="10"/>
          </p:nvPr>
        </p:nvSpPr>
        <p:spPr/>
        <p:txBody>
          <a:bodyPr/>
          <a:lstStyle/>
          <a:p>
            <a:pPr marL="285750" indent="-285750">
              <a:buFont typeface="Arial"/>
              <a:buChar char="•"/>
            </a:pPr>
            <a:r>
              <a:rPr lang="en-US" dirty="0"/>
              <a:t>Copenhagen </a:t>
            </a:r>
            <a:r>
              <a:rPr lang="en-US" dirty="0" err="1"/>
              <a:t>logró</a:t>
            </a:r>
            <a:r>
              <a:rPr lang="en-US" dirty="0"/>
              <a:t> </a:t>
            </a:r>
            <a:r>
              <a:rPr lang="en-US" dirty="0" err="1"/>
              <a:t>servir</a:t>
            </a:r>
            <a:r>
              <a:rPr lang="en-US" dirty="0"/>
              <a:t> </a:t>
            </a:r>
            <a:r>
              <a:rPr lang="en-US" dirty="0" err="1"/>
              <a:t>en</a:t>
            </a:r>
            <a:r>
              <a:rPr lang="en-US" dirty="0"/>
              <a:t> sus </a:t>
            </a:r>
            <a:r>
              <a:rPr lang="en-US" dirty="0" err="1"/>
              <a:t>comedores</a:t>
            </a:r>
            <a:r>
              <a:rPr lang="en-US" dirty="0"/>
              <a:t> </a:t>
            </a:r>
            <a:r>
              <a:rPr lang="en-US" dirty="0" err="1"/>
              <a:t>públicos</a:t>
            </a:r>
            <a:r>
              <a:rPr lang="en-US" dirty="0"/>
              <a:t> 20.000 </a:t>
            </a:r>
            <a:r>
              <a:rPr lang="en-US" dirty="0" err="1"/>
              <a:t>comidas</a:t>
            </a:r>
            <a:r>
              <a:rPr lang="en-US" dirty="0"/>
              <a:t> </a:t>
            </a:r>
            <a:r>
              <a:rPr lang="en-US" dirty="0" err="1"/>
              <a:t>diarias</a:t>
            </a:r>
            <a:r>
              <a:rPr lang="en-US" dirty="0"/>
              <a:t> con un 75% de </a:t>
            </a:r>
            <a:r>
              <a:rPr lang="en-US" dirty="0" err="1"/>
              <a:t>alimentos</a:t>
            </a:r>
            <a:r>
              <a:rPr lang="en-US" dirty="0"/>
              <a:t> </a:t>
            </a:r>
            <a:r>
              <a:rPr lang="en-US" dirty="0" err="1"/>
              <a:t>orgánicos</a:t>
            </a:r>
            <a:r>
              <a:rPr lang="en-US" dirty="0"/>
              <a:t> </a:t>
            </a:r>
            <a:r>
              <a:rPr lang="en-US" dirty="0" err="1"/>
              <a:t>en</a:t>
            </a:r>
            <a:r>
              <a:rPr lang="en-US" dirty="0"/>
              <a:t> 2012 y 90% </a:t>
            </a:r>
            <a:r>
              <a:rPr lang="en-US" dirty="0" err="1"/>
              <a:t>en</a:t>
            </a:r>
            <a:r>
              <a:rPr lang="en-US" dirty="0"/>
              <a:t> 2015 sin </a:t>
            </a:r>
            <a:r>
              <a:rPr lang="en-US" dirty="0" err="1"/>
              <a:t>incremento</a:t>
            </a:r>
            <a:r>
              <a:rPr lang="en-US" dirty="0"/>
              <a:t> de </a:t>
            </a:r>
            <a:r>
              <a:rPr lang="en-US" dirty="0" err="1"/>
              <a:t>precios</a:t>
            </a:r>
            <a:r>
              <a:rPr lang="en-US" dirty="0"/>
              <a:t> </a:t>
            </a:r>
            <a:r>
              <a:rPr lang="en-US" dirty="0" err="1"/>
              <a:t>en</a:t>
            </a:r>
            <a:r>
              <a:rPr lang="en-US" dirty="0"/>
              <a:t> las </a:t>
            </a:r>
            <a:r>
              <a:rPr lang="en-US" dirty="0" err="1"/>
              <a:t>comidas</a:t>
            </a:r>
            <a:r>
              <a:rPr lang="en-US" dirty="0"/>
              <a:t>. </a:t>
            </a:r>
          </a:p>
          <a:p>
            <a:pPr marL="285750" indent="-285750">
              <a:buFont typeface="Arial"/>
              <a:buChar char="•"/>
            </a:pPr>
            <a:endParaRPr lang="en-US" dirty="0"/>
          </a:p>
          <a:p>
            <a:pPr marL="285750" indent="-285750">
              <a:buFont typeface="Arial"/>
              <a:buChar char="•"/>
            </a:pPr>
            <a:r>
              <a:rPr lang="en-US" dirty="0"/>
              <a:t>Es un </a:t>
            </a:r>
            <a:r>
              <a:rPr lang="en-US" dirty="0" err="1"/>
              <a:t>esfuerzo</a:t>
            </a:r>
            <a:r>
              <a:rPr lang="en-US" dirty="0"/>
              <a:t> conjunto </a:t>
            </a:r>
            <a:r>
              <a:rPr lang="en-US" dirty="0" err="1"/>
              <a:t>nacional</a:t>
            </a:r>
            <a:r>
              <a:rPr lang="en-US" dirty="0"/>
              <a:t> </a:t>
            </a:r>
            <a:r>
              <a:rPr lang="en-US" dirty="0" err="1"/>
              <a:t>en</a:t>
            </a:r>
            <a:r>
              <a:rPr lang="en-US" dirty="0"/>
              <a:t> el que el </a:t>
            </a:r>
            <a:r>
              <a:rPr lang="en-US" dirty="0" err="1"/>
              <a:t>gobierno</a:t>
            </a:r>
            <a:r>
              <a:rPr lang="en-US" dirty="0"/>
              <a:t> se </a:t>
            </a:r>
            <a:r>
              <a:rPr lang="en-US" dirty="0" err="1"/>
              <a:t>propuso</a:t>
            </a:r>
            <a:r>
              <a:rPr lang="en-US" dirty="0"/>
              <a:t> un </a:t>
            </a:r>
            <a:r>
              <a:rPr lang="en-US" dirty="0" err="1"/>
              <a:t>mínimo</a:t>
            </a:r>
            <a:r>
              <a:rPr lang="en-US" dirty="0"/>
              <a:t> de 60% de </a:t>
            </a:r>
            <a:r>
              <a:rPr lang="en-US" dirty="0" err="1"/>
              <a:t>productos</a:t>
            </a:r>
            <a:r>
              <a:rPr lang="en-US" dirty="0"/>
              <a:t> </a:t>
            </a:r>
            <a:r>
              <a:rPr lang="en-US" dirty="0" err="1"/>
              <a:t>orgánicos</a:t>
            </a:r>
            <a:r>
              <a:rPr lang="en-US" dirty="0"/>
              <a:t> </a:t>
            </a:r>
            <a:r>
              <a:rPr lang="en-US" dirty="0" err="1"/>
              <a:t>en</a:t>
            </a:r>
            <a:r>
              <a:rPr lang="en-US" dirty="0"/>
              <a:t> </a:t>
            </a:r>
            <a:r>
              <a:rPr lang="en-US" dirty="0" err="1"/>
              <a:t>todos</a:t>
            </a:r>
            <a:r>
              <a:rPr lang="en-US" dirty="0"/>
              <a:t> los </a:t>
            </a:r>
            <a:r>
              <a:rPr lang="en-US" dirty="0" err="1"/>
              <a:t>comedores</a:t>
            </a:r>
            <a:r>
              <a:rPr lang="en-US" dirty="0"/>
              <a:t>  </a:t>
            </a:r>
            <a:r>
              <a:rPr lang="en-US" dirty="0" err="1"/>
              <a:t>públicos</a:t>
            </a:r>
            <a:r>
              <a:rPr lang="en-US" dirty="0"/>
              <a:t> para el 2020. Se </a:t>
            </a:r>
            <a:r>
              <a:rPr lang="en-US" dirty="0" err="1"/>
              <a:t>asignaron</a:t>
            </a:r>
            <a:r>
              <a:rPr lang="en-US" dirty="0"/>
              <a:t> </a:t>
            </a:r>
            <a:r>
              <a:rPr lang="en-US" dirty="0" err="1"/>
              <a:t>casi</a:t>
            </a:r>
            <a:r>
              <a:rPr lang="en-US" dirty="0"/>
              <a:t> 8 </a:t>
            </a:r>
            <a:r>
              <a:rPr lang="en-US" dirty="0" err="1"/>
              <a:t>millones</a:t>
            </a:r>
            <a:r>
              <a:rPr lang="en-US" dirty="0"/>
              <a:t> de euros para </a:t>
            </a:r>
            <a:r>
              <a:rPr lang="en-US" dirty="0" err="1"/>
              <a:t>apoyar</a:t>
            </a:r>
            <a:r>
              <a:rPr lang="en-US" dirty="0"/>
              <a:t>  las </a:t>
            </a:r>
            <a:r>
              <a:rPr lang="en-US" dirty="0" err="1"/>
              <a:t>operaciones</a:t>
            </a:r>
            <a:r>
              <a:rPr lang="en-US" dirty="0"/>
              <a:t> bajo el plan de </a:t>
            </a:r>
            <a:r>
              <a:rPr lang="en-US" dirty="0" err="1"/>
              <a:t>acción</a:t>
            </a:r>
            <a:r>
              <a:rPr lang="en-US" dirty="0"/>
              <a:t> </a:t>
            </a:r>
            <a:r>
              <a:rPr lang="en-US" dirty="0" err="1"/>
              <a:t>orgánico</a:t>
            </a:r>
            <a:r>
              <a:rPr lang="en-US" dirty="0"/>
              <a:t> 2015-2018.</a:t>
            </a:r>
          </a:p>
        </p:txBody>
      </p:sp>
      <p:pic>
        <p:nvPicPr>
          <p:cNvPr id="7" name="Picture 6"/>
          <p:cNvPicPr>
            <a:picLocks noChangeAspect="1"/>
          </p:cNvPicPr>
          <p:nvPr/>
        </p:nvPicPr>
        <p:blipFill>
          <a:blip r:embed="rId2"/>
          <a:stretch>
            <a:fillRect/>
          </a:stretch>
        </p:blipFill>
        <p:spPr>
          <a:xfrm>
            <a:off x="4698999" y="4263204"/>
            <a:ext cx="3063343" cy="2270478"/>
          </a:xfrm>
          <a:prstGeom prst="rect">
            <a:avLst/>
          </a:prstGeom>
        </p:spPr>
      </p:pic>
      <p:pic>
        <p:nvPicPr>
          <p:cNvPr id="8" name="Picture 7"/>
          <p:cNvPicPr>
            <a:picLocks noChangeAspect="1"/>
          </p:cNvPicPr>
          <p:nvPr/>
        </p:nvPicPr>
        <p:blipFill>
          <a:blip r:embed="rId3"/>
          <a:stretch>
            <a:fillRect/>
          </a:stretch>
        </p:blipFill>
        <p:spPr>
          <a:xfrm>
            <a:off x="1003300" y="4263204"/>
            <a:ext cx="3027304" cy="2270478"/>
          </a:xfrm>
          <a:prstGeom prst="rect">
            <a:avLst/>
          </a:prstGeom>
        </p:spPr>
      </p:pic>
    </p:spTree>
    <p:extLst>
      <p:ext uri="{BB962C8B-B14F-4D97-AF65-F5344CB8AC3E}">
        <p14:creationId xmlns:p14="http://schemas.microsoft.com/office/powerpoint/2010/main" val="2506580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a:cs typeface="Arial"/>
              </a:rPr>
              <a:t>Contratación</a:t>
            </a:r>
            <a:r>
              <a:rPr lang="en-US" dirty="0">
                <a:latin typeface="Arial"/>
                <a:cs typeface="Arial"/>
              </a:rPr>
              <a:t> </a:t>
            </a:r>
            <a:r>
              <a:rPr lang="en-US" dirty="0" err="1">
                <a:latin typeface="Arial"/>
                <a:cs typeface="Arial"/>
              </a:rPr>
              <a:t>pública</a:t>
            </a:r>
            <a:r>
              <a:rPr lang="en-US" dirty="0">
                <a:latin typeface="Arial"/>
                <a:cs typeface="Arial"/>
              </a:rPr>
              <a:t>: </a:t>
            </a:r>
            <a:br>
              <a:rPr lang="en-US" dirty="0">
                <a:latin typeface="Arial"/>
                <a:cs typeface="Arial"/>
              </a:rPr>
            </a:br>
            <a:r>
              <a:rPr lang="en-US" dirty="0">
                <a:latin typeface="Arial"/>
                <a:cs typeface="Arial"/>
              </a:rPr>
              <a:t>El </a:t>
            </a:r>
            <a:r>
              <a:rPr lang="en-US" dirty="0" err="1">
                <a:latin typeface="Arial"/>
                <a:cs typeface="Arial"/>
              </a:rPr>
              <a:t>ejemplo</a:t>
            </a:r>
            <a:r>
              <a:rPr lang="en-US" dirty="0">
                <a:latin typeface="Arial"/>
                <a:cs typeface="Arial"/>
              </a:rPr>
              <a:t> </a:t>
            </a:r>
            <a:r>
              <a:rPr lang="en-US" dirty="0" err="1">
                <a:latin typeface="Arial"/>
                <a:cs typeface="Arial"/>
              </a:rPr>
              <a:t>brasileño</a:t>
            </a:r>
            <a:endParaRPr lang="en-US" dirty="0"/>
          </a:p>
        </p:txBody>
      </p:sp>
      <p:sp>
        <p:nvSpPr>
          <p:cNvPr id="3" name="Text Placeholder 2"/>
          <p:cNvSpPr>
            <a:spLocks noGrp="1"/>
          </p:cNvSpPr>
          <p:nvPr>
            <p:ph type="body" sz="quarter" idx="10"/>
          </p:nvPr>
        </p:nvSpPr>
        <p:spPr>
          <a:xfrm>
            <a:off x="749300" y="1556323"/>
            <a:ext cx="7648575" cy="1976437"/>
          </a:xfrm>
        </p:spPr>
        <p:txBody>
          <a:bodyPr/>
          <a:lstStyle/>
          <a:p>
            <a:r>
              <a:rPr lang="es-PE" dirty="0"/>
              <a:t>En 2009, el Programa Nacional de Alimentación Escolar (PNAE) se propuso comprar al menos 30% de los alimentos escolares en fincas familiares, priorizando los alimentos orgánicos, y comprando con un precio superior en un 30%. </a:t>
            </a:r>
          </a:p>
          <a:p>
            <a:r>
              <a:rPr lang="es-PE" dirty="0"/>
              <a:t>El PNAE alimenta diariamente a 47 millones de niños en escuelas públicas del país. </a:t>
            </a:r>
          </a:p>
          <a:p>
            <a:pPr marL="0" indent="0">
              <a:buNone/>
            </a:pPr>
            <a:endParaRPr lang="en-US" dirty="0"/>
          </a:p>
          <a:p>
            <a:endParaRPr lang="en-US" dirty="0"/>
          </a:p>
          <a:p>
            <a:pPr lvl="2"/>
            <a:endParaRPr lang="en-US" dirty="0"/>
          </a:p>
          <a:p>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33</a:t>
            </a:fld>
            <a:endParaRPr lang="en-US" dirty="0"/>
          </a:p>
        </p:txBody>
      </p:sp>
      <p:pic>
        <p:nvPicPr>
          <p:cNvPr id="5" name="Picture 4" descr="organic meal Sao Pau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3585795"/>
            <a:ext cx="4425104" cy="2951629"/>
          </a:xfrm>
          <a:prstGeom prst="rect">
            <a:avLst/>
          </a:prstGeom>
        </p:spPr>
      </p:pic>
      <p:sp>
        <p:nvSpPr>
          <p:cNvPr id="7" name="TextBox 6"/>
          <p:cNvSpPr txBox="1"/>
          <p:nvPr/>
        </p:nvSpPr>
        <p:spPr>
          <a:xfrm>
            <a:off x="5461000" y="3835400"/>
            <a:ext cx="3505200" cy="2062103"/>
          </a:xfrm>
          <a:prstGeom prst="rect">
            <a:avLst/>
          </a:prstGeom>
          <a:noFill/>
        </p:spPr>
        <p:txBody>
          <a:bodyPr wrap="square" rtlCol="0">
            <a:spAutoFit/>
          </a:bodyPr>
          <a:lstStyle/>
          <a:p>
            <a:endParaRPr lang="en-US" sz="1600" dirty="0"/>
          </a:p>
          <a:p>
            <a:r>
              <a:rPr lang="es-PE" sz="1600" dirty="0"/>
              <a:t>São Paulo (12 millones de habitantes) aprobó un decreto en  2016 que estipula que para el 2026, el 100% de las 2 millones de comidas escolares servidas cada año deberán de ser orgánicas</a:t>
            </a:r>
            <a:r>
              <a:rPr lang="en-US" sz="1600" dirty="0"/>
              <a:t>. </a:t>
            </a:r>
          </a:p>
          <a:p>
            <a:endParaRPr lang="en-US" sz="1600" dirty="0"/>
          </a:p>
        </p:txBody>
      </p:sp>
    </p:spTree>
    <p:extLst>
      <p:ext uri="{BB962C8B-B14F-4D97-AF65-F5344CB8AC3E}">
        <p14:creationId xmlns:p14="http://schemas.microsoft.com/office/powerpoint/2010/main" val="3146924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Apoyo</a:t>
            </a:r>
            <a:r>
              <a:rPr lang="en-US" dirty="0"/>
              <a:t> al </a:t>
            </a:r>
            <a:r>
              <a:rPr lang="en-US" dirty="0" err="1"/>
              <a:t>comercio</a:t>
            </a:r>
            <a:r>
              <a:rPr lang="en-US" dirty="0"/>
              <a:t> local </a:t>
            </a:r>
            <a:r>
              <a:rPr lang="en-US" dirty="0" err="1"/>
              <a:t>minorista</a:t>
            </a:r>
            <a:r>
              <a:rPr lang="en-US" dirty="0"/>
              <a:t>: </a:t>
            </a:r>
            <a:br>
              <a:rPr lang="en-US" dirty="0"/>
            </a:br>
            <a:r>
              <a:rPr lang="en-US" dirty="0" err="1"/>
              <a:t>Ejemplo</a:t>
            </a:r>
            <a:r>
              <a:rPr lang="en-US" dirty="0"/>
              <a:t> de Filipinas</a:t>
            </a:r>
          </a:p>
        </p:txBody>
      </p:sp>
      <p:sp>
        <p:nvSpPr>
          <p:cNvPr id="3" name="Text Placeholder 2"/>
          <p:cNvSpPr>
            <a:spLocks noGrp="1"/>
          </p:cNvSpPr>
          <p:nvPr>
            <p:ph type="body" sz="quarter" idx="10"/>
          </p:nvPr>
        </p:nvSpPr>
        <p:spPr/>
        <p:txBody>
          <a:bodyPr/>
          <a:lstStyle/>
          <a:p>
            <a:pPr>
              <a:spcAft>
                <a:spcPts val="1200"/>
              </a:spcAft>
            </a:pPr>
            <a:r>
              <a:rPr lang="en-US" sz="1600" dirty="0"/>
              <a:t>El </a:t>
            </a:r>
            <a:r>
              <a:rPr lang="en-US" sz="1600" dirty="0" err="1"/>
              <a:t>gobierno</a:t>
            </a:r>
            <a:r>
              <a:rPr lang="en-US" sz="1600" dirty="0"/>
              <a:t> </a:t>
            </a:r>
            <a:r>
              <a:rPr lang="en-US" sz="1600" dirty="0" err="1"/>
              <a:t>apoyó</a:t>
            </a:r>
            <a:r>
              <a:rPr lang="en-US" sz="1600" dirty="0"/>
              <a:t> la </a:t>
            </a:r>
            <a:r>
              <a:rPr lang="en-US" sz="1600" dirty="0" err="1"/>
              <a:t>creación</a:t>
            </a:r>
            <a:r>
              <a:rPr lang="en-US" sz="1600" dirty="0"/>
              <a:t> de 72 “</a:t>
            </a:r>
            <a:r>
              <a:rPr lang="en-US" sz="1600" dirty="0" err="1"/>
              <a:t>Puestos</a:t>
            </a:r>
            <a:r>
              <a:rPr lang="en-US" sz="1600" dirty="0"/>
              <a:t> </a:t>
            </a:r>
            <a:r>
              <a:rPr lang="en-US" sz="1600" dirty="0" err="1"/>
              <a:t>Comerciales</a:t>
            </a:r>
            <a:r>
              <a:rPr lang="en-US" sz="1600" dirty="0"/>
              <a:t> </a:t>
            </a:r>
            <a:r>
              <a:rPr lang="en-US" sz="1600" dirty="0" err="1"/>
              <a:t>Orgánicos</a:t>
            </a:r>
            <a:r>
              <a:rPr lang="en-US" sz="1600" dirty="0"/>
              <a:t>” (OTP-</a:t>
            </a:r>
            <a:r>
              <a:rPr lang="en-US" sz="1600" dirty="0" err="1"/>
              <a:t>según</a:t>
            </a:r>
            <a:r>
              <a:rPr lang="en-US" sz="1600" dirty="0"/>
              <a:t> sus </a:t>
            </a:r>
            <a:r>
              <a:rPr lang="en-US" sz="1600" dirty="0" err="1"/>
              <a:t>siglas</a:t>
            </a:r>
            <a:r>
              <a:rPr lang="en-US" sz="1600" dirty="0"/>
              <a:t> </a:t>
            </a:r>
            <a:r>
              <a:rPr lang="en-US" sz="1600" dirty="0" err="1"/>
              <a:t>en</a:t>
            </a:r>
            <a:r>
              <a:rPr lang="en-US" sz="1600" dirty="0"/>
              <a:t> </a:t>
            </a:r>
            <a:r>
              <a:rPr lang="en-US" sz="1600" dirty="0" err="1"/>
              <a:t>inglés</a:t>
            </a:r>
            <a:r>
              <a:rPr lang="en-US" sz="1600" dirty="0"/>
              <a:t>), los </a:t>
            </a:r>
            <a:r>
              <a:rPr lang="en-US" sz="1600" dirty="0" err="1"/>
              <a:t>cuales</a:t>
            </a:r>
            <a:r>
              <a:rPr lang="en-US" sz="1600" dirty="0"/>
              <a:t> </a:t>
            </a:r>
            <a:r>
              <a:rPr lang="en-US" sz="1600" dirty="0" err="1"/>
              <a:t>sirven</a:t>
            </a:r>
            <a:r>
              <a:rPr lang="en-US" sz="1600" dirty="0"/>
              <a:t> de tiendas de </a:t>
            </a:r>
            <a:r>
              <a:rPr lang="en-US" sz="1600" dirty="0" err="1"/>
              <a:t>insumos</a:t>
            </a:r>
            <a:r>
              <a:rPr lang="en-US" sz="1600" dirty="0"/>
              <a:t> y </a:t>
            </a:r>
            <a:r>
              <a:rPr lang="en-US" sz="1600" dirty="0" err="1"/>
              <a:t>comercio</a:t>
            </a:r>
            <a:r>
              <a:rPr lang="en-US" sz="1600" dirty="0"/>
              <a:t> </a:t>
            </a:r>
            <a:r>
              <a:rPr lang="en-US" sz="1600" dirty="0" err="1"/>
              <a:t>minorista</a:t>
            </a:r>
            <a:r>
              <a:rPr lang="en-US" sz="1600" dirty="0"/>
              <a:t> </a:t>
            </a:r>
            <a:r>
              <a:rPr lang="en-US" sz="1600" dirty="0" err="1"/>
              <a:t>orgánico</a:t>
            </a:r>
            <a:r>
              <a:rPr lang="en-US" sz="1600" dirty="0"/>
              <a:t>.  </a:t>
            </a:r>
          </a:p>
          <a:p>
            <a:pPr>
              <a:spcAft>
                <a:spcPts val="1200"/>
              </a:spcAft>
            </a:pPr>
            <a:r>
              <a:rPr lang="en-US" sz="1600" dirty="0"/>
              <a:t>Los </a:t>
            </a:r>
            <a:r>
              <a:rPr lang="en-US" sz="1600" dirty="0" err="1"/>
              <a:t>gobiernos</a:t>
            </a:r>
            <a:r>
              <a:rPr lang="en-US" sz="1600" dirty="0"/>
              <a:t> locales </a:t>
            </a:r>
            <a:r>
              <a:rPr lang="en-US" sz="1600" dirty="0" err="1"/>
              <a:t>gestionan</a:t>
            </a:r>
            <a:r>
              <a:rPr lang="en-US" sz="1600" dirty="0"/>
              <a:t> los OTP, </a:t>
            </a:r>
            <a:r>
              <a:rPr lang="en-US" sz="1600" dirty="0" err="1"/>
              <a:t>pero</a:t>
            </a:r>
            <a:r>
              <a:rPr lang="en-US" sz="1600" dirty="0"/>
              <a:t> los </a:t>
            </a:r>
            <a:r>
              <a:rPr lang="en-US" sz="1600" dirty="0" err="1"/>
              <a:t>productores</a:t>
            </a:r>
            <a:r>
              <a:rPr lang="en-US" sz="1600" dirty="0"/>
              <a:t> </a:t>
            </a:r>
            <a:r>
              <a:rPr lang="en-US" sz="1600" dirty="0" err="1"/>
              <a:t>también</a:t>
            </a:r>
            <a:r>
              <a:rPr lang="en-US" sz="1600" dirty="0"/>
              <a:t> </a:t>
            </a:r>
            <a:r>
              <a:rPr lang="en-US" sz="1600" dirty="0" err="1"/>
              <a:t>participan</a:t>
            </a:r>
            <a:r>
              <a:rPr lang="en-US" sz="1600" dirty="0"/>
              <a:t> de </a:t>
            </a:r>
            <a:r>
              <a:rPr lang="en-US" sz="1600" dirty="0" err="1"/>
              <a:t>alguna</a:t>
            </a:r>
            <a:r>
              <a:rPr lang="en-US" sz="1600" dirty="0"/>
              <a:t> </a:t>
            </a:r>
            <a:r>
              <a:rPr lang="en-US" sz="1600" dirty="0" err="1"/>
              <a:t>manera</a:t>
            </a:r>
            <a:r>
              <a:rPr lang="en-US" sz="1600" dirty="0"/>
              <a:t> </a:t>
            </a:r>
            <a:r>
              <a:rPr lang="en-US" sz="1600" dirty="0" err="1"/>
              <a:t>en</a:t>
            </a:r>
            <a:r>
              <a:rPr lang="en-US" sz="1600" dirty="0"/>
              <a:t> </a:t>
            </a:r>
            <a:r>
              <a:rPr lang="en-US" sz="1600" dirty="0" err="1"/>
              <a:t>su</a:t>
            </a:r>
            <a:r>
              <a:rPr lang="en-US" sz="1600" dirty="0"/>
              <a:t> </a:t>
            </a:r>
            <a:r>
              <a:rPr lang="en-US" sz="1600" dirty="0" err="1"/>
              <a:t>gestión</a:t>
            </a:r>
            <a:r>
              <a:rPr lang="en-US" sz="1600" dirty="0"/>
              <a:t>.</a:t>
            </a:r>
          </a:p>
          <a:p>
            <a:pPr>
              <a:spcAft>
                <a:spcPts val="1200"/>
              </a:spcAft>
            </a:pPr>
            <a:r>
              <a:rPr lang="en-US" sz="1600" dirty="0"/>
              <a:t>El </a:t>
            </a:r>
            <a:r>
              <a:rPr lang="en-US" sz="1600" dirty="0" err="1"/>
              <a:t>gobierno</a:t>
            </a:r>
            <a:r>
              <a:rPr lang="en-US" sz="1600" dirty="0"/>
              <a:t> </a:t>
            </a:r>
            <a:r>
              <a:rPr lang="en-US" sz="1600" dirty="0" err="1"/>
              <a:t>nacional</a:t>
            </a:r>
            <a:r>
              <a:rPr lang="en-US" sz="1600" dirty="0"/>
              <a:t> </a:t>
            </a:r>
            <a:r>
              <a:rPr lang="en-US" sz="1600" dirty="0" err="1"/>
              <a:t>concedió</a:t>
            </a:r>
            <a:r>
              <a:rPr lang="en-US" sz="1600" dirty="0"/>
              <a:t> 26.000 euros a los OTP para la </a:t>
            </a:r>
            <a:r>
              <a:rPr lang="en-US" sz="1600" dirty="0" err="1"/>
              <a:t>construcción</a:t>
            </a:r>
            <a:r>
              <a:rPr lang="en-US" sz="1600" dirty="0"/>
              <a:t>, </a:t>
            </a:r>
            <a:r>
              <a:rPr lang="en-US" sz="1600" dirty="0" err="1"/>
              <a:t>equipamiento</a:t>
            </a:r>
            <a:r>
              <a:rPr lang="en-US" sz="1600" dirty="0"/>
              <a:t> y capital de </a:t>
            </a:r>
            <a:r>
              <a:rPr lang="en-US" sz="1600" dirty="0" err="1"/>
              <a:t>trabajo</a:t>
            </a:r>
            <a:r>
              <a:rPr lang="en-US" sz="1600" dirty="0"/>
              <a:t>. Los </a:t>
            </a:r>
            <a:r>
              <a:rPr lang="en-US" sz="1600" dirty="0" err="1"/>
              <a:t>gobiernos</a:t>
            </a:r>
            <a:r>
              <a:rPr lang="en-US" sz="1600" dirty="0"/>
              <a:t> locales </a:t>
            </a:r>
            <a:r>
              <a:rPr lang="en-US" sz="1600" dirty="0" err="1"/>
              <a:t>aportaron</a:t>
            </a:r>
            <a:r>
              <a:rPr lang="en-US" sz="1600" dirty="0"/>
              <a:t> </a:t>
            </a:r>
            <a:r>
              <a:rPr lang="en-US" sz="1600" dirty="0" err="1"/>
              <a:t>terrenos</a:t>
            </a:r>
            <a:r>
              <a:rPr lang="en-US" sz="1600" dirty="0"/>
              <a:t> y </a:t>
            </a:r>
            <a:r>
              <a:rPr lang="en-US" sz="1600" dirty="0" err="1"/>
              <a:t>recursos</a:t>
            </a:r>
            <a:r>
              <a:rPr lang="en-US" sz="1600" dirty="0"/>
              <a:t> para las </a:t>
            </a:r>
            <a:r>
              <a:rPr lang="en-US" sz="1600" dirty="0" err="1"/>
              <a:t>operaciones</a:t>
            </a:r>
            <a:r>
              <a:rPr lang="en-US" sz="1600" dirty="0"/>
              <a:t> y </a:t>
            </a:r>
            <a:r>
              <a:rPr lang="en-US" sz="1600" dirty="0" err="1"/>
              <a:t>mantenimiento</a:t>
            </a:r>
            <a:r>
              <a:rPr lang="en-US" sz="1600" dirty="0"/>
              <a:t>.  </a:t>
            </a:r>
          </a:p>
          <a:p>
            <a:pPr>
              <a:spcAft>
                <a:spcPts val="1200"/>
              </a:spcAft>
            </a:pPr>
            <a:r>
              <a:rPr lang="en-US" sz="1600" dirty="0"/>
              <a:t>La </a:t>
            </a:r>
            <a:r>
              <a:rPr lang="en-US" sz="1600" dirty="0" err="1"/>
              <a:t>Asociación</a:t>
            </a:r>
            <a:r>
              <a:rPr lang="en-US" sz="1600" dirty="0"/>
              <a:t> </a:t>
            </a:r>
            <a:r>
              <a:rPr lang="en-US" sz="1600" dirty="0" err="1"/>
              <a:t>Comercial</a:t>
            </a:r>
            <a:r>
              <a:rPr lang="en-US" sz="1600" dirty="0"/>
              <a:t> de </a:t>
            </a:r>
            <a:r>
              <a:rPr lang="en-US" sz="1600" dirty="0" err="1"/>
              <a:t>Productores</a:t>
            </a:r>
            <a:r>
              <a:rPr lang="en-US" sz="1600" dirty="0"/>
              <a:t> </a:t>
            </a:r>
            <a:r>
              <a:rPr lang="en-US" sz="1600" dirty="0" err="1"/>
              <a:t>Orgánicos</a:t>
            </a:r>
            <a:r>
              <a:rPr lang="en-US" sz="1600" dirty="0"/>
              <a:t> </a:t>
            </a:r>
            <a:r>
              <a:rPr lang="en-US" sz="1600" dirty="0" err="1"/>
              <a:t>capacitó</a:t>
            </a:r>
            <a:r>
              <a:rPr lang="en-US" sz="1600" dirty="0"/>
              <a:t> a los </a:t>
            </a:r>
            <a:r>
              <a:rPr lang="en-US" sz="1600" dirty="0" err="1"/>
              <a:t>equipos</a:t>
            </a:r>
            <a:r>
              <a:rPr lang="en-US" sz="1600" dirty="0"/>
              <a:t> </a:t>
            </a:r>
            <a:r>
              <a:rPr lang="en-US" sz="1600" dirty="0" err="1"/>
              <a:t>administrativos</a:t>
            </a:r>
            <a:r>
              <a:rPr lang="en-US" sz="1600" dirty="0"/>
              <a:t> de los OTP </a:t>
            </a:r>
            <a:r>
              <a:rPr lang="en-US" sz="1600" dirty="0" err="1"/>
              <a:t>en</a:t>
            </a:r>
            <a:r>
              <a:rPr lang="en-US" sz="1600" dirty="0"/>
              <a:t> </a:t>
            </a:r>
            <a:r>
              <a:rPr lang="en-US" sz="1600" dirty="0" err="1"/>
              <a:t>buenas</a:t>
            </a:r>
            <a:r>
              <a:rPr lang="en-US" sz="1600" dirty="0"/>
              <a:t> </a:t>
            </a:r>
            <a:r>
              <a:rPr lang="en-US" sz="1600" dirty="0" err="1"/>
              <a:t>prácticas</a:t>
            </a:r>
            <a:r>
              <a:rPr lang="en-US" sz="1600" dirty="0"/>
              <a:t> de </a:t>
            </a:r>
            <a:r>
              <a:rPr lang="en-US" sz="1600" dirty="0" err="1"/>
              <a:t>venta</a:t>
            </a:r>
            <a:r>
              <a:rPr lang="en-US" sz="1600" dirty="0"/>
              <a:t> </a:t>
            </a:r>
            <a:r>
              <a:rPr lang="en-US" sz="1600" dirty="0" err="1"/>
              <a:t>orgánica</a:t>
            </a:r>
            <a:r>
              <a:rPr lang="en-US" sz="1600" dirty="0"/>
              <a:t>, </a:t>
            </a:r>
            <a:r>
              <a:rPr lang="en-US" sz="1600" dirty="0" err="1"/>
              <a:t>administración</a:t>
            </a:r>
            <a:r>
              <a:rPr lang="en-US" sz="1600" dirty="0"/>
              <a:t> de </a:t>
            </a:r>
            <a:r>
              <a:rPr lang="en-US" sz="1600" dirty="0" err="1"/>
              <a:t>empresas</a:t>
            </a:r>
            <a:r>
              <a:rPr lang="en-US" sz="1600" dirty="0"/>
              <a:t> </a:t>
            </a:r>
            <a:r>
              <a:rPr lang="en-US" sz="1600" dirty="0" err="1"/>
              <a:t>orgánicas</a:t>
            </a:r>
            <a:r>
              <a:rPr lang="en-US" sz="1600" dirty="0"/>
              <a:t>, </a:t>
            </a:r>
            <a:r>
              <a:rPr lang="en-US" sz="1600" dirty="0" err="1"/>
              <a:t>sistemas</a:t>
            </a:r>
            <a:r>
              <a:rPr lang="en-US" sz="1600" dirty="0"/>
              <a:t> de </a:t>
            </a:r>
            <a:r>
              <a:rPr lang="en-US" sz="1600" dirty="0" err="1"/>
              <a:t>garantías</a:t>
            </a:r>
            <a:r>
              <a:rPr lang="en-US" sz="1600" dirty="0"/>
              <a:t>, </a:t>
            </a:r>
            <a:r>
              <a:rPr lang="en-US" sz="1600" dirty="0" err="1"/>
              <a:t>finanzas</a:t>
            </a:r>
            <a:r>
              <a:rPr lang="en-US" sz="1600" dirty="0"/>
              <a:t> y marketing. </a:t>
            </a:r>
          </a:p>
        </p:txBody>
      </p:sp>
      <p:sp>
        <p:nvSpPr>
          <p:cNvPr id="4" name="Slide Number Placeholder 3"/>
          <p:cNvSpPr>
            <a:spLocks noGrp="1"/>
          </p:cNvSpPr>
          <p:nvPr>
            <p:ph type="sldNum" sz="quarter" idx="4"/>
          </p:nvPr>
        </p:nvSpPr>
        <p:spPr>
          <a:xfrm>
            <a:off x="8172707" y="6516941"/>
            <a:ext cx="446749" cy="226125"/>
          </a:xfrm>
        </p:spPr>
        <p:txBody>
          <a:bodyPr/>
          <a:lstStyle/>
          <a:p>
            <a:fld id="{5D5447A0-53F5-A642-8614-F3F890D89D69}" type="slidenum">
              <a:rPr lang="en-US" smtClean="0"/>
              <a:pPr/>
              <a:t>34</a:t>
            </a:fld>
            <a:endParaRPr lang="en-US" dirty="0"/>
          </a:p>
        </p:txBody>
      </p:sp>
      <p:pic>
        <p:nvPicPr>
          <p:cNvPr id="5" name="Content Placeholder 3" descr="Organic Trading Post - Philippines.png"/>
          <p:cNvPicPr>
            <a:picLocks noChangeAspect="1"/>
          </p:cNvPicPr>
          <p:nvPr/>
        </p:nvPicPr>
        <p:blipFill>
          <a:blip r:embed="rId3">
            <a:extLst>
              <a:ext uri="{28A0092B-C50C-407E-A947-70E740481C1C}">
                <a14:useLocalDpi xmlns:a14="http://schemas.microsoft.com/office/drawing/2010/main" val="0"/>
              </a:ext>
            </a:extLst>
          </a:blip>
          <a:srcRect t="11782" b="11782"/>
          <a:stretch>
            <a:fillRect/>
          </a:stretch>
        </p:blipFill>
        <p:spPr>
          <a:xfrm>
            <a:off x="5130801" y="5270528"/>
            <a:ext cx="2834194" cy="1587472"/>
          </a:xfrm>
          <a:prstGeom prst="rect">
            <a:avLst/>
          </a:prstGeom>
        </p:spPr>
      </p:pic>
      <p:pic>
        <p:nvPicPr>
          <p:cNvPr id="6" name="Picture 5"/>
          <p:cNvPicPr>
            <a:picLocks noChangeAspect="1"/>
          </p:cNvPicPr>
          <p:nvPr/>
        </p:nvPicPr>
        <p:blipFill>
          <a:blip r:embed="rId4"/>
          <a:stretch>
            <a:fillRect/>
          </a:stretch>
        </p:blipFill>
        <p:spPr>
          <a:xfrm>
            <a:off x="2597856" y="5285614"/>
            <a:ext cx="2321860" cy="1678883"/>
          </a:xfrm>
          <a:prstGeom prst="rect">
            <a:avLst/>
          </a:prstGeom>
        </p:spPr>
      </p:pic>
      <p:pic>
        <p:nvPicPr>
          <p:cNvPr id="7" name="Picture 6"/>
          <p:cNvPicPr>
            <a:picLocks noChangeAspect="1"/>
          </p:cNvPicPr>
          <p:nvPr/>
        </p:nvPicPr>
        <p:blipFill>
          <a:blip r:embed="rId5"/>
          <a:stretch>
            <a:fillRect/>
          </a:stretch>
        </p:blipFill>
        <p:spPr>
          <a:xfrm>
            <a:off x="1" y="5270527"/>
            <a:ext cx="2400568" cy="1587473"/>
          </a:xfrm>
          <a:prstGeom prst="rect">
            <a:avLst/>
          </a:prstGeom>
        </p:spPr>
      </p:pic>
    </p:spTree>
    <p:extLst>
      <p:ext uri="{BB962C8B-B14F-4D97-AF65-F5344CB8AC3E}">
        <p14:creationId xmlns:p14="http://schemas.microsoft.com/office/powerpoint/2010/main" val="2585590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Apoyo</a:t>
            </a:r>
            <a:r>
              <a:rPr lang="en-US" dirty="0"/>
              <a:t> al </a:t>
            </a:r>
            <a:r>
              <a:rPr lang="en-US" dirty="0" err="1"/>
              <a:t>desarrollo</a:t>
            </a:r>
            <a:r>
              <a:rPr lang="en-US" dirty="0"/>
              <a:t> de SPG: </a:t>
            </a:r>
            <a:r>
              <a:rPr lang="en-US" dirty="0" err="1"/>
              <a:t>Ejemplo</a:t>
            </a:r>
            <a:r>
              <a:rPr lang="en-US" dirty="0"/>
              <a:t> de India</a:t>
            </a:r>
          </a:p>
        </p:txBody>
      </p:sp>
      <p:sp>
        <p:nvSpPr>
          <p:cNvPr id="3" name="Text Placeholder 2"/>
          <p:cNvSpPr>
            <a:spLocks noGrp="1"/>
          </p:cNvSpPr>
          <p:nvPr>
            <p:ph type="body" sz="quarter" idx="10"/>
          </p:nvPr>
        </p:nvSpPr>
        <p:spPr>
          <a:xfrm>
            <a:off x="749300" y="1386934"/>
            <a:ext cx="7648575" cy="4686841"/>
          </a:xfrm>
        </p:spPr>
        <p:txBody>
          <a:bodyPr/>
          <a:lstStyle/>
          <a:p>
            <a:pPr>
              <a:spcAft>
                <a:spcPts val="600"/>
              </a:spcAft>
            </a:pPr>
            <a:r>
              <a:rPr lang="en-US" dirty="0"/>
              <a:t>El MA </a:t>
            </a:r>
            <a:r>
              <a:rPr lang="en-US" dirty="0" err="1"/>
              <a:t>creó</a:t>
            </a:r>
            <a:r>
              <a:rPr lang="en-US" dirty="0"/>
              <a:t> un </a:t>
            </a:r>
            <a:r>
              <a:rPr lang="en-US" dirty="0" err="1"/>
              <a:t>proyecto</a:t>
            </a:r>
            <a:r>
              <a:rPr lang="en-US" dirty="0"/>
              <a:t> de </a:t>
            </a:r>
            <a:r>
              <a:rPr lang="en-US" dirty="0" err="1"/>
              <a:t>cooperación</a:t>
            </a:r>
            <a:r>
              <a:rPr lang="en-US" dirty="0"/>
              <a:t> </a:t>
            </a:r>
            <a:r>
              <a:rPr lang="en-US" dirty="0" err="1"/>
              <a:t>técnica</a:t>
            </a:r>
            <a:r>
              <a:rPr lang="en-US" dirty="0"/>
              <a:t> para SPG con la FAO </a:t>
            </a:r>
            <a:r>
              <a:rPr lang="en-US" dirty="0" err="1"/>
              <a:t>en</a:t>
            </a:r>
            <a:r>
              <a:rPr lang="en-US" dirty="0"/>
              <a:t> el 2005.</a:t>
            </a:r>
          </a:p>
          <a:p>
            <a:pPr>
              <a:spcAft>
                <a:spcPts val="600"/>
              </a:spcAft>
            </a:pPr>
            <a:r>
              <a:rPr lang="en-US" dirty="0"/>
              <a:t>El </a:t>
            </a:r>
            <a:r>
              <a:rPr lang="en-US" dirty="0" err="1"/>
              <a:t>programa</a:t>
            </a:r>
            <a:r>
              <a:rPr lang="en-US" dirty="0"/>
              <a:t> </a:t>
            </a:r>
            <a:r>
              <a:rPr lang="en-US" dirty="0" err="1"/>
              <a:t>nacional</a:t>
            </a:r>
            <a:r>
              <a:rPr lang="en-US" dirty="0"/>
              <a:t> para el </a:t>
            </a:r>
            <a:r>
              <a:rPr lang="en-US" dirty="0" err="1"/>
              <a:t>desarrollo</a:t>
            </a:r>
            <a:r>
              <a:rPr lang="en-US" dirty="0"/>
              <a:t> de SPG </a:t>
            </a:r>
            <a:r>
              <a:rPr lang="en-US" dirty="0" err="1"/>
              <a:t>comenzó</a:t>
            </a:r>
            <a:r>
              <a:rPr lang="en-US" dirty="0"/>
              <a:t> </a:t>
            </a:r>
            <a:r>
              <a:rPr lang="en-US" dirty="0" err="1"/>
              <a:t>en</a:t>
            </a:r>
            <a:r>
              <a:rPr lang="en-US" dirty="0"/>
              <a:t> 2011 a </a:t>
            </a:r>
            <a:r>
              <a:rPr lang="en-US" dirty="0" err="1"/>
              <a:t>través</a:t>
            </a:r>
            <a:r>
              <a:rPr lang="en-US" dirty="0"/>
              <a:t> del Centro Nacional para la Agricultura </a:t>
            </a:r>
            <a:r>
              <a:rPr lang="en-US" dirty="0" err="1"/>
              <a:t>Orgánica</a:t>
            </a:r>
            <a:r>
              <a:rPr lang="en-US" dirty="0"/>
              <a:t> (NCOF). De </a:t>
            </a:r>
            <a:r>
              <a:rPr lang="en-US" dirty="0" err="1"/>
              <a:t>allí</a:t>
            </a:r>
            <a:r>
              <a:rPr lang="en-US" dirty="0"/>
              <a:t> </a:t>
            </a:r>
            <a:r>
              <a:rPr lang="en-US" dirty="0" err="1"/>
              <a:t>resultó</a:t>
            </a:r>
            <a:r>
              <a:rPr lang="en-US" dirty="0"/>
              <a:t> la </a:t>
            </a:r>
            <a:r>
              <a:rPr lang="en-US" dirty="0" err="1"/>
              <a:t>certificación</a:t>
            </a:r>
            <a:r>
              <a:rPr lang="en-US" dirty="0"/>
              <a:t> de 21.240 </a:t>
            </a:r>
            <a:r>
              <a:rPr lang="en-US" dirty="0" err="1"/>
              <a:t>productores</a:t>
            </a:r>
            <a:r>
              <a:rPr lang="en-US" dirty="0"/>
              <a:t> a </a:t>
            </a:r>
            <a:r>
              <a:rPr lang="en-US" dirty="0" err="1"/>
              <a:t>través</a:t>
            </a:r>
            <a:r>
              <a:rPr lang="en-US" dirty="0"/>
              <a:t> del SPG </a:t>
            </a:r>
            <a:r>
              <a:rPr lang="en-US" dirty="0" err="1"/>
              <a:t>en</a:t>
            </a:r>
            <a:r>
              <a:rPr lang="en-US" dirty="0"/>
              <a:t> 2015. </a:t>
            </a:r>
          </a:p>
          <a:p>
            <a:pPr>
              <a:spcAft>
                <a:spcPts val="600"/>
              </a:spcAft>
            </a:pPr>
            <a:r>
              <a:rPr lang="en-US" dirty="0"/>
              <a:t>El </a:t>
            </a:r>
            <a:r>
              <a:rPr lang="en-US" dirty="0" err="1"/>
              <a:t>gobierno</a:t>
            </a:r>
            <a:r>
              <a:rPr lang="en-US" dirty="0"/>
              <a:t> </a:t>
            </a:r>
            <a:r>
              <a:rPr lang="en-US" dirty="0" err="1"/>
              <a:t>espera</a:t>
            </a:r>
            <a:r>
              <a:rPr lang="en-US" dirty="0"/>
              <a:t> </a:t>
            </a:r>
            <a:r>
              <a:rPr lang="en-US" dirty="0" err="1"/>
              <a:t>poder</a:t>
            </a:r>
            <a:r>
              <a:rPr lang="en-US" dirty="0"/>
              <a:t> </a:t>
            </a:r>
            <a:r>
              <a:rPr lang="en-US" dirty="0" err="1"/>
              <a:t>otorgar</a:t>
            </a:r>
            <a:r>
              <a:rPr lang="en-US" dirty="0"/>
              <a:t> 200.000 </a:t>
            </a:r>
            <a:r>
              <a:rPr lang="en-US" dirty="0" err="1"/>
              <a:t>certificaciones</a:t>
            </a:r>
            <a:r>
              <a:rPr lang="en-US" dirty="0"/>
              <a:t> </a:t>
            </a:r>
            <a:r>
              <a:rPr lang="en-US" dirty="0" err="1"/>
              <a:t>orgánicas</a:t>
            </a:r>
            <a:r>
              <a:rPr lang="en-US" dirty="0"/>
              <a:t> </a:t>
            </a:r>
            <a:r>
              <a:rPr lang="en-US" dirty="0" err="1"/>
              <a:t>más</a:t>
            </a:r>
            <a:r>
              <a:rPr lang="en-US" dirty="0"/>
              <a:t> a </a:t>
            </a:r>
            <a:r>
              <a:rPr lang="en-US" dirty="0" err="1"/>
              <a:t>través</a:t>
            </a:r>
            <a:r>
              <a:rPr lang="en-US" dirty="0"/>
              <a:t> de la SPG para </a:t>
            </a:r>
            <a:r>
              <a:rPr lang="en-US" dirty="0" err="1"/>
              <a:t>noviembre</a:t>
            </a:r>
            <a:r>
              <a:rPr lang="en-US" dirty="0"/>
              <a:t> de 2017.</a:t>
            </a:r>
          </a:p>
          <a:p>
            <a:pPr>
              <a:spcAft>
                <a:spcPts val="600"/>
              </a:spcAft>
            </a:pPr>
            <a:r>
              <a:rPr lang="en-US" dirty="0" err="1"/>
              <a:t>En</a:t>
            </a:r>
            <a:r>
              <a:rPr lang="en-US" dirty="0"/>
              <a:t> 2016, el </a:t>
            </a:r>
            <a:r>
              <a:rPr lang="en-US" dirty="0" err="1"/>
              <a:t>gobierno</a:t>
            </a:r>
            <a:r>
              <a:rPr lang="en-US" dirty="0"/>
              <a:t> </a:t>
            </a:r>
            <a:r>
              <a:rPr lang="en-US" dirty="0" err="1"/>
              <a:t>asignó</a:t>
            </a:r>
            <a:r>
              <a:rPr lang="en-US" dirty="0"/>
              <a:t> </a:t>
            </a:r>
            <a:r>
              <a:rPr lang="en-US" dirty="0" err="1"/>
              <a:t>unos</a:t>
            </a:r>
            <a:r>
              <a:rPr lang="en-US" dirty="0"/>
              <a:t> 40 million Euros al “</a:t>
            </a:r>
            <a:r>
              <a:rPr lang="en-US" dirty="0" err="1"/>
              <a:t>Programa</a:t>
            </a:r>
            <a:r>
              <a:rPr lang="en-US" dirty="0"/>
              <a:t> de </a:t>
            </a:r>
            <a:r>
              <a:rPr lang="en-US" dirty="0" err="1"/>
              <a:t>Mejoramiento</a:t>
            </a:r>
            <a:r>
              <a:rPr lang="en-US" dirty="0"/>
              <a:t> de la Agricultura </a:t>
            </a:r>
            <a:r>
              <a:rPr lang="en-US" dirty="0" err="1"/>
              <a:t>Tradicional</a:t>
            </a:r>
            <a:r>
              <a:rPr lang="en-US" dirty="0"/>
              <a:t>” </a:t>
            </a:r>
            <a:r>
              <a:rPr lang="en-US" dirty="0" err="1"/>
              <a:t>apoyando</a:t>
            </a:r>
            <a:r>
              <a:rPr lang="en-US" dirty="0"/>
              <a:t> </a:t>
            </a:r>
            <a:r>
              <a:rPr lang="en-US" dirty="0" err="1"/>
              <a:t>así</a:t>
            </a:r>
            <a:r>
              <a:rPr lang="en-US" dirty="0"/>
              <a:t> la </a:t>
            </a:r>
            <a:r>
              <a:rPr lang="en-US" dirty="0" err="1"/>
              <a:t>agricultura</a:t>
            </a:r>
            <a:r>
              <a:rPr lang="en-US" dirty="0"/>
              <a:t> </a:t>
            </a:r>
            <a:r>
              <a:rPr lang="en-US" dirty="0" err="1"/>
              <a:t>orgánica</a:t>
            </a:r>
            <a:r>
              <a:rPr lang="en-US" dirty="0"/>
              <a:t> a </a:t>
            </a:r>
            <a:r>
              <a:rPr lang="en-US" dirty="0" err="1"/>
              <a:t>través</a:t>
            </a:r>
            <a:r>
              <a:rPr lang="en-US" dirty="0"/>
              <a:t> de un </a:t>
            </a:r>
            <a:r>
              <a:rPr lang="en-US" dirty="0" err="1"/>
              <a:t>enfoque</a:t>
            </a:r>
            <a:r>
              <a:rPr lang="en-US" dirty="0"/>
              <a:t> de </a:t>
            </a:r>
            <a:r>
              <a:rPr lang="en-US" dirty="0" err="1"/>
              <a:t>conglomerados</a:t>
            </a:r>
            <a:r>
              <a:rPr lang="en-US" dirty="0"/>
              <a:t> y </a:t>
            </a:r>
            <a:r>
              <a:rPr lang="en-US" dirty="0" err="1"/>
              <a:t>certificación</a:t>
            </a:r>
            <a:r>
              <a:rPr lang="en-US" dirty="0"/>
              <a:t> SPG. </a:t>
            </a:r>
          </a:p>
        </p:txBody>
      </p:sp>
      <p:sp>
        <p:nvSpPr>
          <p:cNvPr id="4" name="Slide Number Placeholder 3"/>
          <p:cNvSpPr>
            <a:spLocks noGrp="1"/>
          </p:cNvSpPr>
          <p:nvPr>
            <p:ph type="sldNum" sz="quarter" idx="4"/>
          </p:nvPr>
        </p:nvSpPr>
        <p:spPr/>
        <p:txBody>
          <a:bodyPr/>
          <a:lstStyle/>
          <a:p>
            <a:fld id="{5D5447A0-53F5-A642-8614-F3F890D89D69}" type="slidenum">
              <a:rPr lang="en-US" smtClean="0"/>
              <a:pPr/>
              <a:t>35</a:t>
            </a:fld>
            <a:endParaRPr lang="en-US" dirty="0"/>
          </a:p>
        </p:txBody>
      </p:sp>
      <p:sp>
        <p:nvSpPr>
          <p:cNvPr id="6" name="TextBox 5"/>
          <p:cNvSpPr txBox="1"/>
          <p:nvPr/>
        </p:nvSpPr>
        <p:spPr>
          <a:xfrm>
            <a:off x="2882901" y="6073972"/>
            <a:ext cx="2959018" cy="615553"/>
          </a:xfrm>
          <a:prstGeom prst="rect">
            <a:avLst/>
          </a:prstGeom>
        </p:spPr>
        <p:txBody>
          <a:bodyPr wrap="square">
            <a:spAutoFit/>
          </a:bodyPr>
          <a:lstStyle>
            <a:defPPr>
              <a:defRPr lang="en-US"/>
            </a:defPPr>
            <a:lvl1pPr marL="285750" indent="-285750">
              <a:spcAft>
                <a:spcPts val="1800"/>
              </a:spcAft>
              <a:buFont typeface="Arial"/>
              <a:buChar char="•"/>
              <a:defRPr>
                <a:solidFill>
                  <a:srgbClr val="222D75"/>
                </a:solidFill>
                <a:latin typeface="Arial"/>
                <a:cs typeface="Arial"/>
              </a:defRPr>
            </a:lvl1pPr>
          </a:lstStyle>
          <a:p>
            <a:pPr marL="0" indent="0">
              <a:buNone/>
            </a:pPr>
            <a:r>
              <a:rPr lang="en-US" sz="1700" i="1" dirty="0">
                <a:latin typeface="+mn-lt"/>
              </a:rPr>
              <a:t>El </a:t>
            </a:r>
            <a:r>
              <a:rPr lang="en-US" sz="1700" i="1" dirty="0" err="1">
                <a:latin typeface="+mn-lt"/>
              </a:rPr>
              <a:t>gobierno</a:t>
            </a:r>
            <a:r>
              <a:rPr lang="en-US" sz="1700" i="1" dirty="0">
                <a:latin typeface="+mn-lt"/>
              </a:rPr>
              <a:t> </a:t>
            </a:r>
            <a:r>
              <a:rPr lang="en-US" sz="1700" i="1" dirty="0" err="1">
                <a:latin typeface="+mn-lt"/>
              </a:rPr>
              <a:t>inaugura</a:t>
            </a:r>
            <a:r>
              <a:rPr lang="en-US" sz="1700" i="1" dirty="0">
                <a:latin typeface="+mn-lt"/>
              </a:rPr>
              <a:t> </a:t>
            </a:r>
            <a:r>
              <a:rPr lang="en-US" sz="1700" i="1" dirty="0" err="1">
                <a:latin typeface="+mn-lt"/>
              </a:rPr>
              <a:t>una</a:t>
            </a:r>
            <a:r>
              <a:rPr lang="en-US" sz="1700" i="1" dirty="0">
                <a:latin typeface="+mn-lt"/>
              </a:rPr>
              <a:t> </a:t>
            </a:r>
            <a:r>
              <a:rPr lang="en-US" sz="1700" i="1" dirty="0" err="1">
                <a:latin typeface="+mn-lt"/>
              </a:rPr>
              <a:t>tienda</a:t>
            </a:r>
            <a:r>
              <a:rPr lang="en-US" sz="1700" i="1" dirty="0">
                <a:latin typeface="+mn-lt"/>
              </a:rPr>
              <a:t> SPG </a:t>
            </a:r>
            <a:r>
              <a:rPr lang="en-US" sz="1700" i="1" dirty="0" err="1">
                <a:latin typeface="+mn-lt"/>
              </a:rPr>
              <a:t>en</a:t>
            </a:r>
            <a:r>
              <a:rPr lang="en-US" sz="1700" i="1" dirty="0">
                <a:latin typeface="+mn-lt"/>
              </a:rPr>
              <a:t> Delhi, 2016</a:t>
            </a:r>
          </a:p>
        </p:txBody>
      </p:sp>
    </p:spTree>
    <p:extLst>
      <p:ext uri="{BB962C8B-B14F-4D97-AF65-F5344CB8AC3E}">
        <p14:creationId xmlns:p14="http://schemas.microsoft.com/office/powerpoint/2010/main" val="229612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err="1"/>
              <a:t>Reseñas</a:t>
            </a:r>
            <a:r>
              <a:rPr lang="en-US" dirty="0"/>
              <a:t> de </a:t>
            </a:r>
            <a:r>
              <a:rPr lang="en-US" dirty="0" err="1"/>
              <a:t>obstáculos</a:t>
            </a:r>
            <a:r>
              <a:rPr lang="en-US" dirty="0"/>
              <a:t> para la AO </a:t>
            </a:r>
            <a:r>
              <a:rPr lang="en-US" dirty="0" err="1"/>
              <a:t>en</a:t>
            </a:r>
            <a:r>
              <a:rPr lang="en-US" dirty="0"/>
              <a:t> </a:t>
            </a:r>
            <a:r>
              <a:rPr lang="en-US" dirty="0" err="1"/>
              <a:t>políticas</a:t>
            </a:r>
            <a:r>
              <a:rPr lang="en-US" dirty="0"/>
              <a:t> </a:t>
            </a:r>
            <a:r>
              <a:rPr lang="en-US" dirty="0" err="1"/>
              <a:t>agrarias</a:t>
            </a:r>
            <a:r>
              <a:rPr lang="en-US" dirty="0"/>
              <a:t> </a:t>
            </a:r>
            <a:r>
              <a:rPr lang="en-US" dirty="0" err="1"/>
              <a:t>generales</a:t>
            </a:r>
            <a:endParaRPr lang="en-US" dirty="0"/>
          </a:p>
        </p:txBody>
      </p:sp>
      <p:sp>
        <p:nvSpPr>
          <p:cNvPr id="4" name="Slide Number Placeholder 3"/>
          <p:cNvSpPr>
            <a:spLocks noGrp="1"/>
          </p:cNvSpPr>
          <p:nvPr>
            <p:ph type="sldNum" sz="quarter" idx="4294967295"/>
          </p:nvPr>
        </p:nvSpPr>
        <p:spPr>
          <a:xfrm>
            <a:off x="8615363" y="6378575"/>
            <a:ext cx="528637" cy="365125"/>
          </a:xfrm>
          <a:prstGeom prst="rect">
            <a:avLst/>
          </a:prstGeom>
        </p:spPr>
        <p:txBody>
          <a:bodyPr/>
          <a:lstStyle/>
          <a:p>
            <a:fld id="{5D5447A0-53F5-A642-8614-F3F890D89D69}" type="slidenum">
              <a:rPr lang="en-US" smtClean="0"/>
              <a:pPr/>
              <a:t>36</a:t>
            </a:fld>
            <a:endParaRPr lang="en-US" dirty="0"/>
          </a:p>
        </p:txBody>
      </p:sp>
    </p:spTree>
    <p:extLst>
      <p:ext uri="{BB962C8B-B14F-4D97-AF65-F5344CB8AC3E}">
        <p14:creationId xmlns:p14="http://schemas.microsoft.com/office/powerpoint/2010/main" val="3048059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493" y="243934"/>
            <a:ext cx="6426007" cy="1143000"/>
          </a:xfrm>
        </p:spPr>
        <p:txBody>
          <a:bodyPr/>
          <a:lstStyle/>
          <a:p>
            <a:r>
              <a:rPr lang="en-US" dirty="0" err="1"/>
              <a:t>Políticas</a:t>
            </a:r>
            <a:r>
              <a:rPr lang="en-US" dirty="0"/>
              <a:t> </a:t>
            </a:r>
            <a:r>
              <a:rPr lang="en-US" dirty="0" err="1"/>
              <a:t>generales</a:t>
            </a:r>
            <a:r>
              <a:rPr lang="en-US" dirty="0"/>
              <a:t> que </a:t>
            </a:r>
            <a:r>
              <a:rPr lang="en-US" dirty="0" err="1"/>
              <a:t>pueden</a:t>
            </a:r>
            <a:r>
              <a:rPr lang="en-US" dirty="0"/>
              <a:t>  </a:t>
            </a:r>
            <a:r>
              <a:rPr lang="en-US" dirty="0" err="1"/>
              <a:t>tener</a:t>
            </a:r>
            <a:r>
              <a:rPr lang="en-US" dirty="0"/>
              <a:t> </a:t>
            </a:r>
            <a:r>
              <a:rPr lang="en-US" dirty="0" err="1"/>
              <a:t>impacto</a:t>
            </a:r>
            <a:r>
              <a:rPr lang="en-US" dirty="0"/>
              <a:t> </a:t>
            </a:r>
            <a:r>
              <a:rPr lang="en-US" dirty="0" err="1"/>
              <a:t>en</a:t>
            </a:r>
            <a:r>
              <a:rPr lang="en-US" dirty="0"/>
              <a:t> </a:t>
            </a:r>
            <a:r>
              <a:rPr lang="en-US" dirty="0" err="1"/>
              <a:t>elsector</a:t>
            </a:r>
            <a:r>
              <a:rPr lang="en-US" dirty="0"/>
              <a:t> </a:t>
            </a:r>
            <a:r>
              <a:rPr lang="en-US" dirty="0" err="1"/>
              <a:t>orgánico</a:t>
            </a:r>
            <a:endParaRPr lang="en-US" dirty="0"/>
          </a:p>
        </p:txBody>
      </p:sp>
      <p:sp>
        <p:nvSpPr>
          <p:cNvPr id="5" name="Text Placeholder 4"/>
          <p:cNvSpPr>
            <a:spLocks noGrp="1"/>
          </p:cNvSpPr>
          <p:nvPr>
            <p:ph type="body" sz="quarter" idx="10"/>
          </p:nvPr>
        </p:nvSpPr>
        <p:spPr>
          <a:xfrm>
            <a:off x="749493" y="1651000"/>
            <a:ext cx="7648382" cy="4594225"/>
          </a:xfrm>
        </p:spPr>
        <p:txBody>
          <a:bodyPr/>
          <a:lstStyle/>
          <a:p>
            <a:pPr marL="285750" indent="-285750">
              <a:spcAft>
                <a:spcPts val="1200"/>
              </a:spcAft>
              <a:buFont typeface="Wingdings" charset="2"/>
              <a:buChar char="v"/>
            </a:pPr>
            <a:r>
              <a:rPr lang="en-US" dirty="0" err="1"/>
              <a:t>Subsidios</a:t>
            </a:r>
            <a:r>
              <a:rPr lang="en-US" dirty="0"/>
              <a:t> a </a:t>
            </a:r>
            <a:r>
              <a:rPr lang="en-US" dirty="0" err="1"/>
              <a:t>fertilizantes</a:t>
            </a:r>
            <a:r>
              <a:rPr lang="en-US" dirty="0"/>
              <a:t> </a:t>
            </a:r>
            <a:r>
              <a:rPr lang="en-US" dirty="0" err="1"/>
              <a:t>químicos</a:t>
            </a:r>
            <a:r>
              <a:rPr lang="en-US" dirty="0"/>
              <a:t> o </a:t>
            </a:r>
            <a:r>
              <a:rPr lang="en-US" dirty="0" err="1"/>
              <a:t>pesticidas</a:t>
            </a:r>
            <a:r>
              <a:rPr lang="en-US" dirty="0"/>
              <a:t> </a:t>
            </a:r>
            <a:r>
              <a:rPr lang="en-US" dirty="0" err="1"/>
              <a:t>sintéticos</a:t>
            </a:r>
            <a:endParaRPr lang="en-US" dirty="0"/>
          </a:p>
          <a:p>
            <a:pPr marL="285750" indent="-285750">
              <a:spcAft>
                <a:spcPts val="1200"/>
              </a:spcAft>
              <a:buFont typeface="Wingdings" charset="2"/>
              <a:buChar char="v"/>
            </a:pPr>
            <a:r>
              <a:rPr lang="en-US" dirty="0" err="1"/>
              <a:t>Aprobación</a:t>
            </a:r>
            <a:r>
              <a:rPr lang="en-US" dirty="0"/>
              <a:t> de la </a:t>
            </a:r>
            <a:r>
              <a:rPr lang="en-US" dirty="0" err="1"/>
              <a:t>importación</a:t>
            </a:r>
            <a:r>
              <a:rPr lang="en-US" dirty="0"/>
              <a:t> y </a:t>
            </a:r>
            <a:r>
              <a:rPr lang="en-US" dirty="0" err="1"/>
              <a:t>uso</a:t>
            </a:r>
            <a:r>
              <a:rPr lang="en-US" dirty="0"/>
              <a:t> de </a:t>
            </a:r>
            <a:r>
              <a:rPr lang="en-US" dirty="0" err="1"/>
              <a:t>pesticidas</a:t>
            </a:r>
            <a:r>
              <a:rPr lang="en-US" dirty="0"/>
              <a:t> </a:t>
            </a:r>
          </a:p>
          <a:p>
            <a:pPr marL="285750" indent="-285750">
              <a:spcAft>
                <a:spcPts val="1200"/>
              </a:spcAft>
              <a:buFont typeface="Wingdings" charset="2"/>
              <a:buChar char="v"/>
            </a:pPr>
            <a:r>
              <a:rPr lang="en-US" dirty="0" err="1"/>
              <a:t>Apoyo</a:t>
            </a:r>
            <a:r>
              <a:rPr lang="en-US" dirty="0"/>
              <a:t> a </a:t>
            </a:r>
            <a:r>
              <a:rPr lang="en-US" dirty="0" err="1"/>
              <a:t>cultivos</a:t>
            </a:r>
            <a:r>
              <a:rPr lang="en-US" dirty="0"/>
              <a:t> </a:t>
            </a:r>
            <a:r>
              <a:rPr lang="en-US" dirty="0" err="1"/>
              <a:t>energéticos</a:t>
            </a:r>
            <a:r>
              <a:rPr lang="en-US" dirty="0"/>
              <a:t> (biogas y </a:t>
            </a:r>
            <a:r>
              <a:rPr lang="en-US" dirty="0" err="1"/>
              <a:t>biocombustible</a:t>
            </a:r>
            <a:r>
              <a:rPr lang="en-US" dirty="0"/>
              <a:t>)</a:t>
            </a:r>
          </a:p>
          <a:p>
            <a:pPr marL="285750" indent="-285750">
              <a:spcAft>
                <a:spcPts val="1200"/>
              </a:spcAft>
              <a:buFont typeface="Wingdings" charset="2"/>
              <a:buChar char="v"/>
            </a:pPr>
            <a:r>
              <a:rPr lang="en-US" dirty="0" err="1"/>
              <a:t>Esquemas</a:t>
            </a:r>
            <a:r>
              <a:rPr lang="en-US" dirty="0"/>
              <a:t> </a:t>
            </a:r>
            <a:r>
              <a:rPr lang="en-US" dirty="0" err="1"/>
              <a:t>ambientales</a:t>
            </a:r>
            <a:r>
              <a:rPr lang="en-US" dirty="0"/>
              <a:t> </a:t>
            </a:r>
            <a:r>
              <a:rPr lang="en-US" dirty="0" err="1"/>
              <a:t>competitivos</a:t>
            </a:r>
            <a:r>
              <a:rPr lang="en-US" dirty="0"/>
              <a:t> </a:t>
            </a:r>
          </a:p>
          <a:p>
            <a:pPr marL="285750" indent="-285750">
              <a:spcAft>
                <a:spcPts val="1200"/>
              </a:spcAft>
              <a:buFont typeface="Wingdings" charset="2"/>
              <a:buChar char="v"/>
            </a:pPr>
            <a:r>
              <a:rPr lang="en-US" dirty="0" err="1"/>
              <a:t>Regulaciones</a:t>
            </a:r>
            <a:r>
              <a:rPr lang="en-US" dirty="0"/>
              <a:t> </a:t>
            </a:r>
            <a:r>
              <a:rPr lang="en-US" dirty="0" err="1"/>
              <a:t>desfavorables</a:t>
            </a:r>
            <a:r>
              <a:rPr lang="en-US" dirty="0"/>
              <a:t> para </a:t>
            </a:r>
            <a:r>
              <a:rPr lang="en-US" dirty="0" err="1"/>
              <a:t>fertilizantes</a:t>
            </a:r>
            <a:r>
              <a:rPr lang="en-US" dirty="0"/>
              <a:t> </a:t>
            </a:r>
            <a:r>
              <a:rPr lang="en-US" dirty="0" err="1"/>
              <a:t>caseros</a:t>
            </a:r>
            <a:r>
              <a:rPr lang="en-US" dirty="0"/>
              <a:t>, </a:t>
            </a:r>
            <a:r>
              <a:rPr lang="en-US" dirty="0" err="1"/>
              <a:t>productos</a:t>
            </a:r>
            <a:r>
              <a:rPr lang="en-US" dirty="0"/>
              <a:t> de </a:t>
            </a:r>
            <a:r>
              <a:rPr lang="en-US" dirty="0" err="1"/>
              <a:t>protección</a:t>
            </a:r>
            <a:r>
              <a:rPr lang="en-US" dirty="0"/>
              <a:t> a </a:t>
            </a:r>
            <a:r>
              <a:rPr lang="en-US" dirty="0" err="1"/>
              <a:t>cultivos</a:t>
            </a:r>
            <a:r>
              <a:rPr lang="en-US" dirty="0"/>
              <a:t> y </a:t>
            </a:r>
            <a:r>
              <a:rPr lang="en-US" dirty="0" err="1"/>
              <a:t>semillas</a:t>
            </a:r>
            <a:r>
              <a:rPr lang="en-US" dirty="0"/>
              <a:t> de </a:t>
            </a:r>
            <a:r>
              <a:rPr lang="en-US" dirty="0" err="1"/>
              <a:t>agricultores</a:t>
            </a:r>
            <a:r>
              <a:rPr lang="en-US" dirty="0"/>
              <a:t>. </a:t>
            </a:r>
          </a:p>
          <a:p>
            <a:pPr marL="285750" indent="-285750">
              <a:spcAft>
                <a:spcPts val="1200"/>
              </a:spcAft>
              <a:buFont typeface="Wingdings" charset="2"/>
              <a:buChar char="v"/>
            </a:pPr>
            <a:r>
              <a:rPr lang="en-US" dirty="0" err="1"/>
              <a:t>Programas</a:t>
            </a:r>
            <a:r>
              <a:rPr lang="en-US" dirty="0"/>
              <a:t> de </a:t>
            </a:r>
            <a:r>
              <a:rPr lang="en-US" dirty="0" err="1"/>
              <a:t>manejo</a:t>
            </a:r>
            <a:r>
              <a:rPr lang="en-US" dirty="0"/>
              <a:t> de </a:t>
            </a:r>
            <a:r>
              <a:rPr lang="en-US" dirty="0" err="1"/>
              <a:t>riesgos</a:t>
            </a:r>
            <a:r>
              <a:rPr lang="en-US" dirty="0"/>
              <a:t> </a:t>
            </a:r>
            <a:r>
              <a:rPr lang="en-US" dirty="0" err="1"/>
              <a:t>agrarios</a:t>
            </a:r>
            <a:r>
              <a:rPr lang="en-US" dirty="0"/>
              <a:t> </a:t>
            </a:r>
            <a:r>
              <a:rPr lang="en-US" dirty="0" err="1"/>
              <a:t>desfavorables</a:t>
            </a:r>
            <a:r>
              <a:rPr lang="en-US" dirty="0"/>
              <a:t> (</a:t>
            </a:r>
            <a:r>
              <a:rPr lang="en-US" dirty="0" err="1"/>
              <a:t>esquemas</a:t>
            </a:r>
            <a:r>
              <a:rPr lang="en-US" dirty="0"/>
              <a:t> de </a:t>
            </a:r>
            <a:r>
              <a:rPr lang="en-US" dirty="0" err="1"/>
              <a:t>compensación</a:t>
            </a:r>
            <a:r>
              <a:rPr lang="en-US" dirty="0"/>
              <a:t> ante </a:t>
            </a:r>
            <a:r>
              <a:rPr lang="en-US" dirty="0" err="1"/>
              <a:t>fallas</a:t>
            </a:r>
            <a:r>
              <a:rPr lang="en-US" dirty="0"/>
              <a:t> de </a:t>
            </a:r>
            <a:r>
              <a:rPr lang="en-US" dirty="0" err="1"/>
              <a:t>cultivos</a:t>
            </a:r>
            <a:r>
              <a:rPr lang="en-US" dirty="0"/>
              <a:t>, etc.)</a:t>
            </a:r>
          </a:p>
          <a:p>
            <a:pPr marL="285750" indent="-285750">
              <a:spcAft>
                <a:spcPts val="1200"/>
              </a:spcAft>
              <a:buFont typeface="Wingdings" charset="2"/>
              <a:buChar char="v"/>
            </a:pPr>
            <a:r>
              <a:rPr lang="en-US" dirty="0" err="1"/>
              <a:t>Aceptación</a:t>
            </a:r>
            <a:r>
              <a:rPr lang="en-US" dirty="0"/>
              <a:t> de </a:t>
            </a:r>
            <a:r>
              <a:rPr lang="en-US" dirty="0" err="1"/>
              <a:t>cultivos</a:t>
            </a:r>
            <a:r>
              <a:rPr lang="en-US" dirty="0"/>
              <a:t> </a:t>
            </a:r>
            <a:r>
              <a:rPr lang="en-US" dirty="0" err="1"/>
              <a:t>transgénicos</a:t>
            </a:r>
            <a:endParaRPr lang="en-US" dirty="0"/>
          </a:p>
          <a:p>
            <a:pPr marL="285750" indent="-285750">
              <a:spcAft>
                <a:spcPts val="1200"/>
              </a:spcAft>
              <a:buFont typeface="Wingdings" charset="2"/>
              <a:buChar char="v"/>
            </a:pPr>
            <a:r>
              <a:rPr lang="en-US" dirty="0" err="1"/>
              <a:t>Requerimientos</a:t>
            </a:r>
            <a:r>
              <a:rPr lang="en-US" dirty="0"/>
              <a:t> de </a:t>
            </a:r>
            <a:r>
              <a:rPr lang="en-US" dirty="0" err="1"/>
              <a:t>seguridad</a:t>
            </a:r>
            <a:r>
              <a:rPr lang="en-US" dirty="0"/>
              <a:t> </a:t>
            </a:r>
            <a:r>
              <a:rPr lang="en-US" dirty="0" err="1"/>
              <a:t>alimentaria</a:t>
            </a:r>
            <a:r>
              <a:rPr lang="en-US" dirty="0"/>
              <a:t> y de </a:t>
            </a:r>
            <a:r>
              <a:rPr lang="en-US" dirty="0" err="1"/>
              <a:t>salud</a:t>
            </a:r>
            <a:endParaRPr lang="en-US" dirty="0"/>
          </a:p>
          <a:p>
            <a:pPr marL="285750" indent="-285750">
              <a:spcAft>
                <a:spcPts val="1200"/>
              </a:spcAft>
              <a:buFont typeface="Wingdings" charset="2"/>
              <a:buChar char="v"/>
            </a:pPr>
            <a:r>
              <a:rPr lang="en-US" dirty="0" err="1"/>
              <a:t>Leyes</a:t>
            </a:r>
            <a:r>
              <a:rPr lang="en-US" dirty="0"/>
              <a:t> </a:t>
            </a:r>
            <a:r>
              <a:rPr lang="en-US" dirty="0" err="1"/>
              <a:t>relacionadas</a:t>
            </a:r>
            <a:r>
              <a:rPr lang="en-US" dirty="0"/>
              <a:t> al </a:t>
            </a:r>
            <a:r>
              <a:rPr lang="en-US" dirty="0" err="1"/>
              <a:t>acceso</a:t>
            </a:r>
            <a:r>
              <a:rPr lang="en-US" dirty="0"/>
              <a:t> de </a:t>
            </a:r>
            <a:r>
              <a:rPr lang="en-US" dirty="0" err="1"/>
              <a:t>terrenos</a:t>
            </a:r>
            <a:r>
              <a:rPr lang="en-US" dirty="0"/>
              <a:t> </a:t>
            </a:r>
            <a:r>
              <a:rPr lang="en-US" dirty="0" err="1"/>
              <a:t>agrícolas</a:t>
            </a:r>
            <a:endParaRPr lang="en-US" dirty="0"/>
          </a:p>
        </p:txBody>
      </p:sp>
    </p:spTree>
    <p:extLst>
      <p:ext uri="{BB962C8B-B14F-4D97-AF65-F5344CB8AC3E}">
        <p14:creationId xmlns:p14="http://schemas.microsoft.com/office/powerpoint/2010/main" val="1667630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historia</a:t>
            </a:r>
            <a:r>
              <a:rPr lang="en-US" dirty="0"/>
              <a:t> de la </a:t>
            </a:r>
            <a:r>
              <a:rPr lang="en-US" dirty="0" err="1"/>
              <a:t>aprobación</a:t>
            </a:r>
            <a:r>
              <a:rPr lang="en-US" dirty="0"/>
              <a:t> del </a:t>
            </a:r>
            <a:r>
              <a:rPr lang="en-US" dirty="0" err="1"/>
              <a:t>algodón</a:t>
            </a:r>
            <a:r>
              <a:rPr lang="en-US" dirty="0"/>
              <a:t> </a:t>
            </a:r>
            <a:r>
              <a:rPr lang="en-US" dirty="0" err="1"/>
              <a:t>transgénico</a:t>
            </a:r>
            <a:r>
              <a:rPr lang="en-US" dirty="0"/>
              <a:t> </a:t>
            </a:r>
            <a:r>
              <a:rPr lang="en-US" dirty="0" err="1"/>
              <a:t>en</a:t>
            </a:r>
            <a:r>
              <a:rPr lang="en-US" dirty="0"/>
              <a:t> Burkina Faso</a:t>
            </a:r>
          </a:p>
        </p:txBody>
      </p:sp>
      <p:sp>
        <p:nvSpPr>
          <p:cNvPr id="3" name="Text Placeholder 2"/>
          <p:cNvSpPr>
            <a:spLocks noGrp="1"/>
          </p:cNvSpPr>
          <p:nvPr>
            <p:ph type="body" sz="quarter" idx="10"/>
          </p:nvPr>
        </p:nvSpPr>
        <p:spPr>
          <a:xfrm>
            <a:off x="393700" y="1508126"/>
            <a:ext cx="8307965" cy="4532312"/>
          </a:xfrm>
        </p:spPr>
        <p:txBody>
          <a:bodyPr/>
          <a:lstStyle/>
          <a:p>
            <a:pPr>
              <a:spcAft>
                <a:spcPts val="600"/>
              </a:spcAft>
            </a:pPr>
            <a:r>
              <a:rPr lang="en-US" sz="1600" dirty="0" err="1"/>
              <a:t>En</a:t>
            </a:r>
            <a:r>
              <a:rPr lang="en-US" sz="1600" dirty="0"/>
              <a:t> 2006 el BF </a:t>
            </a:r>
            <a:r>
              <a:rPr lang="en-US" sz="1600" dirty="0" err="1"/>
              <a:t>legalizó</a:t>
            </a:r>
            <a:r>
              <a:rPr lang="en-US" sz="1600" dirty="0"/>
              <a:t> el </a:t>
            </a:r>
            <a:r>
              <a:rPr lang="en-US" sz="1600" dirty="0" err="1"/>
              <a:t>uso</a:t>
            </a:r>
            <a:r>
              <a:rPr lang="en-US" sz="1600" dirty="0"/>
              <a:t> de </a:t>
            </a:r>
            <a:r>
              <a:rPr lang="en-US" sz="1600" dirty="0" err="1"/>
              <a:t>semillas</a:t>
            </a:r>
            <a:r>
              <a:rPr lang="en-US" sz="1600" dirty="0"/>
              <a:t> </a:t>
            </a:r>
            <a:r>
              <a:rPr lang="en-US" sz="1600" dirty="0" err="1"/>
              <a:t>transgénicas</a:t>
            </a:r>
            <a:r>
              <a:rPr lang="en-US" sz="1600" dirty="0"/>
              <a:t> de </a:t>
            </a:r>
            <a:r>
              <a:rPr lang="en-US" sz="1600" dirty="0" err="1"/>
              <a:t>algodón</a:t>
            </a:r>
            <a:r>
              <a:rPr lang="en-US" sz="1600" dirty="0"/>
              <a:t>. </a:t>
            </a:r>
            <a:r>
              <a:rPr lang="en-US" sz="1600" dirty="0" err="1"/>
              <a:t>En</a:t>
            </a:r>
            <a:r>
              <a:rPr lang="en-US" sz="1600" dirty="0"/>
              <a:t> 2008 el </a:t>
            </a:r>
            <a:r>
              <a:rPr lang="en-US" sz="1600" dirty="0" err="1"/>
              <a:t>algodón</a:t>
            </a:r>
            <a:r>
              <a:rPr lang="en-US" sz="1600" dirty="0"/>
              <a:t>-BT </a:t>
            </a:r>
            <a:r>
              <a:rPr lang="en-US" sz="1600" dirty="0" err="1"/>
              <a:t>entró</a:t>
            </a:r>
            <a:r>
              <a:rPr lang="en-US" sz="1600" dirty="0"/>
              <a:t> al </a:t>
            </a:r>
            <a:r>
              <a:rPr lang="en-US" sz="1600" dirty="0" err="1"/>
              <a:t>mercado</a:t>
            </a:r>
            <a:r>
              <a:rPr lang="en-US" sz="1600" dirty="0"/>
              <a:t> y </a:t>
            </a:r>
            <a:r>
              <a:rPr lang="en-US" sz="1600" dirty="0" err="1"/>
              <a:t>fue</a:t>
            </a:r>
            <a:r>
              <a:rPr lang="en-US" sz="1600" dirty="0"/>
              <a:t> </a:t>
            </a:r>
            <a:r>
              <a:rPr lang="en-US" sz="1600" dirty="0" err="1"/>
              <a:t>cultivado</a:t>
            </a:r>
            <a:r>
              <a:rPr lang="en-US" sz="1600" dirty="0"/>
              <a:t> </a:t>
            </a:r>
            <a:r>
              <a:rPr lang="en-US" sz="1600" dirty="0" err="1"/>
              <a:t>ampliamente</a:t>
            </a:r>
            <a:r>
              <a:rPr lang="en-US" sz="1600" dirty="0"/>
              <a:t> </a:t>
            </a:r>
            <a:r>
              <a:rPr lang="en-US" sz="1600" dirty="0" err="1"/>
              <a:t>en</a:t>
            </a:r>
            <a:r>
              <a:rPr lang="en-US" sz="1600" dirty="0"/>
              <a:t> 2011, </a:t>
            </a:r>
            <a:r>
              <a:rPr lang="en-US" sz="1600" dirty="0" err="1"/>
              <a:t>en</a:t>
            </a:r>
            <a:r>
              <a:rPr lang="en-US" sz="1600" dirty="0"/>
              <a:t> el 70% de los </a:t>
            </a:r>
            <a:r>
              <a:rPr lang="en-US" sz="1600" dirty="0" err="1"/>
              <a:t>campos</a:t>
            </a:r>
            <a:r>
              <a:rPr lang="en-US" sz="1600" dirty="0"/>
              <a:t>)</a:t>
            </a:r>
          </a:p>
          <a:p>
            <a:pPr>
              <a:spcAft>
                <a:spcPts val="600"/>
              </a:spcAft>
            </a:pPr>
            <a:r>
              <a:rPr lang="en-US" sz="1600" dirty="0" err="1"/>
              <a:t>Desatre</a:t>
            </a:r>
            <a:r>
              <a:rPr lang="en-US" sz="1600" dirty="0"/>
              <a:t> </a:t>
            </a:r>
            <a:r>
              <a:rPr lang="en-US" sz="1600" dirty="0" err="1"/>
              <a:t>agronómico</a:t>
            </a:r>
            <a:r>
              <a:rPr lang="en-US" sz="1600" dirty="0"/>
              <a:t> y </a:t>
            </a:r>
            <a:r>
              <a:rPr lang="en-US" sz="1600" dirty="0" err="1"/>
              <a:t>comercial</a:t>
            </a:r>
            <a:r>
              <a:rPr lang="en-US" sz="1600" dirty="0"/>
              <a:t>. </a:t>
            </a:r>
            <a:r>
              <a:rPr lang="en-US" sz="1600" dirty="0" err="1"/>
              <a:t>En</a:t>
            </a:r>
            <a:r>
              <a:rPr lang="en-US" sz="1600" dirty="0"/>
              <a:t> 2015 la </a:t>
            </a:r>
            <a:r>
              <a:rPr lang="en-US" sz="1600" dirty="0" err="1"/>
              <a:t>asociación</a:t>
            </a:r>
            <a:r>
              <a:rPr lang="en-US" sz="1600" dirty="0"/>
              <a:t> </a:t>
            </a:r>
            <a:r>
              <a:rPr lang="en-US" sz="1600" dirty="0" err="1"/>
              <a:t>interprofesional</a:t>
            </a:r>
            <a:r>
              <a:rPr lang="en-US" sz="1600" dirty="0"/>
              <a:t> de </a:t>
            </a:r>
            <a:r>
              <a:rPr lang="en-US" sz="1600" dirty="0" err="1"/>
              <a:t>algodón</a:t>
            </a:r>
            <a:r>
              <a:rPr lang="en-US" sz="1600" dirty="0"/>
              <a:t> </a:t>
            </a:r>
            <a:r>
              <a:rPr lang="en-US" sz="1600" dirty="0" err="1"/>
              <a:t>decidió</a:t>
            </a:r>
            <a:r>
              <a:rPr lang="en-US" sz="1600" dirty="0"/>
              <a:t> </a:t>
            </a:r>
            <a:r>
              <a:rPr lang="en-US" sz="1600" dirty="0" err="1"/>
              <a:t>eliminar</a:t>
            </a:r>
            <a:r>
              <a:rPr lang="en-US" sz="1600" dirty="0"/>
              <a:t> el </a:t>
            </a:r>
            <a:r>
              <a:rPr lang="en-US" sz="1600" dirty="0" err="1"/>
              <a:t>uso</a:t>
            </a:r>
            <a:r>
              <a:rPr lang="en-US" sz="1600" dirty="0"/>
              <a:t> de </a:t>
            </a:r>
            <a:r>
              <a:rPr lang="en-US" sz="1600" dirty="0" err="1"/>
              <a:t>semillas</a:t>
            </a:r>
            <a:r>
              <a:rPr lang="en-US" sz="1600" dirty="0"/>
              <a:t> de </a:t>
            </a:r>
            <a:r>
              <a:rPr lang="en-US" sz="1600" dirty="0" err="1"/>
              <a:t>algodón</a:t>
            </a:r>
            <a:r>
              <a:rPr lang="en-US" sz="1600" dirty="0"/>
              <a:t>-BT. </a:t>
            </a:r>
          </a:p>
          <a:p>
            <a:pPr>
              <a:spcAft>
                <a:spcPts val="600"/>
              </a:spcAft>
            </a:pPr>
            <a:r>
              <a:rPr lang="en-US" sz="1600" dirty="0"/>
              <a:t>Este </a:t>
            </a:r>
            <a:r>
              <a:rPr lang="en-US" sz="1600" dirty="0" err="1"/>
              <a:t>episodio</a:t>
            </a:r>
            <a:r>
              <a:rPr lang="en-US" sz="1600" dirty="0"/>
              <a:t> </a:t>
            </a:r>
            <a:r>
              <a:rPr lang="en-US" sz="1600" dirty="0" err="1"/>
              <a:t>perjudicó</a:t>
            </a:r>
            <a:r>
              <a:rPr lang="en-US" sz="1600" dirty="0"/>
              <a:t> </a:t>
            </a:r>
            <a:r>
              <a:rPr lang="en-US" sz="1600" dirty="0" err="1"/>
              <a:t>considerablemente</a:t>
            </a:r>
            <a:r>
              <a:rPr lang="en-US" sz="1600" dirty="0"/>
              <a:t> el </a:t>
            </a:r>
            <a:r>
              <a:rPr lang="en-US" sz="1600" dirty="0" err="1"/>
              <a:t>crecimiento</a:t>
            </a:r>
            <a:r>
              <a:rPr lang="en-US" sz="1600" dirty="0"/>
              <a:t> del sector </a:t>
            </a:r>
            <a:r>
              <a:rPr lang="en-US" sz="1600" dirty="0" err="1"/>
              <a:t>orgánico</a:t>
            </a:r>
            <a:r>
              <a:rPr lang="en-US" sz="1600" dirty="0"/>
              <a:t> del </a:t>
            </a:r>
            <a:r>
              <a:rPr lang="en-US" sz="1600" dirty="0" err="1"/>
              <a:t>cultivo</a:t>
            </a:r>
            <a:r>
              <a:rPr lang="en-US" sz="1600" dirty="0"/>
              <a:t> de </a:t>
            </a:r>
            <a:r>
              <a:rPr lang="en-US" sz="1600" dirty="0" err="1"/>
              <a:t>algodón</a:t>
            </a:r>
            <a:r>
              <a:rPr lang="en-US" sz="1600" dirty="0"/>
              <a:t> </a:t>
            </a:r>
            <a:r>
              <a:rPr lang="en-US" sz="1600" dirty="0" err="1"/>
              <a:t>en</a:t>
            </a:r>
            <a:r>
              <a:rPr lang="en-US" sz="1600" dirty="0"/>
              <a:t> el </a:t>
            </a:r>
            <a:r>
              <a:rPr lang="en-US" sz="1600" dirty="0" err="1"/>
              <a:t>país</a:t>
            </a:r>
            <a:r>
              <a:rPr lang="en-US" sz="1600" dirty="0"/>
              <a:t>: </a:t>
            </a:r>
          </a:p>
          <a:p>
            <a:endParaRPr lang="en-US" dirty="0"/>
          </a:p>
          <a:p>
            <a:endParaRPr lang="en-US" dirty="0"/>
          </a:p>
        </p:txBody>
      </p:sp>
      <p:sp>
        <p:nvSpPr>
          <p:cNvPr id="4" name="Slide Number Placeholder 3"/>
          <p:cNvSpPr>
            <a:spLocks noGrp="1"/>
          </p:cNvSpPr>
          <p:nvPr>
            <p:ph type="sldNum" sz="quarter" idx="4"/>
          </p:nvPr>
        </p:nvSpPr>
        <p:spPr/>
        <p:txBody>
          <a:bodyPr/>
          <a:lstStyle/>
          <a:p>
            <a:fld id="{5D5447A0-53F5-A642-8614-F3F890D89D69}" type="slidenum">
              <a:rPr lang="en-US" smtClean="0"/>
              <a:pPr/>
              <a:t>38</a:t>
            </a:fld>
            <a:endParaRPr lang="en-US" dirty="0"/>
          </a:p>
        </p:txBody>
      </p:sp>
      <p:graphicFrame>
        <p:nvGraphicFramePr>
          <p:cNvPr id="6" name="Chart 5"/>
          <p:cNvGraphicFramePr/>
          <p:nvPr>
            <p:extLst>
              <p:ext uri="{D42A27DB-BD31-4B8C-83A1-F6EECF244321}">
                <p14:modId xmlns:p14="http://schemas.microsoft.com/office/powerpoint/2010/main" val="2772111660"/>
              </p:ext>
            </p:extLst>
          </p:nvPr>
        </p:nvGraphicFramePr>
        <p:xfrm>
          <a:off x="921746" y="3485444"/>
          <a:ext cx="7475363" cy="33725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604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
            </a:r>
            <a:r>
              <a:rPr lang="en-US" dirty="0" err="1"/>
              <a:t>Muchas</a:t>
            </a:r>
            <a:r>
              <a:rPr lang="en-US" dirty="0"/>
              <a:t> gracias </a:t>
            </a:r>
            <a:r>
              <a:rPr lang="en-US" dirty="0" err="1"/>
              <a:t>por</a:t>
            </a:r>
            <a:r>
              <a:rPr lang="en-US" dirty="0"/>
              <a:t> </a:t>
            </a:r>
            <a:r>
              <a:rPr lang="en-US" dirty="0" err="1"/>
              <a:t>su</a:t>
            </a:r>
            <a:r>
              <a:rPr lang="en-US" dirty="0"/>
              <a:t> </a:t>
            </a:r>
            <a:r>
              <a:rPr lang="en-US" dirty="0" err="1"/>
              <a:t>atención</a:t>
            </a:r>
            <a:r>
              <a:rPr lang="en-US"/>
              <a:t>!</a:t>
            </a:r>
            <a:endParaRPr lang="en-US"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r>
              <a:rPr lang="en-US" sz="1600" dirty="0"/>
              <a:t>Complete policy toolkit available at </a:t>
            </a:r>
            <a:r>
              <a:rPr lang="en-US" sz="1600" dirty="0" err="1"/>
              <a:t>www.ifoam.bio</a:t>
            </a:r>
            <a:endParaRPr lang="en-US" sz="1600" dirty="0"/>
          </a:p>
        </p:txBody>
      </p:sp>
    </p:spTree>
    <p:extLst>
      <p:ext uri="{BB962C8B-B14F-4D97-AF65-F5344CB8AC3E}">
        <p14:creationId xmlns:p14="http://schemas.microsoft.com/office/powerpoint/2010/main" val="3762500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Los </a:t>
            </a:r>
            <a:r>
              <a:rPr lang="en-US" dirty="0" err="1"/>
              <a:t>bienes</a:t>
            </a:r>
            <a:r>
              <a:rPr lang="en-US" dirty="0"/>
              <a:t> </a:t>
            </a:r>
            <a:r>
              <a:rPr lang="en-US" dirty="0" err="1"/>
              <a:t>públicos</a:t>
            </a:r>
            <a:r>
              <a:rPr lang="en-US" dirty="0"/>
              <a:t> </a:t>
            </a:r>
            <a:r>
              <a:rPr lang="en-US" dirty="0" err="1"/>
              <a:t>generados</a:t>
            </a:r>
            <a:r>
              <a:rPr lang="en-US" dirty="0"/>
              <a:t> </a:t>
            </a:r>
            <a:r>
              <a:rPr lang="en-US" dirty="0" err="1"/>
              <a:t>por</a:t>
            </a:r>
            <a:r>
              <a:rPr lang="en-US" dirty="0"/>
              <a:t> la AO(1) </a:t>
            </a:r>
          </a:p>
        </p:txBody>
      </p:sp>
      <p:sp>
        <p:nvSpPr>
          <p:cNvPr id="3" name="Slide Number Placeholder 2"/>
          <p:cNvSpPr>
            <a:spLocks noGrp="1"/>
          </p:cNvSpPr>
          <p:nvPr>
            <p:ph type="sldNum" sz="quarter" idx="4"/>
          </p:nvPr>
        </p:nvSpPr>
        <p:spPr/>
        <p:txBody>
          <a:bodyPr/>
          <a:lstStyle/>
          <a:p>
            <a:fld id="{5D5447A0-53F5-A642-8614-F3F890D89D69}" type="slidenum">
              <a:rPr lang="en-US" smtClean="0"/>
              <a:pPr/>
              <a:t>4</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s-PE" sz="1900" b="1" dirty="0"/>
              <a:t>Protección ambiental – servicios ecosistémicos:</a:t>
            </a:r>
          </a:p>
          <a:p>
            <a:pPr marL="285750" indent="-285750">
              <a:spcBef>
                <a:spcPts val="0"/>
              </a:spcBef>
              <a:spcAft>
                <a:spcPts val="1800"/>
              </a:spcAft>
              <a:buFont typeface="Arial"/>
              <a:buChar char="•"/>
            </a:pPr>
            <a:r>
              <a:rPr lang="es-PE" dirty="0"/>
              <a:t>Protección de la biodiversidad (incluyendo la de uso agrícola </a:t>
            </a:r>
            <a:r>
              <a:rPr lang="es-PE" dirty="0" err="1"/>
              <a:t>p.e</a:t>
            </a:r>
            <a:r>
              <a:rPr lang="es-PE" dirty="0"/>
              <a:t> insectos polinizadores, controladores biológicos)</a:t>
            </a:r>
          </a:p>
          <a:p>
            <a:pPr marL="285750" indent="-285750">
              <a:spcBef>
                <a:spcPts val="0"/>
              </a:spcBef>
              <a:spcAft>
                <a:spcPts val="1800"/>
              </a:spcAft>
              <a:buFont typeface="Arial"/>
              <a:buChar char="•"/>
            </a:pPr>
            <a:r>
              <a:rPr lang="es-PE" dirty="0"/>
              <a:t>Preservación de la calidad y uso eficiente del agua. </a:t>
            </a:r>
          </a:p>
          <a:p>
            <a:pPr marL="285750" indent="-285750">
              <a:spcBef>
                <a:spcPts val="0"/>
              </a:spcBef>
              <a:spcAft>
                <a:spcPts val="1800"/>
              </a:spcAft>
              <a:buFont typeface="Arial"/>
              <a:buChar char="•"/>
            </a:pPr>
            <a:r>
              <a:rPr lang="es-PE" dirty="0"/>
              <a:t>Mantiene el capital del suelo para las futuras generaciones (combate la erosión del suelo, desertificación y pérdida de fertilidad)</a:t>
            </a:r>
          </a:p>
          <a:p>
            <a:pPr marL="285750" indent="-285750">
              <a:spcBef>
                <a:spcPts val="0"/>
              </a:spcBef>
              <a:spcAft>
                <a:spcPts val="1800"/>
              </a:spcAft>
              <a:buFont typeface="Arial"/>
              <a:buChar char="•"/>
            </a:pPr>
            <a:r>
              <a:rPr lang="es-PE" dirty="0"/>
              <a:t>Mitiga el cambio climático a través de la captura de carbono en el suelo</a:t>
            </a:r>
          </a:p>
        </p:txBody>
      </p:sp>
      <p:pic>
        <p:nvPicPr>
          <p:cNvPr id="5" name="Picture 4"/>
          <p:cNvPicPr>
            <a:picLocks noChangeAspect="1"/>
          </p:cNvPicPr>
          <p:nvPr/>
        </p:nvPicPr>
        <p:blipFill>
          <a:blip r:embed="rId3"/>
          <a:stretch>
            <a:fillRect/>
          </a:stretch>
        </p:blipFill>
        <p:spPr>
          <a:xfrm>
            <a:off x="749493" y="5106328"/>
            <a:ext cx="1746250" cy="1385913"/>
          </a:xfrm>
          <a:prstGeom prst="rect">
            <a:avLst/>
          </a:prstGeom>
        </p:spPr>
      </p:pic>
      <p:pic>
        <p:nvPicPr>
          <p:cNvPr id="6" name="Picture 5"/>
          <p:cNvPicPr>
            <a:picLocks noChangeAspect="1"/>
          </p:cNvPicPr>
          <p:nvPr/>
        </p:nvPicPr>
        <p:blipFill>
          <a:blip r:embed="rId4"/>
          <a:stretch>
            <a:fillRect/>
          </a:stretch>
        </p:blipFill>
        <p:spPr>
          <a:xfrm>
            <a:off x="3047636" y="5106328"/>
            <a:ext cx="2136296" cy="1385913"/>
          </a:xfrm>
          <a:prstGeom prst="rect">
            <a:avLst/>
          </a:prstGeom>
        </p:spPr>
      </p:pic>
      <p:pic>
        <p:nvPicPr>
          <p:cNvPr id="7" name="Picture 6"/>
          <p:cNvPicPr>
            <a:picLocks noChangeAspect="1"/>
          </p:cNvPicPr>
          <p:nvPr/>
        </p:nvPicPr>
        <p:blipFill>
          <a:blip r:embed="rId5"/>
          <a:stretch>
            <a:fillRect/>
          </a:stretch>
        </p:blipFill>
        <p:spPr>
          <a:xfrm>
            <a:off x="5710498" y="5106328"/>
            <a:ext cx="2090477" cy="1391117"/>
          </a:xfrm>
          <a:prstGeom prst="rect">
            <a:avLst/>
          </a:prstGeom>
        </p:spPr>
      </p:pic>
    </p:spTree>
    <p:extLst>
      <p:ext uri="{BB962C8B-B14F-4D97-AF65-F5344CB8AC3E}">
        <p14:creationId xmlns:p14="http://schemas.microsoft.com/office/powerpoint/2010/main" val="207056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Los </a:t>
            </a:r>
            <a:r>
              <a:rPr lang="en-US" dirty="0" err="1"/>
              <a:t>bienes</a:t>
            </a:r>
            <a:r>
              <a:rPr lang="en-US" dirty="0"/>
              <a:t> </a:t>
            </a:r>
            <a:r>
              <a:rPr lang="en-US" dirty="0" err="1"/>
              <a:t>públicos</a:t>
            </a:r>
            <a:r>
              <a:rPr lang="en-US" dirty="0"/>
              <a:t> </a:t>
            </a:r>
            <a:r>
              <a:rPr lang="en-US" dirty="0" err="1"/>
              <a:t>generados</a:t>
            </a:r>
            <a:r>
              <a:rPr lang="en-US" dirty="0"/>
              <a:t> </a:t>
            </a:r>
            <a:r>
              <a:rPr lang="en-US" dirty="0" err="1"/>
              <a:t>por</a:t>
            </a:r>
            <a:r>
              <a:rPr lang="en-US" dirty="0"/>
              <a:t> la AO(2) </a:t>
            </a:r>
          </a:p>
        </p:txBody>
      </p:sp>
      <p:sp>
        <p:nvSpPr>
          <p:cNvPr id="3" name="Slide Number Placeholder 2"/>
          <p:cNvSpPr>
            <a:spLocks noGrp="1"/>
          </p:cNvSpPr>
          <p:nvPr>
            <p:ph type="sldNum" sz="quarter" idx="4"/>
          </p:nvPr>
        </p:nvSpPr>
        <p:spPr/>
        <p:txBody>
          <a:bodyPr/>
          <a:lstStyle/>
          <a:p>
            <a:fld id="{5D5447A0-53F5-A642-8614-F3F890D89D69}" type="slidenum">
              <a:rPr lang="en-US" smtClean="0"/>
              <a:pPr/>
              <a:t>5</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n-US" sz="1900" b="1" dirty="0"/>
              <a:t> </a:t>
            </a:r>
            <a:r>
              <a:rPr lang="es-PE" sz="1900" b="1" dirty="0"/>
              <a:t>Desarrollo rural y paisajes</a:t>
            </a:r>
          </a:p>
          <a:p>
            <a:pPr marL="285750" indent="-285750">
              <a:spcBef>
                <a:spcPts val="0"/>
              </a:spcBef>
              <a:spcAft>
                <a:spcPts val="1800"/>
              </a:spcAft>
              <a:buFont typeface="Arial"/>
              <a:buChar char="•"/>
            </a:pPr>
            <a:r>
              <a:rPr lang="es-PE" dirty="0"/>
              <a:t>Mantiene la agricultura en áreas menos favorables, apoya el desarrollo territorial de manera balanceada y reduce la migración urbana</a:t>
            </a:r>
          </a:p>
          <a:p>
            <a:pPr marL="285750" indent="-285750">
              <a:spcBef>
                <a:spcPts val="0"/>
              </a:spcBef>
              <a:spcAft>
                <a:spcPts val="1800"/>
              </a:spcAft>
              <a:buFont typeface="Arial"/>
              <a:buChar char="•"/>
            </a:pPr>
            <a:r>
              <a:rPr lang="es-PE" dirty="0"/>
              <a:t>Preserva hermosos y diversos paisajes rurales</a:t>
            </a:r>
          </a:p>
          <a:p>
            <a:pPr marL="285750" indent="-285750">
              <a:spcBef>
                <a:spcPts val="0"/>
              </a:spcBef>
              <a:spcAft>
                <a:spcPts val="1800"/>
              </a:spcAft>
              <a:buFont typeface="Arial"/>
              <a:buChar char="•"/>
            </a:pPr>
            <a:r>
              <a:rPr lang="es-PE" dirty="0"/>
              <a:t>La AO es más intensiva en labor: crea más trabajo en áreas rurales</a:t>
            </a:r>
          </a:p>
        </p:txBody>
      </p:sp>
      <p:pic>
        <p:nvPicPr>
          <p:cNvPr id="8" name="Picture 7"/>
          <p:cNvPicPr>
            <a:picLocks noChangeAspect="1"/>
          </p:cNvPicPr>
          <p:nvPr/>
        </p:nvPicPr>
        <p:blipFill>
          <a:blip r:embed="rId3"/>
          <a:stretch>
            <a:fillRect/>
          </a:stretch>
        </p:blipFill>
        <p:spPr>
          <a:xfrm>
            <a:off x="749493" y="4283075"/>
            <a:ext cx="2793155" cy="2094866"/>
          </a:xfrm>
          <a:prstGeom prst="rect">
            <a:avLst/>
          </a:prstGeom>
        </p:spPr>
      </p:pic>
      <p:pic>
        <p:nvPicPr>
          <p:cNvPr id="9" name="Picture 8"/>
          <p:cNvPicPr>
            <a:picLocks noChangeAspect="1"/>
          </p:cNvPicPr>
          <p:nvPr/>
        </p:nvPicPr>
        <p:blipFill>
          <a:blip r:embed="rId4"/>
          <a:stretch>
            <a:fillRect/>
          </a:stretch>
        </p:blipFill>
        <p:spPr>
          <a:xfrm>
            <a:off x="4085222" y="4283075"/>
            <a:ext cx="3726716" cy="2094866"/>
          </a:xfrm>
          <a:prstGeom prst="rect">
            <a:avLst/>
          </a:prstGeom>
        </p:spPr>
      </p:pic>
    </p:spTree>
    <p:extLst>
      <p:ext uri="{BB962C8B-B14F-4D97-AF65-F5344CB8AC3E}">
        <p14:creationId xmlns:p14="http://schemas.microsoft.com/office/powerpoint/2010/main" val="196779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Los </a:t>
            </a:r>
            <a:r>
              <a:rPr lang="en-US" dirty="0" err="1"/>
              <a:t>bienes</a:t>
            </a:r>
            <a:r>
              <a:rPr lang="en-US" dirty="0"/>
              <a:t> </a:t>
            </a:r>
            <a:r>
              <a:rPr lang="en-US" dirty="0" err="1"/>
              <a:t>públicos</a:t>
            </a:r>
            <a:r>
              <a:rPr lang="en-US" dirty="0"/>
              <a:t> </a:t>
            </a:r>
            <a:r>
              <a:rPr lang="en-US" dirty="0" err="1"/>
              <a:t>generados</a:t>
            </a:r>
            <a:r>
              <a:rPr lang="en-US" dirty="0"/>
              <a:t> </a:t>
            </a:r>
            <a:r>
              <a:rPr lang="en-US" dirty="0" err="1"/>
              <a:t>por</a:t>
            </a:r>
            <a:r>
              <a:rPr lang="en-US" dirty="0"/>
              <a:t> la AO(3) </a:t>
            </a:r>
          </a:p>
        </p:txBody>
      </p:sp>
      <p:sp>
        <p:nvSpPr>
          <p:cNvPr id="3" name="Slide Number Placeholder 2"/>
          <p:cNvSpPr>
            <a:spLocks noGrp="1"/>
          </p:cNvSpPr>
          <p:nvPr>
            <p:ph type="sldNum" sz="quarter" idx="4"/>
          </p:nvPr>
        </p:nvSpPr>
        <p:spPr/>
        <p:txBody>
          <a:bodyPr/>
          <a:lstStyle/>
          <a:p>
            <a:fld id="{5D5447A0-53F5-A642-8614-F3F890D89D69}" type="slidenum">
              <a:rPr lang="en-US" smtClean="0"/>
              <a:pPr/>
              <a:t>6</a:t>
            </a:fld>
            <a:endParaRPr lang="en-US" dirty="0"/>
          </a:p>
        </p:txBody>
      </p:sp>
      <p:sp>
        <p:nvSpPr>
          <p:cNvPr id="4" name="Text Placeholder 3"/>
          <p:cNvSpPr>
            <a:spLocks noGrp="1"/>
          </p:cNvSpPr>
          <p:nvPr>
            <p:ph type="body" sz="quarter" idx="10"/>
          </p:nvPr>
        </p:nvSpPr>
        <p:spPr/>
        <p:txBody>
          <a:bodyPr/>
          <a:lstStyle/>
          <a:p>
            <a:pPr>
              <a:spcBef>
                <a:spcPts val="0"/>
              </a:spcBef>
              <a:spcAft>
                <a:spcPts val="1800"/>
              </a:spcAft>
            </a:pPr>
            <a:r>
              <a:rPr lang="es-PE" sz="1900" b="1" dirty="0"/>
              <a:t>Salud pública:</a:t>
            </a:r>
          </a:p>
          <a:p>
            <a:pPr marL="342900" indent="-342900">
              <a:spcBef>
                <a:spcPts val="0"/>
              </a:spcBef>
              <a:spcAft>
                <a:spcPts val="1800"/>
              </a:spcAft>
              <a:buFont typeface="Arial"/>
              <a:buChar char="•"/>
            </a:pPr>
            <a:r>
              <a:rPr lang="es-PE" sz="1900" dirty="0"/>
              <a:t>Evita la propagación de químicos tóxicos al ambiente </a:t>
            </a:r>
          </a:p>
          <a:p>
            <a:pPr marL="342900" indent="-342900">
              <a:spcBef>
                <a:spcPts val="0"/>
              </a:spcBef>
              <a:spcAft>
                <a:spcPts val="1800"/>
              </a:spcAft>
              <a:buFont typeface="Arial"/>
              <a:buChar char="•"/>
            </a:pPr>
            <a:r>
              <a:rPr lang="es-PE" sz="1900" dirty="0"/>
              <a:t> Protege la salud de los trabajadores agrícolas</a:t>
            </a:r>
          </a:p>
          <a:p>
            <a:pPr marL="342900" indent="-342900">
              <a:spcBef>
                <a:spcPts val="0"/>
              </a:spcBef>
              <a:spcAft>
                <a:spcPts val="1800"/>
              </a:spcAft>
              <a:buFont typeface="Arial"/>
              <a:buChar char="•"/>
            </a:pPr>
            <a:r>
              <a:rPr lang="es-PE" sz="1900" dirty="0"/>
              <a:t> Reduce los residuos de pesticidas en los alimentos</a:t>
            </a:r>
          </a:p>
          <a:p>
            <a:pPr marL="342900" indent="-342900">
              <a:spcBef>
                <a:spcPts val="0"/>
              </a:spcBef>
              <a:spcAft>
                <a:spcPts val="1800"/>
              </a:spcAft>
              <a:buFont typeface="Arial"/>
              <a:buChar char="•"/>
            </a:pPr>
            <a:r>
              <a:rPr lang="es-PE" sz="1900" dirty="0"/>
              <a:t> Los alimentos orgánicos son más ricos en nutrientes, antioxidantes, etc.</a:t>
            </a:r>
          </a:p>
          <a:p>
            <a:pPr marL="342900" indent="-342900">
              <a:spcBef>
                <a:spcPts val="0"/>
              </a:spcBef>
              <a:spcAft>
                <a:spcPts val="1800"/>
              </a:spcAft>
              <a:buFont typeface="Arial"/>
              <a:buChar char="•"/>
            </a:pPr>
            <a:r>
              <a:rPr lang="es-PE" sz="1900" dirty="0"/>
              <a:t> Los sistemas de producción orgánicos ofrecen una nutrición más diversa en los sistemas agrarios de subsistencia</a:t>
            </a:r>
          </a:p>
          <a:p>
            <a:pPr marL="342900" indent="-342900">
              <a:spcBef>
                <a:spcPts val="0"/>
              </a:spcBef>
              <a:spcAft>
                <a:spcPts val="1800"/>
              </a:spcAft>
              <a:buFont typeface="Arial"/>
              <a:buChar char="•"/>
            </a:pPr>
            <a:endParaRPr lang="en-US" sz="1900" b="1" dirty="0"/>
          </a:p>
        </p:txBody>
      </p:sp>
    </p:spTree>
    <p:extLst>
      <p:ext uri="{BB962C8B-B14F-4D97-AF65-F5344CB8AC3E}">
        <p14:creationId xmlns:p14="http://schemas.microsoft.com/office/powerpoint/2010/main" val="940476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a:t>¿Por </a:t>
            </a:r>
            <a:r>
              <a:rPr lang="en-US" dirty="0" err="1"/>
              <a:t>qué</a:t>
            </a:r>
            <a:r>
              <a:rPr lang="en-US" dirty="0"/>
              <a:t> “</a:t>
            </a:r>
            <a:r>
              <a:rPr lang="en-US" dirty="0" err="1"/>
              <a:t>subsidiar</a:t>
            </a:r>
            <a:r>
              <a:rPr lang="en-US" dirty="0"/>
              <a:t>” la </a:t>
            </a:r>
            <a:r>
              <a:rPr lang="en-US" dirty="0" err="1"/>
              <a:t>agricultura</a:t>
            </a:r>
            <a:r>
              <a:rPr lang="en-US" dirty="0"/>
              <a:t> </a:t>
            </a:r>
            <a:r>
              <a:rPr lang="en-US" dirty="0" err="1"/>
              <a:t>orgánica</a:t>
            </a:r>
            <a:r>
              <a:rPr lang="en-US" dirty="0"/>
              <a:t>?</a:t>
            </a:r>
          </a:p>
        </p:txBody>
      </p:sp>
      <p:sp>
        <p:nvSpPr>
          <p:cNvPr id="3" name="Slide Number Placeholder 2"/>
          <p:cNvSpPr>
            <a:spLocks noGrp="1"/>
          </p:cNvSpPr>
          <p:nvPr>
            <p:ph type="sldNum" sz="quarter" idx="4"/>
          </p:nvPr>
        </p:nvSpPr>
        <p:spPr/>
        <p:txBody>
          <a:bodyPr/>
          <a:lstStyle/>
          <a:p>
            <a:fld id="{5D5447A0-53F5-A642-8614-F3F890D89D69}" type="slidenum">
              <a:rPr lang="en-US" smtClean="0"/>
              <a:pPr/>
              <a:t>7</a:t>
            </a:fld>
            <a:endParaRPr lang="en-US" dirty="0"/>
          </a:p>
        </p:txBody>
      </p:sp>
      <p:sp>
        <p:nvSpPr>
          <p:cNvPr id="4" name="Text Placeholder 3"/>
          <p:cNvSpPr>
            <a:spLocks noGrp="1"/>
          </p:cNvSpPr>
          <p:nvPr>
            <p:ph type="body" sz="quarter" idx="10"/>
          </p:nvPr>
        </p:nvSpPr>
        <p:spPr/>
        <p:txBody>
          <a:bodyPr/>
          <a:lstStyle/>
          <a:p>
            <a:pPr>
              <a:lnSpc>
                <a:spcPct val="110000"/>
              </a:lnSpc>
              <a:spcAft>
                <a:spcPts val="1800"/>
              </a:spcAft>
            </a:pPr>
            <a:r>
              <a:rPr lang="es-PE" sz="2000" dirty="0">
                <a:latin typeface="Arial"/>
                <a:cs typeface="Arial"/>
              </a:rPr>
              <a:t>La agricultura orgánica es “multifuncional”: produce alimentos y muchos bienes públicos. La producción de alimentos es remunerada por el mercado. Los bienes públicos deben de ser pagados de otro modo, principalmente a través de apoyo gubernamental</a:t>
            </a:r>
          </a:p>
          <a:p>
            <a:pPr>
              <a:lnSpc>
                <a:spcPct val="110000"/>
              </a:lnSpc>
              <a:spcAft>
                <a:spcPts val="1800"/>
              </a:spcAft>
            </a:pPr>
            <a:r>
              <a:rPr lang="es-PE" sz="2000" dirty="0">
                <a:latin typeface="Arial"/>
                <a:cs typeface="Arial"/>
              </a:rPr>
              <a:t>Surgimiento del concepto de “verdadera responsabilidad de costos”</a:t>
            </a:r>
          </a:p>
          <a:p>
            <a:pPr>
              <a:lnSpc>
                <a:spcPct val="110000"/>
              </a:lnSpc>
              <a:spcAft>
                <a:spcPts val="1800"/>
              </a:spcAft>
            </a:pPr>
            <a:r>
              <a:rPr lang="es-PE" sz="2000" dirty="0">
                <a:latin typeface="Arial"/>
                <a:cs typeface="Arial"/>
              </a:rPr>
              <a:t>+ en etapas tempranas de desarrollo del sector, se justifica el “subsidio” gracias al “argumento de la industria emergente”: existen obstáculos en la transición que deben afrontarse, como el temor de los agricultores a la exclusión social, bajas economías de escala, falta de cadenas de valor organizadas, falta de conocimiento en todos los niveles, etc. </a:t>
            </a:r>
            <a:endParaRPr lang="es-PE" sz="1900" b="1" dirty="0"/>
          </a:p>
        </p:txBody>
      </p:sp>
    </p:spTree>
    <p:extLst>
      <p:ext uri="{BB962C8B-B14F-4D97-AF65-F5344CB8AC3E}">
        <p14:creationId xmlns:p14="http://schemas.microsoft.com/office/powerpoint/2010/main" val="18644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51150" y="3353278"/>
            <a:ext cx="6585747" cy="1443037"/>
          </a:xfrm>
        </p:spPr>
        <p:txBody>
          <a:bodyPr/>
          <a:lstStyle/>
          <a:p>
            <a:r>
              <a:rPr lang="en-US" dirty="0" err="1"/>
              <a:t>Historia</a:t>
            </a:r>
            <a:r>
              <a:rPr lang="en-US" dirty="0"/>
              <a:t> y </a:t>
            </a:r>
            <a:r>
              <a:rPr lang="en-US" dirty="0" err="1"/>
              <a:t>generalidades</a:t>
            </a:r>
            <a:r>
              <a:rPr lang="en-US" dirty="0"/>
              <a:t> del </a:t>
            </a:r>
            <a:r>
              <a:rPr lang="en-US" dirty="0" err="1"/>
              <a:t>apoyo</a:t>
            </a:r>
            <a:r>
              <a:rPr lang="en-US" dirty="0"/>
              <a:t> a la </a:t>
            </a:r>
            <a:r>
              <a:rPr lang="en-US" dirty="0" err="1"/>
              <a:t>agricultura</a:t>
            </a:r>
            <a:r>
              <a:rPr lang="en-US" dirty="0"/>
              <a:t> </a:t>
            </a:r>
            <a:r>
              <a:rPr lang="en-US" dirty="0" err="1"/>
              <a:t>orgánica</a:t>
            </a:r>
            <a:endParaRPr lang="en-US" dirty="0"/>
          </a:p>
        </p:txBody>
      </p:sp>
    </p:spTree>
    <p:extLst>
      <p:ext uri="{BB962C8B-B14F-4D97-AF65-F5344CB8AC3E}">
        <p14:creationId xmlns:p14="http://schemas.microsoft.com/office/powerpoint/2010/main" val="138107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2" y="243934"/>
            <a:ext cx="8102407" cy="1143000"/>
          </a:xfrm>
        </p:spPr>
        <p:txBody>
          <a:bodyPr/>
          <a:lstStyle/>
          <a:p>
            <a:r>
              <a:rPr lang="en-US" dirty="0" err="1"/>
              <a:t>Rol</a:t>
            </a:r>
            <a:r>
              <a:rPr lang="en-US" dirty="0"/>
              <a:t> del </a:t>
            </a:r>
            <a:r>
              <a:rPr lang="en-US" dirty="0" err="1"/>
              <a:t>apoyo</a:t>
            </a:r>
            <a:r>
              <a:rPr lang="en-US" dirty="0"/>
              <a:t> </a:t>
            </a:r>
            <a:r>
              <a:rPr lang="en-US" dirty="0" err="1"/>
              <a:t>público</a:t>
            </a:r>
            <a:r>
              <a:rPr lang="en-US" dirty="0"/>
              <a:t> </a:t>
            </a:r>
            <a:r>
              <a:rPr lang="en-US" dirty="0" err="1"/>
              <a:t>en</a:t>
            </a:r>
            <a:r>
              <a:rPr lang="en-US" dirty="0"/>
              <a:t> el </a:t>
            </a:r>
            <a:r>
              <a:rPr lang="en-US" dirty="0" err="1"/>
              <a:t>crecimiento</a:t>
            </a:r>
            <a:r>
              <a:rPr lang="en-US" dirty="0"/>
              <a:t> de la AO</a:t>
            </a:r>
          </a:p>
        </p:txBody>
      </p:sp>
      <p:sp>
        <p:nvSpPr>
          <p:cNvPr id="3" name="Slide Number Placeholder 2"/>
          <p:cNvSpPr>
            <a:spLocks noGrp="1"/>
          </p:cNvSpPr>
          <p:nvPr>
            <p:ph type="sldNum" sz="quarter" idx="4"/>
          </p:nvPr>
        </p:nvSpPr>
        <p:spPr/>
        <p:txBody>
          <a:bodyPr/>
          <a:lstStyle/>
          <a:p>
            <a:fld id="{5D5447A0-53F5-A642-8614-F3F890D89D69}" type="slidenum">
              <a:rPr lang="en-US" smtClean="0"/>
              <a:pPr/>
              <a:t>9</a:t>
            </a:fld>
            <a:endParaRPr lang="en-US" dirty="0"/>
          </a:p>
        </p:txBody>
      </p:sp>
      <p:sp>
        <p:nvSpPr>
          <p:cNvPr id="4" name="Text Placeholder 3"/>
          <p:cNvSpPr>
            <a:spLocks noGrp="1"/>
          </p:cNvSpPr>
          <p:nvPr>
            <p:ph type="body" sz="quarter" idx="10"/>
          </p:nvPr>
        </p:nvSpPr>
        <p:spPr/>
        <p:txBody>
          <a:bodyPr/>
          <a:lstStyle/>
          <a:p>
            <a:pPr marL="342900" indent="-342900">
              <a:spcBef>
                <a:spcPts val="0"/>
              </a:spcBef>
              <a:spcAft>
                <a:spcPts val="1800"/>
              </a:spcAft>
              <a:buFont typeface="Arial"/>
              <a:buChar char="•"/>
            </a:pPr>
            <a:r>
              <a:rPr lang="es-PE" sz="1600" dirty="0"/>
              <a:t>Mundialmente los gobiernos han apoyado principalmente el enfoque convencional. Pero en los últimos 20 años, la intervención del gobierno ha jugado un papel decisivo en el crecimiento de la AO. </a:t>
            </a:r>
          </a:p>
          <a:p>
            <a:pPr marL="342900" indent="-342900">
              <a:spcBef>
                <a:spcPts val="0"/>
              </a:spcBef>
              <a:spcAft>
                <a:spcPts val="1800"/>
              </a:spcAft>
              <a:buFont typeface="Arial"/>
              <a:buChar char="•"/>
            </a:pPr>
            <a:r>
              <a:rPr lang="es-PE" sz="1600" dirty="0"/>
              <a:t>En algunos países, los gobiernos han sido el principal motor de desarrollo de la AO, ya sea para la producción (p.e Túnez) o consumo (p.e Arabia Saudita)</a:t>
            </a:r>
          </a:p>
          <a:p>
            <a:pPr marL="342900" indent="-342900">
              <a:spcBef>
                <a:spcPts val="0"/>
              </a:spcBef>
              <a:spcAft>
                <a:spcPts val="1800"/>
              </a:spcAft>
              <a:buFont typeface="Arial"/>
              <a:buChar char="•"/>
            </a:pPr>
            <a:r>
              <a:rPr lang="es-PE" sz="1600" dirty="0"/>
              <a:t>El apoyo público a la AO es muy bajo en América Latina y África (excepto Túnez). Históricamente el apoyo ha sido muy bajo en Asia (excepto Corea del Sur), pero la situación está cambiando en algunos países.  </a:t>
            </a:r>
          </a:p>
          <a:p>
            <a:pPr marL="342900" indent="-342900">
              <a:spcBef>
                <a:spcPts val="0"/>
              </a:spcBef>
              <a:spcAft>
                <a:spcPts val="1800"/>
              </a:spcAft>
              <a:buFont typeface="Arial"/>
              <a:buChar char="•"/>
            </a:pPr>
            <a:r>
              <a:rPr lang="es-PE" sz="1600" dirty="0"/>
              <a:t>Una comparación entre EEUU y la UE ilustra el efecto del apoyo público: EEUU 0.6% de superficie orgánica, UE 5.7% de superficie orgánica.</a:t>
            </a:r>
          </a:p>
          <a:p>
            <a:pPr marL="342900" indent="-342900">
              <a:spcBef>
                <a:spcPts val="0"/>
              </a:spcBef>
              <a:spcAft>
                <a:spcPts val="1800"/>
              </a:spcAft>
              <a:buFont typeface="Arial"/>
              <a:buChar char="•"/>
            </a:pPr>
            <a:r>
              <a:rPr lang="es-PE" sz="1600" dirty="0"/>
              <a:t>El apoyo a la AO comenzó en Europa a fines de los 80. Empezó en 1994 con pagos para la conversión y mantenimiento de orgánicos. El apoyo a la AO en la UE para el 2001: 520 millones de euros</a:t>
            </a:r>
            <a:r>
              <a:rPr lang="en-US" sz="1600" dirty="0"/>
              <a:t>.</a:t>
            </a:r>
          </a:p>
          <a:p>
            <a:pPr marL="342900" indent="-342900">
              <a:spcBef>
                <a:spcPts val="0"/>
              </a:spcBef>
              <a:spcAft>
                <a:spcPts val="1800"/>
              </a:spcAft>
              <a:buFont typeface="Arial"/>
              <a:buChar char="•"/>
            </a:pPr>
            <a:endParaRPr lang="en-US" dirty="0"/>
          </a:p>
          <a:p>
            <a:pPr marL="342900" indent="-342900">
              <a:spcBef>
                <a:spcPts val="0"/>
              </a:spcBef>
              <a:spcAft>
                <a:spcPts val="1800"/>
              </a:spcAft>
              <a:buFont typeface="Arial"/>
              <a:buChar char="•"/>
            </a:pPr>
            <a:endParaRPr lang="en-US" dirty="0"/>
          </a:p>
        </p:txBody>
      </p:sp>
    </p:spTree>
    <p:extLst>
      <p:ext uri="{BB962C8B-B14F-4D97-AF65-F5344CB8AC3E}">
        <p14:creationId xmlns:p14="http://schemas.microsoft.com/office/powerpoint/2010/main" val="1715994923"/>
      </p:ext>
    </p:extLst>
  </p:cSld>
  <p:clrMapOvr>
    <a:masterClrMapping/>
  </p:clrMapOvr>
</p:sld>
</file>

<file path=ppt/theme/theme1.xml><?xml version="1.0" encoding="utf-8"?>
<a:theme xmlns:a="http://schemas.openxmlformats.org/drawingml/2006/main" name="PolicyToolkit_PPT_4-3Ratio_TEMPLAT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Titl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nt">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ank you slide">
  <a:themeElements>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203150"/>
    </a:dk1>
    <a:lt1>
      <a:sysClr val="window" lastClr="FFFFFF"/>
    </a:lt1>
    <a:dk2>
      <a:srgbClr val="68709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PolicyToolkit_PPT_4-3Ratio_TEMPLATE.potx</Template>
  <TotalTime>0</TotalTime>
  <Words>3649</Words>
  <Application>Microsoft Office PowerPoint</Application>
  <PresentationFormat>Bildschirmpräsentation (4:3)</PresentationFormat>
  <Paragraphs>316</Paragraphs>
  <Slides>39</Slides>
  <Notes>23</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39</vt:i4>
      </vt:variant>
    </vt:vector>
  </HeadingPairs>
  <TitlesOfParts>
    <vt:vector size="51" baseType="lpstr">
      <vt:lpstr>ＭＳ 明朝</vt:lpstr>
      <vt:lpstr>ＭＳ Ｐゴシック</vt:lpstr>
      <vt:lpstr>Arial</vt:lpstr>
      <vt:lpstr>Calibri</vt:lpstr>
      <vt:lpstr>Century Gothic</vt:lpstr>
      <vt:lpstr>Times</vt:lpstr>
      <vt:lpstr>Times New Roman</vt:lpstr>
      <vt:lpstr>Wingdings</vt:lpstr>
      <vt:lpstr>PolicyToolkit_PPT_4-3Ratio_TEMPLATE</vt:lpstr>
      <vt:lpstr>Section Title</vt:lpstr>
      <vt:lpstr>Content</vt:lpstr>
      <vt:lpstr>Thank you slide</vt:lpstr>
      <vt:lpstr>Formas y razones para que los responsables políticos apoyen la agricultura orgánica</vt:lpstr>
      <vt:lpstr>PowerPoint-Präsentation</vt:lpstr>
      <vt:lpstr>La perspectiva académica: justificación económica</vt:lpstr>
      <vt:lpstr>Los bienes públicos generados por la AO(1) </vt:lpstr>
      <vt:lpstr>Los bienes públicos generados por la AO(2) </vt:lpstr>
      <vt:lpstr>Los bienes públicos generados por la AO(3) </vt:lpstr>
      <vt:lpstr>¿Por qué “subsidiar” la agricultura orgánica?</vt:lpstr>
      <vt:lpstr>PowerPoint-Präsentation</vt:lpstr>
      <vt:lpstr>Rol del apoyo público en el crecimiento de la AO</vt:lpstr>
      <vt:lpstr>Impacto del apoyo público a la AO en la UE</vt:lpstr>
      <vt:lpstr>PowerPoint-Präsentation</vt:lpstr>
      <vt:lpstr>Resúmen de recomendaciones para procesos políticos</vt:lpstr>
      <vt:lpstr>El árbol de políticas orgánicas</vt:lpstr>
      <vt:lpstr>Balance de oferta y demanda</vt:lpstr>
      <vt:lpstr>Confianza en el compromiso gubernamental </vt:lpstr>
      <vt:lpstr>Elección de medidas políticas aptas para el contexto nacional</vt:lpstr>
      <vt:lpstr>Herramienta de ayuda a la toma de decisiones en línea</vt:lpstr>
      <vt:lpstr>PowerPoint-Präsentation</vt:lpstr>
      <vt:lpstr>PowerPoint-Präsentation</vt:lpstr>
      <vt:lpstr>Descripción general de estrategias push</vt:lpstr>
      <vt:lpstr>Descripción general de estrategias pull</vt:lpstr>
      <vt:lpstr>Descripción general de medidas de habilitación (mezcla de push-pull)</vt:lpstr>
      <vt:lpstr>PowerPoint-Präsentation</vt:lpstr>
      <vt:lpstr>Pagos al área  orgánica</vt:lpstr>
      <vt:lpstr>Apoyo a la extensión orgánica</vt:lpstr>
      <vt:lpstr>Apoyo a la investigación y extensión orgánica: Ejemplo de Túnez</vt:lpstr>
      <vt:lpstr>Apoyo al uso y desarrollo de insumos orgánicos: Ejemplo de las Filipinas</vt:lpstr>
      <vt:lpstr>Manejo orgánico en áreas públicas(1) </vt:lpstr>
      <vt:lpstr>Manejo orgánico en áreas públicas(2)</vt:lpstr>
      <vt:lpstr>Apoyo gubernamental para aumentar la conciencia del consumidor: ejemplo de Arabia Saudita</vt:lpstr>
      <vt:lpstr>PowerPoint-Präsentation</vt:lpstr>
      <vt:lpstr>Contratación pública:  El ejemplo danés</vt:lpstr>
      <vt:lpstr>Contratación pública:  El ejemplo brasileño</vt:lpstr>
      <vt:lpstr>Apoyo al comercio local minorista:  Ejemplo de Filipinas</vt:lpstr>
      <vt:lpstr>Apoyo al desarrollo de SPG: Ejemplo de India</vt:lpstr>
      <vt:lpstr>PowerPoint-Präsentation</vt:lpstr>
      <vt:lpstr>Políticas generales que pueden  tener impacto en elsector orgánico</vt:lpstr>
      <vt:lpstr>La historia de la aprobación del algodón transgénico en Burkina Faso</vt:lpstr>
      <vt:lpstr>¡Muchas gracias por su atención!</vt:lpstr>
    </vt:vector>
  </TitlesOfParts>
  <Company>IFOAM 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German</dc:creator>
  <cp:lastModifiedBy>Admin</cp:lastModifiedBy>
  <cp:revision>153</cp:revision>
  <dcterms:created xsi:type="dcterms:W3CDTF">2017-03-17T11:12:10Z</dcterms:created>
  <dcterms:modified xsi:type="dcterms:W3CDTF">2018-07-13T14:17:55Z</dcterms:modified>
</cp:coreProperties>
</file>