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8" r:id="rId3"/>
    <p:sldMasterId id="2147483678" r:id="rId4"/>
  </p:sldMasterIdLst>
  <p:notesMasterIdLst>
    <p:notesMasterId r:id="rId17"/>
  </p:notesMasterIdLst>
  <p:sldIdLst>
    <p:sldId id="262" r:id="rId5"/>
    <p:sldId id="257" r:id="rId6"/>
    <p:sldId id="259" r:id="rId7"/>
    <p:sldId id="267" r:id="rId8"/>
    <p:sldId id="268" r:id="rId9"/>
    <p:sldId id="270" r:id="rId10"/>
    <p:sldId id="308" r:id="rId11"/>
    <p:sldId id="313" r:id="rId12"/>
    <p:sldId id="312" r:id="rId13"/>
    <p:sldId id="303" r:id="rId14"/>
    <p:sldId id="30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450" autoAdjust="0"/>
  </p:normalViewPr>
  <p:slideViewPr>
    <p:cSldViewPr snapToGrid="0" snapToObjects="1">
      <p:cViewPr>
        <p:scale>
          <a:sx n="100" d="100"/>
          <a:sy n="100" d="100"/>
        </p:scale>
        <p:origin x="142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0F56-056B-3D46-BB1E-09D00B7A7B0F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8986-2758-0148-8401-B030045C1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obtaining equivalence is a very appealing milestone for an exporting country its value in terms of boosting exports should not be overestimated. In particular, the strategy pursued by some governments to develop a national organic regulation (at a very early stage of development of their sector) that mimics the regulation of their desired export market (often the EU or the US) in hope of securing a future equivalence agreement has proven to be ill-conceived. There will be more negative impacts from the imposition of a “foreign-inspired” regulation on their domestic organic sector than there will be when (and if) the country ever achieves equivalence. Pursuing equivalence is a legitimate goal but should not be done at all costs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makers should look realistically at the chances of equivalence success versus the need for responding to the needs of their domestic organic sector first.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Multi-lateral equivalence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Interested countries should contact IFOAM-Organics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to enquire about those options.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green</a:t>
            </a:r>
            <a:r>
              <a:rPr lang="en-US" baseline="0" dirty="0" smtClean="0"/>
              <a:t> are the processes that have led to a joint regional standard (previous different national standards have been dropped) and a joint Organic Guarantee System (OGS), meaning products can flow freely within those regional systems, with one organic label.</a:t>
            </a:r>
          </a:p>
          <a:p>
            <a:r>
              <a:rPr lang="en-US" baseline="0" dirty="0" smtClean="0"/>
              <a:t>In orange are the processes that are ongoing and where a regional standard has been produced but has not yet led to full harmonization of all country’s regulations or to a joint OGS, so impact on trade is not yet there, but may be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5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Equivalence with Canada is bilateral.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HS=</a:t>
            </a:r>
            <a:r>
              <a:rPr lang="en-US" baseline="0" dirty="0" smtClean="0"/>
              <a:t> </a:t>
            </a:r>
            <a:r>
              <a:rPr lang="en-US" baseline="0" smtClean="0"/>
              <a:t>Harmonized </a:t>
            </a:r>
            <a:r>
              <a:rPr lang="en-US" baseline="0" smtClean="0"/>
              <a:t>Systems</a:t>
            </a:r>
            <a:r>
              <a:rPr lang="en-US" smtClean="0"/>
              <a:t>, </a:t>
            </a:r>
            <a:r>
              <a:rPr lang="en-US" dirty="0" smtClean="0"/>
              <a:t>an international harmonized commodity description and coding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293068" y="4696190"/>
            <a:ext cx="20664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03002" y="3749855"/>
            <a:ext cx="5043233" cy="47725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3002" y="2023824"/>
            <a:ext cx="5629585" cy="158271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3002" y="5324748"/>
            <a:ext cx="3558125" cy="43369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7648575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926138"/>
            <a:ext cx="7194550" cy="56038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sz="1200" dirty="0" smtClean="0"/>
              <a:t>Caption / content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2475614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49428" y="1724025"/>
            <a:ext cx="5047681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94574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3057671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5914081"/>
            <a:ext cx="372678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0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4670128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128" y="5914081"/>
            <a:ext cx="349176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49300" y="1618592"/>
            <a:ext cx="7648575" cy="45504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5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300" y="504253"/>
            <a:ext cx="3733206" cy="504253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38148" y="504252"/>
            <a:ext cx="3758961" cy="22784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8148" y="2952998"/>
            <a:ext cx="3758961" cy="25937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9300" y="5702420"/>
            <a:ext cx="7647809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8418" y="1999697"/>
            <a:ext cx="5594586" cy="89984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GB" dirty="0" smtClean="0"/>
              <a:t>Add ‘thank you’ message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19" y="2894402"/>
            <a:ext cx="6400800" cy="46242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email@email.com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8419" y="4720259"/>
            <a:ext cx="5427662" cy="471487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Name | Location</a:t>
            </a:r>
          </a:p>
        </p:txBody>
      </p:sp>
    </p:spTree>
    <p:extLst>
      <p:ext uri="{BB962C8B-B14F-4D97-AF65-F5344CB8AC3E}">
        <p14:creationId xmlns:p14="http://schemas.microsoft.com/office/powerpoint/2010/main" val="29095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ver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93995" y="3650157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93995" y="5725451"/>
            <a:ext cx="25204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3995" y="3831327"/>
            <a:ext cx="5043233" cy="12634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93995" y="1947332"/>
            <a:ext cx="5629585" cy="163251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93995" y="5291753"/>
            <a:ext cx="3558125" cy="38576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48963" y="4106943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8963" y="4848223"/>
            <a:ext cx="3558125" cy="36729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963" y="1971427"/>
            <a:ext cx="5629585" cy="15625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ection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947766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151" y="3348555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26774" y="2927190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4129" y="3963671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24130" y="3361790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4129" y="5450287"/>
            <a:ext cx="5715667" cy="4789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4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1" r:id="rId4"/>
    <p:sldLayoutId id="214748368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001" y="2023824"/>
            <a:ext cx="7297457" cy="1582715"/>
          </a:xfrm>
        </p:spPr>
        <p:txBody>
          <a:bodyPr/>
          <a:lstStyle/>
          <a:p>
            <a:r>
              <a:rPr lang="en-US" sz="3200" dirty="0" smtClean="0"/>
              <a:t>Pursuing organic equivalence arrangements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Pitfalls and challenges of this form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993" y="1450434"/>
            <a:ext cx="7952172" cy="5178966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/>
              <a:t>Seeking </a:t>
            </a:r>
            <a:r>
              <a:rPr lang="en-US" dirty="0"/>
              <a:t>equivalence before the whole chain and controls are developed </a:t>
            </a:r>
            <a:r>
              <a:rPr lang="en-US" dirty="0" smtClean="0"/>
              <a:t>is a waste </a:t>
            </a:r>
            <a:r>
              <a:rPr lang="en-US" dirty="0"/>
              <a:t>of time. </a:t>
            </a: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Equivalence is difficult to achieve. </a:t>
            </a:r>
            <a:r>
              <a:rPr lang="en-US" dirty="0">
                <a:sym typeface="Wingdings"/>
              </a:rPr>
              <a:t>S</a:t>
            </a:r>
            <a:r>
              <a:rPr lang="en-US" dirty="0" smtClean="0"/>
              <a:t>mall countries with weak organic sector, </a:t>
            </a:r>
            <a:r>
              <a:rPr lang="en-US" dirty="0"/>
              <a:t>and/or who have a recently-established and not yet credibly functioning organic control system will not manage to gain recognition by their target market </a:t>
            </a:r>
            <a:r>
              <a:rPr lang="en-US" dirty="0" smtClean="0"/>
              <a:t>(EU &amp; US)</a:t>
            </a:r>
            <a:r>
              <a:rPr lang="en-US" dirty="0"/>
              <a:t>.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Attempt </a:t>
            </a:r>
            <a:r>
              <a:rPr lang="en-US" dirty="0"/>
              <a:t>more regional approaches with </a:t>
            </a:r>
            <a:r>
              <a:rPr lang="en-US" dirty="0" smtClean="0"/>
              <a:t>neighbors </a:t>
            </a:r>
            <a:r>
              <a:rPr lang="en-US" dirty="0"/>
              <a:t>and other small countries. 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Trade negotiations are long and expensive. Before engaging in trade negotiations, consider establishing </a:t>
            </a:r>
            <a:r>
              <a:rPr lang="en-US" dirty="0"/>
              <a:t>specific HS </a:t>
            </a:r>
            <a:r>
              <a:rPr lang="en-US" dirty="0" err="1"/>
              <a:t>subcodes</a:t>
            </a:r>
            <a:r>
              <a:rPr lang="en-US" dirty="0"/>
              <a:t> for organic products, to track organic trade to various target </a:t>
            </a:r>
            <a:r>
              <a:rPr lang="en-US" dirty="0" smtClean="0"/>
              <a:t>markets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will </a:t>
            </a:r>
            <a:r>
              <a:rPr lang="en-US" dirty="0"/>
              <a:t>allow </a:t>
            </a:r>
            <a:r>
              <a:rPr lang="en-US" dirty="0" smtClean="0"/>
              <a:t>better prioritization </a:t>
            </a:r>
            <a:r>
              <a:rPr lang="en-US" dirty="0"/>
              <a:t>in equivalency negotiations.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en-US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/>
          </a:p>
          <a:p>
            <a:pPr lvl="1" indent="0">
              <a:spcBef>
                <a:spcPts val="0"/>
              </a:spcBef>
              <a:spcAft>
                <a:spcPts val="3000"/>
              </a:spcAft>
              <a:buNone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7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Complete policy toolkit available at </a:t>
            </a:r>
            <a:r>
              <a:rPr lang="en-US" sz="1600" dirty="0" err="1" smtClean="0"/>
              <a:t>www.ifoam.bio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5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283250" cy="1443037"/>
          </a:xfrm>
        </p:spPr>
        <p:txBody>
          <a:bodyPr/>
          <a:lstStyle/>
          <a:p>
            <a:r>
              <a:rPr lang="en-US" sz="3000" dirty="0" smtClean="0"/>
              <a:t>Political justification for engaging in organic trade negotiations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97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823007" cy="1143000"/>
          </a:xfrm>
        </p:spPr>
        <p:txBody>
          <a:bodyPr/>
          <a:lstStyle/>
          <a:p>
            <a:r>
              <a:rPr lang="en-US" dirty="0" smtClean="0"/>
              <a:t>Benefits of equivalence arrangements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51000"/>
            <a:ext cx="7962899" cy="48895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Equivalence reduces transaction costs for domestic organic producers to be able to export: no need for another certification.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Studies have shown clear impact of bilateral equivalence agreements in boosting organic trade (exports increased by 200%).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Make life easier for exporters </a:t>
            </a:r>
            <a:r>
              <a:rPr lang="en-US" sz="1900" dirty="0"/>
              <a:t>and importers regarding organic shipment </a:t>
            </a:r>
            <a:r>
              <a:rPr lang="en-US" sz="1900" dirty="0" smtClean="0"/>
              <a:t>procedures </a:t>
            </a:r>
            <a:r>
              <a:rPr lang="en-US" sz="1900" dirty="0" smtClean="0">
                <a:sym typeface="Wingdings"/>
              </a:rPr>
              <a:t> less admin. work for the competent authority.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b="1" dirty="0" smtClean="0"/>
              <a:t>HOWEVER</a:t>
            </a:r>
            <a:r>
              <a:rPr lang="en-US" sz="1900" dirty="0" smtClean="0"/>
              <a:t>, those benefits apply to a situation where there is a domestic mandatory organic regulation. If the country does not have a mandatory domestic organic regulation, installing one just in hope of pursing equivalence is NOT a good strategy.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429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118150" cy="1443037"/>
          </a:xfrm>
        </p:spPr>
        <p:txBody>
          <a:bodyPr/>
          <a:lstStyle/>
          <a:p>
            <a:r>
              <a:rPr lang="en-US" dirty="0" smtClean="0"/>
              <a:t>Possible ways to engage in organic trade negotiations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632508" cy="1143000"/>
          </a:xfrm>
        </p:spPr>
        <p:txBody>
          <a:bodyPr/>
          <a:lstStyle/>
          <a:p>
            <a:r>
              <a:rPr lang="en-US" dirty="0" smtClean="0"/>
              <a:t>Pursuing organic trade negotiations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574800"/>
            <a:ext cx="8168265" cy="48895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Unilateral equivalence recognition by the EU as was done in the past is no longer possible. Now EU negotiates only bilateral equivalence. Priorities have shifted.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Bilateral equivalence is a lengthy and very political process (e.g. USA-EU negotiations lasted a decade). Small countries with small organic market do not come on top of the priority list.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Pursuing regional harmonization and/or equivalence are more achievable goals for many small countries or countries with an emerging organic sector.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At the global level, there are multi-lateral equivalence tools: the IFOAM Family of Standards and the IFOAM list of recognized conformity assessment systems </a:t>
            </a:r>
            <a:r>
              <a:rPr lang="en-US" sz="1900" dirty="0">
                <a:sym typeface="Wingdings"/>
              </a:rPr>
              <a:t> </a:t>
            </a:r>
            <a:r>
              <a:rPr lang="en-US" sz="1900" dirty="0" smtClean="0"/>
              <a:t>option to gain access to some new emerging markets.</a:t>
            </a:r>
          </a:p>
          <a:p>
            <a:pPr marL="1028700" lvl="1">
              <a:spcBef>
                <a:spcPts val="0"/>
              </a:spcBef>
              <a:spcAft>
                <a:spcPts val="2400"/>
              </a:spcAft>
              <a:buFontTx/>
              <a:buChar char="-"/>
            </a:pPr>
            <a:endParaRPr lang="en-US" sz="1900" dirty="0" smtClean="0"/>
          </a:p>
          <a:p>
            <a:pPr marL="1028700" lvl="1">
              <a:spcBef>
                <a:spcPts val="0"/>
              </a:spcBef>
              <a:spcAft>
                <a:spcPts val="2400"/>
              </a:spcAft>
              <a:buFontTx/>
              <a:buChar char="-"/>
            </a:pPr>
            <a:endParaRPr lang="en-US" sz="1900" dirty="0" smtClean="0"/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15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Country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Global picture of 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Screen Shot 2017-09-06 at 11.4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2" y="1296620"/>
            <a:ext cx="8656697" cy="4841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7199" y="6223000"/>
            <a:ext cx="46863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Source: Organic Trade Association USA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9579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Regional harmonization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27170"/>
            <a:ext cx="9144000" cy="46207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49800" y="3949700"/>
            <a:ext cx="469900" cy="393700"/>
          </a:xfrm>
          <a:prstGeom prst="ellipse">
            <a:avLst/>
          </a:prstGeom>
          <a:noFill/>
          <a:ln w="793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4495800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East Africa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3436034"/>
            <a:ext cx="635000" cy="602566"/>
          </a:xfrm>
          <a:prstGeom prst="ellipse">
            <a:avLst/>
          </a:prstGeom>
          <a:noFill/>
          <a:ln w="793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950" y="3949700"/>
            <a:ext cx="136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Central America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38308" y="4202330"/>
            <a:ext cx="1305691" cy="1017369"/>
          </a:xfrm>
          <a:prstGeom prst="ellipse">
            <a:avLst/>
          </a:prstGeom>
          <a:noFill/>
          <a:ln w="793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8389" y="5324038"/>
            <a:ext cx="154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Pacific Community</a:t>
            </a:r>
          </a:p>
        </p:txBody>
      </p:sp>
      <p:sp>
        <p:nvSpPr>
          <p:cNvPr id="14" name="Oval 13"/>
          <p:cNvSpPr/>
          <p:nvPr/>
        </p:nvSpPr>
        <p:spPr>
          <a:xfrm>
            <a:off x="6261100" y="3416301"/>
            <a:ext cx="1765300" cy="1179730"/>
          </a:xfrm>
          <a:prstGeom prst="ellipse">
            <a:avLst/>
          </a:prstGeom>
          <a:noFill/>
          <a:ln w="793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33139" y="2789703"/>
            <a:ext cx="136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South East Asia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688" y="1498600"/>
            <a:ext cx="8062868" cy="499294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Exports around EUR 20 million/year of organic products (whereas domestic market is 2 million).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Exports mostly to EU and North America.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EU equivalence achieved in 2003 with support from an expert task force of Costa Rica stakeholders.  Followed by Switzerland and Canada after their own equivalence with EU.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Costa Rica’s regulation is export-oriented, but it managed to preserve some specificities for the domestic market such as PGS recognition (no impact on export acceptance).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72707" y="6516941"/>
            <a:ext cx="446749" cy="226125"/>
          </a:xfrm>
        </p:spPr>
        <p:txBody>
          <a:bodyPr/>
          <a:lstStyle/>
          <a:p>
            <a:fld id="{5D5447A0-53F5-A642-8614-F3F890D89D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yToolkit_PPT_4-3Ratio_TEMPLAT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 slid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PolicyToolkit_PPT_4-3Ratio_TEMPLATE.potx</Template>
  <TotalTime>1509</TotalTime>
  <Words>788</Words>
  <Application>Microsoft Macintosh PowerPoint</Application>
  <PresentationFormat>On-screen Show (4:3)</PresentationFormat>
  <Paragraphs>59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Century Gothic</vt:lpstr>
      <vt:lpstr>Wingdings</vt:lpstr>
      <vt:lpstr>Arial</vt:lpstr>
      <vt:lpstr>PolicyToolkit_PPT_4-3Ratio_TEMPLATE</vt:lpstr>
      <vt:lpstr>Section Title</vt:lpstr>
      <vt:lpstr>Content</vt:lpstr>
      <vt:lpstr>Thank you slide</vt:lpstr>
      <vt:lpstr>Pursuing organic equivalence arrangements</vt:lpstr>
      <vt:lpstr>PowerPoint Presentation</vt:lpstr>
      <vt:lpstr>Benefits of equivalence arrangements</vt:lpstr>
      <vt:lpstr>PowerPoint Presentation</vt:lpstr>
      <vt:lpstr>Pursuing organic trade negotiations</vt:lpstr>
      <vt:lpstr>PowerPoint Presentation</vt:lpstr>
      <vt:lpstr>Global picture of equivalence</vt:lpstr>
      <vt:lpstr>Regional harmonization processes</vt:lpstr>
      <vt:lpstr>Costa Rica</vt:lpstr>
      <vt:lpstr>PowerPoint Presentation</vt:lpstr>
      <vt:lpstr>Lessons learned</vt:lpstr>
      <vt:lpstr>Thank you for your attention!</vt:lpstr>
    </vt:vector>
  </TitlesOfParts>
  <Company>IFOAM e.V.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German</dc:creator>
  <cp:lastModifiedBy>Microsoft Office User</cp:lastModifiedBy>
  <cp:revision>151</cp:revision>
  <dcterms:created xsi:type="dcterms:W3CDTF">2017-03-17T11:12:10Z</dcterms:created>
  <dcterms:modified xsi:type="dcterms:W3CDTF">2017-09-12T12:43:08Z</dcterms:modified>
</cp:coreProperties>
</file>